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7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DABA5-10C7-43DE-8F11-68A885B7ED0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81429-772D-4649-9F6E-50E490DC9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8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0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95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aphic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 userDrawn="1"/>
        </p:nvCxnSpPr>
        <p:spPr>
          <a:xfrm>
            <a:off x="9068574" y="1600200"/>
            <a:ext cx="0" cy="4343400"/>
          </a:xfrm>
          <a:prstGeom prst="line">
            <a:avLst/>
          </a:prstGeom>
          <a:ln w="3175" cmpd="sng">
            <a:solidFill>
              <a:schemeClr val="accent5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779577" y="6556248"/>
            <a:ext cx="2499374" cy="18288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5F5F5F"/>
                </a:solidFill>
              </a:rPr>
              <a:t>Oracle Confidential - Internal</a:t>
            </a:r>
            <a:endParaRPr lang="en-US" dirty="0">
              <a:solidFill>
                <a:srgbClr val="5F5F5F"/>
              </a:solidFill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950" y="6556248"/>
            <a:ext cx="381760" cy="182880"/>
          </a:xfrm>
        </p:spPr>
        <p:txBody>
          <a:bodyPr>
            <a:noAutofit/>
          </a:bodyPr>
          <a:lstStyle/>
          <a:p>
            <a:fld id="{C51EAA63-D034-42AE-91FA-B13B9518C7BE}" type="slidenum">
              <a:rPr>
                <a:solidFill>
                  <a:srgbClr val="5F5F5F">
                    <a:lumMod val="60000"/>
                    <a:lumOff val="40000"/>
                  </a:srgbClr>
                </a:solidFill>
              </a:rPr>
              <a:pPr/>
              <a:t>‹#›</a:t>
            </a:fld>
            <a:endParaRPr dirty="0">
              <a:solidFill>
                <a:srgbClr val="5F5F5F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2" name="Text Placeholder 1"/>
          <p:cNvSpPr txBox="1">
            <a:spLocks/>
          </p:cNvSpPr>
          <p:nvPr userDrawn="1"/>
        </p:nvSpPr>
        <p:spPr bwMode="gray">
          <a:xfrm>
            <a:off x="10364312" y="2286003"/>
            <a:ext cx="1371957" cy="4786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8039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F5F5F">
                  <a:lumMod val="60000"/>
                  <a:lumOff val="40000"/>
                </a:srgbClr>
              </a:buClr>
            </a:pPr>
            <a:endParaRPr lang="en-US" sz="300" dirty="0" smtClean="0">
              <a:solidFill>
                <a:srgbClr val="A6A6A6"/>
              </a:solidFill>
            </a:endParaRPr>
          </a:p>
        </p:txBody>
      </p:sp>
      <p:sp>
        <p:nvSpPr>
          <p:cNvPr id="23" name="Text Placeholder 1"/>
          <p:cNvSpPr txBox="1">
            <a:spLocks/>
          </p:cNvSpPr>
          <p:nvPr userDrawn="1"/>
        </p:nvSpPr>
        <p:spPr bwMode="gray">
          <a:xfrm>
            <a:off x="9297235" y="3657600"/>
            <a:ext cx="2439036" cy="2057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8039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F5F5F">
                  <a:lumMod val="60000"/>
                  <a:lumOff val="40000"/>
                </a:srgbClr>
              </a:buClr>
            </a:pPr>
            <a:endParaRPr lang="en-US" sz="1200" i="1" dirty="0">
              <a:solidFill>
                <a:srgbClr val="5F5F5F"/>
              </a:solidFill>
            </a:endParaRPr>
          </a:p>
        </p:txBody>
      </p:sp>
      <p:sp>
        <p:nvSpPr>
          <p:cNvPr id="27" name="Text Placeholder 1"/>
          <p:cNvSpPr txBox="1">
            <a:spLocks/>
          </p:cNvSpPr>
          <p:nvPr userDrawn="1"/>
        </p:nvSpPr>
        <p:spPr bwMode="gray">
          <a:xfrm>
            <a:off x="10516753" y="2438403"/>
            <a:ext cx="1371957" cy="4786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8039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F5F5F">
                  <a:lumMod val="60000"/>
                  <a:lumOff val="40000"/>
                </a:srgbClr>
              </a:buClr>
            </a:pPr>
            <a:endParaRPr lang="en-US" sz="300" dirty="0" smtClean="0">
              <a:solidFill>
                <a:srgbClr val="A6A6A6"/>
              </a:solidFill>
            </a:endParaRPr>
          </a:p>
        </p:txBody>
      </p:sp>
      <p:sp>
        <p:nvSpPr>
          <p:cNvPr id="28" name="Text Placeholder 1"/>
          <p:cNvSpPr txBox="1">
            <a:spLocks/>
          </p:cNvSpPr>
          <p:nvPr userDrawn="1"/>
        </p:nvSpPr>
        <p:spPr bwMode="gray">
          <a:xfrm>
            <a:off x="9449673" y="3810000"/>
            <a:ext cx="2439036" cy="2057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8039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F5F5F">
                  <a:lumMod val="60000"/>
                  <a:lumOff val="40000"/>
                </a:srgbClr>
              </a:buClr>
            </a:pPr>
            <a:endParaRPr lang="en-US" sz="1200" i="1" dirty="0">
              <a:solidFill>
                <a:srgbClr val="5F5F5F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4308612" y="137289"/>
            <a:ext cx="91463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sz="1799" dirty="0">
              <a:solidFill>
                <a:srgbClr val="5F5F5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990859" y="120128"/>
            <a:ext cx="91463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sz="1799" dirty="0">
              <a:solidFill>
                <a:srgbClr val="5F5F5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-288" y="0"/>
            <a:ext cx="3047494" cy="68521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 dirty="0">
              <a:solidFill>
                <a:srgbClr val="FFFFFF"/>
              </a:solidFill>
            </a:endParaRPr>
          </a:p>
        </p:txBody>
      </p:sp>
      <p:pic>
        <p:nvPicPr>
          <p:cNvPr id="14" name="Oracle red badge logo" descr="Oracle logo in white on red staging backgrou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531952" y="6263640"/>
            <a:ext cx="1623284" cy="59436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428304" y="197216"/>
            <a:ext cx="5411610" cy="65419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</a:rPr>
              <a:t>INTERNAL USE ONLY</a:t>
            </a: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</a:rPr>
              <a:t> –</a:t>
            </a:r>
            <a:r>
              <a:rPr lang="en-US" sz="1800" b="1" baseline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</a:rPr>
              <a:t>INTERNAL USE ONLY –</a:t>
            </a:r>
            <a:r>
              <a:rPr lang="en-US" sz="1800" b="1" baseline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baseline="0" dirty="0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</a:rPr>
              <a:t>ontact your</a:t>
            </a:r>
            <a:r>
              <a:rPr lang="en-US" sz="1800" b="1" baseline="0" dirty="0" smtClean="0">
                <a:solidFill>
                  <a:schemeClr val="bg1">
                    <a:lumMod val="65000"/>
                  </a:schemeClr>
                </a:solidFill>
              </a:rPr>
              <a:t> AD or Partner listed before referencing.</a:t>
            </a: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sz="18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0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5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2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1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2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5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9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D56-9469-475A-8951-C6CC8DA7F31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5E4C-76EE-41E6-996D-09E8F49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gischel@schgroup.com" TargetMode="External"/><Relationship Id="rId2" Type="http://schemas.openxmlformats.org/officeDocument/2006/relationships/hyperlink" Target="https://schgroup.com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41" y="1439174"/>
            <a:ext cx="2588665" cy="4351411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16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126">
              <a:lnSpc>
                <a:spcPct val="90000"/>
              </a:lnSpc>
            </a:pPr>
            <a:r>
              <a:rPr lang="en-US" sz="1400" b="1" kern="0" dirty="0">
                <a:solidFill>
                  <a:srgbClr val="141919"/>
                </a:solidFill>
              </a:rPr>
              <a:t>Revenue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 smtClean="0">
                <a:solidFill>
                  <a:srgbClr val="141919"/>
                </a:solidFill>
              </a:rPr>
              <a:t>Private</a:t>
            </a:r>
            <a:endParaRPr lang="en-US" sz="1400" kern="0" dirty="0">
              <a:solidFill>
                <a:srgbClr val="141919"/>
              </a:solidFill>
            </a:endParaRPr>
          </a:p>
          <a:p>
            <a:pPr defTabSz="914126">
              <a:lnSpc>
                <a:spcPct val="90000"/>
              </a:lnSpc>
            </a:pPr>
            <a:endParaRPr lang="en-US" sz="1400" kern="0" dirty="0">
              <a:solidFill>
                <a:srgbClr val="141919"/>
              </a:solidFill>
            </a:endParaRPr>
          </a:p>
          <a:p>
            <a:pPr defTabSz="914126">
              <a:lnSpc>
                <a:spcPct val="90000"/>
              </a:lnSpc>
            </a:pPr>
            <a:r>
              <a:rPr lang="en-US" sz="1400" b="1" kern="0" dirty="0">
                <a:solidFill>
                  <a:srgbClr val="141919"/>
                </a:solidFill>
              </a:rPr>
              <a:t>Deployment Location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>
                <a:solidFill>
                  <a:srgbClr val="141919"/>
                </a:solidFill>
              </a:rPr>
              <a:t>North America</a:t>
            </a:r>
          </a:p>
          <a:p>
            <a:pPr defTabSz="914126">
              <a:lnSpc>
                <a:spcPct val="90000"/>
              </a:lnSpc>
            </a:pPr>
            <a:endParaRPr lang="en-US" sz="1400" kern="0" dirty="0">
              <a:solidFill>
                <a:srgbClr val="141919"/>
              </a:solidFill>
            </a:endParaRPr>
          </a:p>
          <a:p>
            <a:pPr defTabSz="914126">
              <a:lnSpc>
                <a:spcPct val="90000"/>
              </a:lnSpc>
            </a:pPr>
            <a:r>
              <a:rPr lang="en-US" sz="1400" b="1" kern="0" dirty="0">
                <a:solidFill>
                  <a:srgbClr val="141919"/>
                </a:solidFill>
              </a:rPr>
              <a:t>Industry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 smtClean="0">
                <a:solidFill>
                  <a:srgbClr val="141919"/>
                </a:solidFill>
              </a:rPr>
              <a:t>Internal Staffing &amp; Workforce Management</a:t>
            </a:r>
            <a:endParaRPr lang="en-US" sz="1400" kern="0" dirty="0">
              <a:solidFill>
                <a:srgbClr val="141919"/>
              </a:solidFill>
            </a:endParaRPr>
          </a:p>
          <a:p>
            <a:pPr defTabSz="914126">
              <a:lnSpc>
                <a:spcPct val="90000"/>
              </a:lnSpc>
            </a:pPr>
            <a:endParaRPr lang="en-US" sz="1400" kern="0" dirty="0">
              <a:solidFill>
                <a:srgbClr val="141919"/>
              </a:solidFill>
            </a:endParaRPr>
          </a:p>
          <a:p>
            <a:pPr defTabSz="914126">
              <a:lnSpc>
                <a:spcPct val="90000"/>
              </a:lnSpc>
            </a:pPr>
            <a:r>
              <a:rPr lang="en-US" sz="1400" b="1" kern="0" dirty="0">
                <a:solidFill>
                  <a:srgbClr val="141919"/>
                </a:solidFill>
              </a:rPr>
              <a:t>Products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 smtClean="0">
                <a:solidFill>
                  <a:srgbClr val="141919"/>
                </a:solidFill>
              </a:rPr>
              <a:t>Oracle EPBCS</a:t>
            </a:r>
          </a:p>
          <a:p>
            <a:pPr defTabSz="914126">
              <a:lnSpc>
                <a:spcPct val="90000"/>
              </a:lnSpc>
            </a:pPr>
            <a:endParaRPr lang="en-US" sz="1400" kern="0" dirty="0" smtClean="0">
              <a:solidFill>
                <a:srgbClr val="141919"/>
              </a:solidFill>
            </a:endParaRPr>
          </a:p>
          <a:p>
            <a:pPr defTabSz="914126">
              <a:lnSpc>
                <a:spcPct val="90000"/>
              </a:lnSpc>
            </a:pPr>
            <a:r>
              <a:rPr lang="en-US" sz="1400" b="1" kern="0" dirty="0" smtClean="0">
                <a:solidFill>
                  <a:srgbClr val="141919"/>
                </a:solidFill>
              </a:rPr>
              <a:t>Legacy Platform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 smtClean="0">
                <a:solidFill>
                  <a:srgbClr val="141919"/>
                </a:solidFill>
              </a:rPr>
              <a:t>N/A</a:t>
            </a:r>
          </a:p>
          <a:p>
            <a:pPr defTabSz="914126">
              <a:lnSpc>
                <a:spcPct val="90000"/>
              </a:lnSpc>
            </a:pPr>
            <a:endParaRPr lang="en-US" sz="1400" kern="0" dirty="0">
              <a:solidFill>
                <a:srgbClr val="141919"/>
              </a:solidFill>
            </a:endParaRPr>
          </a:p>
          <a:p>
            <a:pPr defTabSz="914126">
              <a:lnSpc>
                <a:spcPct val="90000"/>
              </a:lnSpc>
            </a:pPr>
            <a:endParaRPr lang="en-US" sz="1400" kern="0" dirty="0">
              <a:solidFill>
                <a:srgbClr val="14191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4286" y="572656"/>
            <a:ext cx="5640379" cy="5509348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126">
              <a:lnSpc>
                <a:spcPct val="90000"/>
              </a:lnSpc>
            </a:pPr>
            <a:r>
              <a:rPr lang="en-US" sz="1350" b="1" kern="0" dirty="0">
                <a:solidFill>
                  <a:srgbClr val="46575E"/>
                </a:solidFill>
              </a:rPr>
              <a:t>Partner Use Case Summary</a:t>
            </a:r>
          </a:p>
          <a:p>
            <a:pPr algn="just" defTabSz="914126">
              <a:lnSpc>
                <a:spcPct val="90000"/>
              </a:lnSpc>
            </a:pPr>
            <a:r>
              <a:rPr lang="en-US" sz="1350" kern="0" dirty="0" smtClean="0">
                <a:solidFill>
                  <a:srgbClr val="46575E"/>
                </a:solidFill>
              </a:rPr>
              <a:t>SC&amp;H Group implemented Oracle EPBCS to modernize and transform </a:t>
            </a:r>
            <a:r>
              <a:rPr lang="en-US" sz="1350" kern="0" dirty="0" err="1" smtClean="0">
                <a:solidFill>
                  <a:srgbClr val="46575E"/>
                </a:solidFill>
              </a:rPr>
              <a:t>MarketSource’s</a:t>
            </a:r>
            <a:r>
              <a:rPr lang="en-US" sz="1350" kern="0" dirty="0" smtClean="0">
                <a:solidFill>
                  <a:srgbClr val="46575E"/>
                </a:solidFill>
              </a:rPr>
              <a:t> budgeting, planning, and reporting processes. The </a:t>
            </a:r>
            <a:r>
              <a:rPr lang="en-US" sz="1350" kern="0" dirty="0">
                <a:solidFill>
                  <a:srgbClr val="46575E"/>
                </a:solidFill>
              </a:rPr>
              <a:t>focus </a:t>
            </a:r>
            <a:r>
              <a:rPr lang="en-US" sz="1350" kern="0" dirty="0" smtClean="0">
                <a:solidFill>
                  <a:srgbClr val="46575E"/>
                </a:solidFill>
              </a:rPr>
              <a:t>was employee-level gross margin planning for </a:t>
            </a:r>
            <a:r>
              <a:rPr lang="en-US" sz="1350" kern="0" dirty="0" err="1" smtClean="0">
                <a:solidFill>
                  <a:srgbClr val="46575E"/>
                </a:solidFill>
              </a:rPr>
              <a:t>MarketSource’s</a:t>
            </a:r>
            <a:r>
              <a:rPr lang="en-US" sz="1350" kern="0" dirty="0" smtClean="0">
                <a:solidFill>
                  <a:srgbClr val="46575E"/>
                </a:solidFill>
              </a:rPr>
              <a:t> customer (revenue driving) projects across its 9,000 employees. EPBCS was also configured to support narrative reporting for select KPIs and metrics.  The </a:t>
            </a:r>
            <a:r>
              <a:rPr lang="en-US" sz="1350" kern="0" dirty="0">
                <a:solidFill>
                  <a:srgbClr val="46575E"/>
                </a:solidFill>
              </a:rPr>
              <a:t>EPBCS solution </a:t>
            </a:r>
            <a:r>
              <a:rPr lang="en-US" sz="1350" kern="0" dirty="0" smtClean="0">
                <a:solidFill>
                  <a:srgbClr val="46575E"/>
                </a:solidFill>
              </a:rPr>
              <a:t>in conjunction with standardized business processes was </a:t>
            </a:r>
            <a:r>
              <a:rPr lang="en-US" sz="1350" kern="0" dirty="0">
                <a:solidFill>
                  <a:srgbClr val="46575E"/>
                </a:solidFill>
              </a:rPr>
              <a:t>implemented in 12 </a:t>
            </a:r>
            <a:r>
              <a:rPr lang="en-US" sz="1350" kern="0" dirty="0" smtClean="0">
                <a:solidFill>
                  <a:srgbClr val="46575E"/>
                </a:solidFill>
              </a:rPr>
              <a:t>weeks.</a:t>
            </a:r>
          </a:p>
          <a:p>
            <a:pPr defTabSz="914126">
              <a:lnSpc>
                <a:spcPct val="90000"/>
              </a:lnSpc>
            </a:pPr>
            <a:endParaRPr lang="en-US" sz="1350" b="1" kern="0" dirty="0" smtClean="0">
              <a:solidFill>
                <a:srgbClr val="46575E"/>
              </a:solidFill>
            </a:endParaRPr>
          </a:p>
          <a:p>
            <a:pPr defTabSz="914126">
              <a:lnSpc>
                <a:spcPct val="90000"/>
              </a:lnSpc>
            </a:pPr>
            <a:r>
              <a:rPr lang="en-US" sz="1350" b="1" kern="0" dirty="0" smtClean="0">
                <a:solidFill>
                  <a:srgbClr val="46575E"/>
                </a:solidFill>
              </a:rPr>
              <a:t>Top Customer Objectives and Challenges</a:t>
            </a: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 smtClean="0">
                <a:solidFill>
                  <a:srgbClr val="313D3F"/>
                </a:solidFill>
              </a:rPr>
              <a:t>One-Stop Shop – current process is not simple. Data is sourced from too many disconnected systems and 100+ spreadsheets.</a:t>
            </a: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 smtClean="0">
                <a:solidFill>
                  <a:srgbClr val="313D3F"/>
                </a:solidFill>
              </a:rPr>
              <a:t>Budgeting &amp; Forecasting – not enough time is available for planning and analysis due to current-state systems and manual processes.</a:t>
            </a: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 smtClean="0">
                <a:solidFill>
                  <a:srgbClr val="313D3F"/>
                </a:solidFill>
              </a:rPr>
              <a:t>Narrative Data Collection – this is currently a bolt on activity rather than engrained as a meaningful part of the process.</a:t>
            </a: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 smtClean="0">
                <a:solidFill>
                  <a:srgbClr val="313D3F"/>
                </a:solidFill>
              </a:rPr>
              <a:t>Automation – eliminate manual data collection and reporting activities, across numerous personnel, that are being performed.</a:t>
            </a:r>
            <a:endParaRPr lang="en-US" sz="1350" kern="0" dirty="0">
              <a:solidFill>
                <a:srgbClr val="313D3F"/>
              </a:solidFill>
            </a:endParaRPr>
          </a:p>
          <a:p>
            <a:pPr defTabSz="914126">
              <a:lnSpc>
                <a:spcPct val="90000"/>
              </a:lnSpc>
            </a:pPr>
            <a:endParaRPr lang="en-US" sz="1350" kern="0" dirty="0">
              <a:solidFill>
                <a:srgbClr val="7F7F7F"/>
              </a:solidFill>
            </a:endParaRPr>
          </a:p>
          <a:p>
            <a:pPr defTabSz="914126">
              <a:lnSpc>
                <a:spcPct val="90000"/>
              </a:lnSpc>
            </a:pPr>
            <a:r>
              <a:rPr lang="en-US" sz="1350" b="1" kern="0" dirty="0">
                <a:solidFill>
                  <a:srgbClr val="46575E"/>
                </a:solidFill>
              </a:rPr>
              <a:t>Results</a:t>
            </a:r>
            <a:endParaRPr lang="en-US" sz="1350" b="1" kern="0" dirty="0">
              <a:solidFill>
                <a:srgbClr val="313D3F"/>
              </a:solidFill>
            </a:endParaRP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 smtClean="0">
                <a:solidFill>
                  <a:srgbClr val="313D3F"/>
                </a:solidFill>
              </a:rPr>
              <a:t>Single Source of Truth – all required close, planning and reporting activities occur in one place as part of one overall process.</a:t>
            </a: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>
                <a:solidFill>
                  <a:srgbClr val="313D3F"/>
                </a:solidFill>
              </a:rPr>
              <a:t>Connected Functions – alignment across actuals, budget and forecast. Created a foundation for analytics expansion</a:t>
            </a:r>
            <a:r>
              <a:rPr lang="en-US" sz="1350" kern="0" dirty="0" smtClean="0">
                <a:solidFill>
                  <a:srgbClr val="313D3F"/>
                </a:solidFill>
              </a:rPr>
              <a:t>.</a:t>
            </a: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 smtClean="0">
                <a:solidFill>
                  <a:srgbClr val="313D3F"/>
                </a:solidFill>
              </a:rPr>
              <a:t>Simple Reporting – easier access to the right data and self service reporting tools have empowered analysts and improved analytics.</a:t>
            </a:r>
          </a:p>
          <a:p>
            <a:pPr marL="288838" indent="-288838" defTabSz="914126">
              <a:buFont typeface="Arial"/>
              <a:buChar char="•"/>
            </a:pPr>
            <a:r>
              <a:rPr lang="en-US" sz="1350" kern="0" dirty="0" smtClean="0">
                <a:solidFill>
                  <a:srgbClr val="313D3F"/>
                </a:solidFill>
              </a:rPr>
              <a:t>Future Readiness – a strong reporting and analytics platform with the flexibility to support the organization as it grows.</a:t>
            </a:r>
            <a:endParaRPr lang="en-US" sz="1450" kern="0" dirty="0">
              <a:solidFill>
                <a:srgbClr val="313D3F"/>
              </a:solidFill>
            </a:endParaRPr>
          </a:p>
          <a:p>
            <a:pPr marL="288838" indent="-288838" defTabSz="914126">
              <a:buFont typeface="Arial"/>
              <a:buChar char="•"/>
            </a:pPr>
            <a:endParaRPr lang="en-US" sz="1450" kern="0" dirty="0" smtClean="0">
              <a:solidFill>
                <a:srgbClr val="313D3F"/>
              </a:solidFill>
            </a:endParaRPr>
          </a:p>
          <a:p>
            <a:pPr marL="288838" indent="-288838" defTabSz="914126">
              <a:buFont typeface="Arial"/>
              <a:buChar char="•"/>
            </a:pPr>
            <a:endParaRPr lang="en-US" sz="1450" kern="0" dirty="0">
              <a:solidFill>
                <a:srgbClr val="313D3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05088" y="3034798"/>
            <a:ext cx="2587078" cy="292532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126">
              <a:lnSpc>
                <a:spcPct val="90000"/>
              </a:lnSpc>
            </a:pPr>
            <a:r>
              <a:rPr lang="en-US" sz="1899" b="1" kern="0" dirty="0">
                <a:solidFill>
                  <a:srgbClr val="46575E"/>
                </a:solidFill>
              </a:rPr>
              <a:t>Key Benefits Achieved</a:t>
            </a:r>
          </a:p>
        </p:txBody>
      </p:sp>
      <p:sp>
        <p:nvSpPr>
          <p:cNvPr id="5" name="Rectangle 4"/>
          <p:cNvSpPr/>
          <p:nvPr/>
        </p:nvSpPr>
        <p:spPr>
          <a:xfrm>
            <a:off x="9371746" y="3327330"/>
            <a:ext cx="2360000" cy="3199567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664" indent="-285664" defTabSz="914126">
              <a:lnSpc>
                <a:spcPct val="90000"/>
              </a:lnSpc>
              <a:buFont typeface="Wingdings" charset="2"/>
              <a:buChar char="Ø"/>
            </a:pPr>
            <a:r>
              <a:rPr lang="en-US" sz="1400" kern="0" dirty="0" smtClean="0">
                <a:solidFill>
                  <a:srgbClr val="313D3F"/>
                </a:solidFill>
              </a:rPr>
              <a:t>Enabled the organization to generate an annual budget using standardized calculations and methodologies</a:t>
            </a:r>
          </a:p>
          <a:p>
            <a:pPr defTabSz="914126">
              <a:lnSpc>
                <a:spcPct val="90000"/>
              </a:lnSpc>
            </a:pPr>
            <a:endParaRPr lang="en-US" sz="1400" kern="0" dirty="0" smtClean="0">
              <a:solidFill>
                <a:srgbClr val="313D3F"/>
              </a:solidFill>
            </a:endParaRPr>
          </a:p>
          <a:p>
            <a:pPr marL="285664" indent="-285664" defTabSz="914126">
              <a:lnSpc>
                <a:spcPct val="90000"/>
              </a:lnSpc>
              <a:buFont typeface="Wingdings" charset="2"/>
              <a:buChar char="Ø"/>
            </a:pPr>
            <a:r>
              <a:rPr lang="en-US" sz="1400" kern="0" dirty="0" smtClean="0">
                <a:solidFill>
                  <a:srgbClr val="313D3F"/>
                </a:solidFill>
              </a:rPr>
              <a:t>Decreased time required to initialize new budget and forecast iterations from days to minutes</a:t>
            </a:r>
          </a:p>
          <a:p>
            <a:pPr defTabSz="914126">
              <a:lnSpc>
                <a:spcPct val="90000"/>
              </a:lnSpc>
            </a:pPr>
            <a:endParaRPr lang="en-US" sz="1400" kern="0" dirty="0" smtClean="0">
              <a:solidFill>
                <a:srgbClr val="313D3F"/>
              </a:solidFill>
            </a:endParaRPr>
          </a:p>
          <a:p>
            <a:pPr marL="285664" indent="-285664" defTabSz="914126">
              <a:lnSpc>
                <a:spcPct val="90000"/>
              </a:lnSpc>
              <a:buFont typeface="Wingdings" charset="2"/>
              <a:buChar char="Ø"/>
            </a:pPr>
            <a:r>
              <a:rPr lang="en-US" sz="1400" kern="0" dirty="0" smtClean="0">
                <a:solidFill>
                  <a:srgbClr val="313D3F"/>
                </a:solidFill>
              </a:rPr>
              <a:t>Ability to produce standardized, recurring reporting content throughout the planning cycles with narrative to explain variances.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9319491" y="1598415"/>
            <a:ext cx="2360000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126">
              <a:lnSpc>
                <a:spcPct val="90000"/>
              </a:lnSpc>
            </a:pPr>
            <a:r>
              <a:rPr lang="en-US" sz="1400" b="1" dirty="0">
                <a:solidFill>
                  <a:srgbClr val="46575E"/>
                </a:solidFill>
                <a:hlinkClick r:id="rId2"/>
              </a:rPr>
              <a:t>https://</a:t>
            </a:r>
            <a:r>
              <a:rPr lang="en-US" sz="1400" b="1" dirty="0" smtClean="0">
                <a:solidFill>
                  <a:srgbClr val="46575E"/>
                </a:solidFill>
                <a:hlinkClick r:id="rId2"/>
              </a:rPr>
              <a:t>schgroup.com</a:t>
            </a:r>
            <a:endParaRPr lang="en-US" sz="1400" b="1" dirty="0" smtClean="0">
              <a:solidFill>
                <a:srgbClr val="46575E"/>
              </a:solidFill>
            </a:endParaRPr>
          </a:p>
          <a:p>
            <a:pPr defTabSz="914126">
              <a:lnSpc>
                <a:spcPct val="90000"/>
              </a:lnSpc>
            </a:pPr>
            <a:endParaRPr lang="en-US" sz="1400" b="1" kern="0" dirty="0">
              <a:solidFill>
                <a:schemeClr val="tx1">
                  <a:lumMod val="75000"/>
                </a:schemeClr>
              </a:solidFill>
            </a:endParaRPr>
          </a:p>
          <a:p>
            <a:pPr defTabSz="914126">
              <a:lnSpc>
                <a:spcPct val="90000"/>
              </a:lnSpc>
            </a:pPr>
            <a:r>
              <a:rPr lang="en-US" sz="1400" b="1" kern="0" dirty="0">
                <a:solidFill>
                  <a:schemeClr val="tx1">
                    <a:lumMod val="75000"/>
                  </a:schemeClr>
                </a:solidFill>
              </a:rPr>
              <a:t>Partner Contact: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>
                <a:solidFill>
                  <a:schemeClr val="tx1">
                    <a:lumMod val="75000"/>
                  </a:schemeClr>
                </a:solidFill>
              </a:rPr>
              <a:t>Tyson Gischel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>
                <a:solidFill>
                  <a:schemeClr val="tx1">
                    <a:lumMod val="75000"/>
                  </a:schemeClr>
                </a:solidFill>
              </a:rPr>
              <a:t>410-403-1636</a:t>
            </a:r>
          </a:p>
          <a:p>
            <a:pPr defTabSz="914126">
              <a:lnSpc>
                <a:spcPct val="90000"/>
              </a:lnSpc>
            </a:pPr>
            <a:r>
              <a:rPr lang="en-US" sz="1400" kern="0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tgischel@schgroup.com</a:t>
            </a:r>
            <a:endParaRPr lang="en-US" sz="1400" kern="0" dirty="0" smtClean="0">
              <a:solidFill>
                <a:schemeClr val="tx1">
                  <a:lumMod val="75000"/>
                </a:schemeClr>
              </a:solidFill>
            </a:endParaRPr>
          </a:p>
          <a:p>
            <a:pPr defTabSz="914126">
              <a:lnSpc>
                <a:spcPct val="90000"/>
              </a:lnSpc>
            </a:pPr>
            <a:endParaRPr lang="en-US" sz="140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88" y="471610"/>
            <a:ext cx="2483597" cy="6166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290" y="471610"/>
            <a:ext cx="957943" cy="95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0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320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Asindia W. Cheng</dc:creator>
  <cp:lastModifiedBy>Colin Kendall</cp:lastModifiedBy>
  <cp:revision>46</cp:revision>
  <dcterms:created xsi:type="dcterms:W3CDTF">2017-11-06T21:05:40Z</dcterms:created>
  <dcterms:modified xsi:type="dcterms:W3CDTF">2019-04-04T18:52:25Z</dcterms:modified>
</cp:coreProperties>
</file>