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30"/>
  </p:notesMasterIdLst>
  <p:sldIdLst>
    <p:sldId id="333" r:id="rId2"/>
    <p:sldId id="260" r:id="rId3"/>
    <p:sldId id="320" r:id="rId4"/>
    <p:sldId id="322" r:id="rId5"/>
    <p:sldId id="323" r:id="rId6"/>
    <p:sldId id="325" r:id="rId7"/>
    <p:sldId id="326" r:id="rId8"/>
    <p:sldId id="340" r:id="rId9"/>
    <p:sldId id="341" r:id="rId10"/>
    <p:sldId id="354" r:id="rId11"/>
    <p:sldId id="355" r:id="rId12"/>
    <p:sldId id="356" r:id="rId13"/>
    <p:sldId id="357" r:id="rId14"/>
    <p:sldId id="350" r:id="rId15"/>
    <p:sldId id="351" r:id="rId16"/>
    <p:sldId id="352" r:id="rId17"/>
    <p:sldId id="353" r:id="rId18"/>
    <p:sldId id="346" r:id="rId19"/>
    <p:sldId id="347" r:id="rId20"/>
    <p:sldId id="349" r:id="rId21"/>
    <p:sldId id="359" r:id="rId22"/>
    <p:sldId id="360" r:id="rId23"/>
    <p:sldId id="361" r:id="rId24"/>
    <p:sldId id="362" r:id="rId25"/>
    <p:sldId id="343" r:id="rId26"/>
    <p:sldId id="344" r:id="rId27"/>
    <p:sldId id="358" r:id="rId28"/>
    <p:sldId id="363" r:id="rId29"/>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333333"/>
    <a:srgbClr val="00486D"/>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87" y="-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2D6A483E-AE8C-467A-8002-DD9ED22D396D}" type="datetimeFigureOut">
              <a:rPr lang="en-US" smtClean="0"/>
              <a:pPr/>
              <a:t>4/29/2014</a:t>
            </a:fld>
            <a:endParaRPr lang="en-US" dirty="0"/>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EF2E7B6C-8598-48D6-9F1E-24E0D9FC92B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4572000"/>
            <a:ext cx="8229600" cy="798149"/>
          </a:xfrm>
        </p:spPr>
        <p:txBody>
          <a:bodyPr wrap="square" lIns="0" tIns="0" rIns="0" bIns="0" anchor="b" anchorCtr="0">
            <a:noAutofit/>
          </a:bodyPr>
          <a:lstStyle>
            <a:lvl1pPr marL="0" algn="ctr">
              <a:spcBef>
                <a:spcPts val="0"/>
              </a:spcBef>
              <a:spcAft>
                <a:spcPts val="0"/>
              </a:spcAft>
              <a:defRPr sz="2400">
                <a:solidFill>
                  <a:schemeClr val="tx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555342"/>
            <a:ext cx="8229599" cy="693058"/>
          </a:xfrm>
        </p:spPr>
        <p:txBody>
          <a:bodyPr lIns="0" tIns="0" rIns="0" bIns="0" anchor="t" anchorCtr="0">
            <a:noAutofit/>
          </a:bodyPr>
          <a:lstStyle>
            <a:lvl1pPr marL="0" indent="0" algn="ctr">
              <a:buNone/>
              <a:defRPr sz="1500" cap="none">
                <a:solidFill>
                  <a:srgbClr val="17537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7" name="Straight Connector 16"/>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7197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7A242E"/>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7A2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1925326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006647"/>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0066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35932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007298"/>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007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9163577"/>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532C6C"/>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53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378857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C35326"/>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C353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8345268"/>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normAutofit/>
          </a:bodyPr>
          <a:lstStyle>
            <a:lvl1pPr marL="463550" indent="-347663">
              <a:lnSpc>
                <a:spcPct val="100000"/>
              </a:lnSpc>
              <a:spcBef>
                <a:spcPts val="600"/>
              </a:spcBef>
              <a:defRPr sz="2000">
                <a:latin typeface="+mn-lt"/>
              </a:defRPr>
            </a:lvl1pPr>
            <a:lvl2pPr marL="803275" indent="-293688">
              <a:lnSpc>
                <a:spcPct val="100000"/>
              </a:lnSpc>
              <a:spcBef>
                <a:spcPts val="600"/>
              </a:spcBef>
              <a:defRPr sz="1800">
                <a:latin typeface="+mn-lt"/>
              </a:defRPr>
            </a:lvl2pPr>
            <a:lvl3pPr marL="1092200" indent="-234950">
              <a:lnSpc>
                <a:spcPct val="100000"/>
              </a:lnSpc>
              <a:spcBef>
                <a:spcPts val="600"/>
              </a:spcBef>
              <a:defRPr sz="1600">
                <a:latin typeface="+mn-lt"/>
              </a:defRPr>
            </a:lvl3pPr>
            <a:lvl4pPr marL="1262063" indent="-174625">
              <a:lnSpc>
                <a:spcPct val="100000"/>
              </a:lnSpc>
              <a:spcBef>
                <a:spcPts val="600"/>
              </a:spcBef>
              <a:defRPr sz="1600">
                <a:latin typeface="+mn-lt"/>
              </a:defRPr>
            </a:lvl4pPr>
            <a:lvl5pPr marL="1420813" indent="-136525">
              <a:lnSpc>
                <a:spcPct val="100000"/>
              </a:lnSpc>
              <a:spcBef>
                <a:spcPts val="600"/>
              </a:spcBef>
              <a:defRPr sz="11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3" name="Straight Connector 12"/>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C353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2844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7" name="TextBox 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3" name="Straight Connector 12"/>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4" name="TextBox 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3221364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6" name="Straight Connector 5"/>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53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84332242"/>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6" name="TextBox 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TextBox 1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007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2260642"/>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TextBox 1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l">
              <a:defRPr sz="1000" b="0" i="0">
                <a:latin typeface="Neutraface Text Book"/>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buNone/>
              <a:defRPr sz="1000" cap="none">
                <a:solidFill>
                  <a:schemeClr val="bg1">
                    <a:lumMod val="50000"/>
                  </a:schemeClr>
                </a:solidFill>
                <a:latin typeface="Neutraface Text Light Ital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32858" y="6356351"/>
            <a:ext cx="464456" cy="196849"/>
          </a:xfrm>
          <a:prstGeom prst="rect">
            <a:avLst/>
          </a:prstGeom>
        </p:spPr>
        <p:txBody>
          <a:bodyPr/>
          <a:lstStyle/>
          <a:p>
            <a:fld id="{E17DD696-990B-41EB-9163-149889E341EE}" type="datetime1">
              <a:rPr lang="en-US" smtClean="0">
                <a:solidFill>
                  <a:prstClr val="white"/>
                </a:solidFill>
              </a:rPr>
              <a:pPr/>
              <a:t>4/29/2014</a:t>
            </a:fld>
            <a:endParaRPr lang="en-US" dirty="0">
              <a:solidFill>
                <a:prstClr val="white"/>
              </a:solidFill>
            </a:endParaRPr>
          </a:p>
        </p:txBody>
      </p:sp>
      <p:sp>
        <p:nvSpPr>
          <p:cNvPr id="6" name="Footer Placeholder 5"/>
          <p:cNvSpPr>
            <a:spLocks noGrp="1"/>
          </p:cNvSpPr>
          <p:nvPr>
            <p:ph type="ftr" sz="quarter" idx="11"/>
          </p:nvPr>
        </p:nvSpPr>
        <p:spPr>
          <a:xfrm>
            <a:off x="2191657" y="6356351"/>
            <a:ext cx="5921828" cy="196850"/>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88494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l">
              <a:defRPr sz="1000" b="0" i="0">
                <a:latin typeface="Neutraface Text Book"/>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32860" y="558801"/>
            <a:ext cx="3555997" cy="23150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buNone/>
              <a:defRPr sz="1000" cap="none">
                <a:solidFill>
                  <a:schemeClr val="bg1">
                    <a:lumMod val="50000"/>
                  </a:schemeClr>
                </a:solidFill>
                <a:latin typeface="Neutraface Text Light Ital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32858" y="6356351"/>
            <a:ext cx="464456" cy="196849"/>
          </a:xfrm>
          <a:prstGeom prst="rect">
            <a:avLst/>
          </a:prstGeom>
        </p:spPr>
        <p:txBody>
          <a:bodyPr/>
          <a:lstStyle/>
          <a:p>
            <a:fld id="{E02710E0-5521-4543-8954-50CC151B1A63}" type="datetime1">
              <a:rPr lang="en-US" smtClean="0">
                <a:solidFill>
                  <a:prstClr val="white"/>
                </a:solidFill>
              </a:rPr>
              <a:pPr/>
              <a:t>4/29/2014</a:t>
            </a:fld>
            <a:endParaRPr lang="en-US" dirty="0">
              <a:solidFill>
                <a:prstClr val="white"/>
              </a:solidFill>
            </a:endParaRPr>
          </a:p>
        </p:txBody>
      </p:sp>
      <p:sp>
        <p:nvSpPr>
          <p:cNvPr id="6" name="Footer Placeholder 5"/>
          <p:cNvSpPr>
            <a:spLocks noGrp="1"/>
          </p:cNvSpPr>
          <p:nvPr>
            <p:ph type="ftr" sz="quarter" idx="11"/>
          </p:nvPr>
        </p:nvSpPr>
        <p:spPr>
          <a:xfrm>
            <a:off x="2191657" y="6356351"/>
            <a:ext cx="5921828" cy="196850"/>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3"/>
          </p:nvPr>
        </p:nvSpPr>
        <p:spPr>
          <a:xfrm>
            <a:off x="4644574" y="3040744"/>
            <a:ext cx="3991426" cy="22642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5355770" y="558801"/>
            <a:ext cx="3280229" cy="23150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5"/>
          </p:nvPr>
        </p:nvSpPr>
        <p:spPr>
          <a:xfrm>
            <a:off x="1632860" y="3040744"/>
            <a:ext cx="2852054" cy="22642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 xmlns:p14="http://schemas.microsoft.com/office/powerpoint/2010/main" val="219270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2858" y="1600201"/>
            <a:ext cx="2862941" cy="4321628"/>
          </a:xfrm>
          <a:ln w="3175" cmpd="sng">
            <a:solidFill>
              <a:schemeClr val="bg1">
                <a:lumMod val="75000"/>
              </a:schemeClr>
            </a:solidFill>
          </a:ln>
        </p:spPr>
        <p:txBody>
          <a:bodyPr/>
          <a:lstStyle>
            <a:lvl1pPr marL="0" indent="0">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a:xfrm>
            <a:off x="1632858" y="6356351"/>
            <a:ext cx="464456" cy="196849"/>
          </a:xfrm>
          <a:prstGeom prst="rect">
            <a:avLst/>
          </a:prstGeom>
        </p:spPr>
        <p:txBody>
          <a:bodyPr/>
          <a:lstStyle/>
          <a:p>
            <a:fld id="{4C91B529-96DD-4596-8D05-FF7665C74D3D}" type="datetime1">
              <a:rPr lang="en-US" smtClean="0">
                <a:solidFill>
                  <a:prstClr val="white"/>
                </a:solidFill>
              </a:rPr>
              <a:pPr/>
              <a:t>4/29/2014</a:t>
            </a:fld>
            <a:endParaRPr lang="en-US" dirty="0">
              <a:solidFill>
                <a:prstClr val="white"/>
              </a:solidFill>
            </a:endParaRPr>
          </a:p>
        </p:txBody>
      </p:sp>
      <p:sp>
        <p:nvSpPr>
          <p:cNvPr id="6" name="Footer Placeholder 5"/>
          <p:cNvSpPr>
            <a:spLocks noGrp="1"/>
          </p:cNvSpPr>
          <p:nvPr>
            <p:ph type="ftr" sz="quarter" idx="11"/>
          </p:nvPr>
        </p:nvSpPr>
        <p:spPr>
          <a:xfrm>
            <a:off x="2191657" y="6356351"/>
            <a:ext cx="5921828" cy="196850"/>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dirty="0">
              <a:solidFill>
                <a:prstClr val="white"/>
              </a:solidFill>
            </a:endParaRPr>
          </a:p>
        </p:txBody>
      </p:sp>
      <p:sp>
        <p:nvSpPr>
          <p:cNvPr id="8" name="Content Placeholder 2"/>
          <p:cNvSpPr>
            <a:spLocks noGrp="1"/>
          </p:cNvSpPr>
          <p:nvPr>
            <p:ph sz="half" idx="13"/>
          </p:nvPr>
        </p:nvSpPr>
        <p:spPr>
          <a:xfrm>
            <a:off x="4622801" y="1600200"/>
            <a:ext cx="401320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5513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7A2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1846122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0066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784044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Tree>
    <p:extLst>
      <p:ext uri="{BB962C8B-B14F-4D97-AF65-F5344CB8AC3E}">
        <p14:creationId xmlns:p14="http://schemas.microsoft.com/office/powerpoint/2010/main" xmlns="" val="152379334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770573784"/>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399" y="252876"/>
            <a:ext cx="7238999" cy="907152"/>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398" y="1536165"/>
            <a:ext cx="7239001" cy="414382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061294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665" r:id="rId42"/>
    <p:sldLayoutId id="2147483666" r:id="rId43"/>
    <p:sldLayoutId id="2147483667" r:id="rId44"/>
  </p:sldLayoutIdLst>
  <p:timing>
    <p:tnLst>
      <p:par>
        <p:cTn id="1" dur="indefinite" restart="never" nodeType="tmRoot"/>
      </p:par>
    </p:tnLst>
  </p:timing>
  <p:hf hdr="0" ftr="0" dt="0"/>
  <p:txStyles>
    <p:titleStyle>
      <a:lvl1pPr algn="l" defTabSz="457200" rtl="0" eaLnBrk="1" latinLnBrk="0" hangingPunct="1">
        <a:spcBef>
          <a:spcPct val="0"/>
        </a:spcBef>
        <a:buNone/>
        <a:defRPr lang="en-US" sz="2400" b="1" i="0" kern="1200" cap="none" baseline="0" dirty="0">
          <a:ln>
            <a:noFill/>
          </a:ln>
          <a:solidFill>
            <a:schemeClr val="tx1"/>
          </a:solidFill>
          <a:latin typeface="+mj-lt"/>
          <a:ea typeface="+mj-ea"/>
          <a:cs typeface="Neutraface Text Book"/>
        </a:defRPr>
      </a:lvl1pPr>
    </p:titleStyle>
    <p:bodyStyle>
      <a:lvl1pPr marL="274320" indent="-182880" algn="l" defTabSz="457200" rtl="0" eaLnBrk="1" latinLnBrk="0" hangingPunct="1">
        <a:lnSpc>
          <a:spcPts val="1600"/>
        </a:lnSpc>
        <a:spcBef>
          <a:spcPts val="400"/>
        </a:spcBef>
        <a:spcAft>
          <a:spcPts val="400"/>
        </a:spcAft>
        <a:buClr>
          <a:srgbClr val="00486D"/>
        </a:buClr>
        <a:buFont typeface="Wingdings" panose="05000000000000000000" pitchFamily="2" charset="2"/>
        <a:buChar char="§"/>
        <a:defRPr sz="1600" b="0" i="0" kern="1200" cap="none" baseline="0">
          <a:solidFill>
            <a:schemeClr val="tx1"/>
          </a:solidFill>
          <a:latin typeface="+mn-lt"/>
          <a:ea typeface="+mn-ea"/>
          <a:cs typeface="+mn-cs"/>
        </a:defRPr>
      </a:lvl1pPr>
      <a:lvl2pPr marL="457200" indent="-137160" algn="l" defTabSz="457200" rtl="0" eaLnBrk="1" latinLnBrk="0" hangingPunct="1">
        <a:lnSpc>
          <a:spcPts val="1400"/>
        </a:lnSpc>
        <a:spcBef>
          <a:spcPts val="300"/>
        </a:spcBef>
        <a:spcAft>
          <a:spcPts val="300"/>
        </a:spcAft>
        <a:buClr>
          <a:schemeClr val="tx2"/>
        </a:buClr>
        <a:buFontTx/>
        <a:buChar char="▫"/>
        <a:defRPr sz="1400" b="0" i="0" kern="1200" cap="none">
          <a:solidFill>
            <a:schemeClr val="bg1"/>
          </a:solidFill>
          <a:latin typeface="+mn-lt"/>
          <a:ea typeface="+mn-ea"/>
          <a:cs typeface="+mn-cs"/>
        </a:defRPr>
      </a:lvl2pPr>
      <a:lvl3pPr marL="640080" indent="-137160" algn="l" defTabSz="457200" rtl="0" eaLnBrk="1" latinLnBrk="0" hangingPunct="1">
        <a:lnSpc>
          <a:spcPts val="1300"/>
        </a:lnSpc>
        <a:spcBef>
          <a:spcPts val="300"/>
        </a:spcBef>
        <a:spcAft>
          <a:spcPts val="300"/>
        </a:spcAft>
        <a:buClr>
          <a:srgbClr val="666666"/>
        </a:buClr>
        <a:buFont typeface="Arial"/>
        <a:buChar char="•"/>
        <a:defRPr sz="1300" kern="1200">
          <a:solidFill>
            <a:srgbClr val="666666"/>
          </a:solidFill>
          <a:latin typeface="+mn-lt"/>
          <a:ea typeface="+mn-ea"/>
          <a:cs typeface="+mn-cs"/>
        </a:defRPr>
      </a:lvl3pPr>
      <a:lvl4pPr marL="822960" indent="-137160" algn="l" defTabSz="457200" rtl="0" eaLnBrk="1" latinLnBrk="0" hangingPunct="1">
        <a:lnSpc>
          <a:spcPts val="1200"/>
        </a:lnSpc>
        <a:spcBef>
          <a:spcPts val="300"/>
        </a:spcBef>
        <a:spcAft>
          <a:spcPts val="300"/>
        </a:spcAft>
        <a:buClr>
          <a:srgbClr val="808080"/>
        </a:buClr>
        <a:buFont typeface="Arial"/>
        <a:buChar char="•"/>
        <a:defRPr sz="1200" kern="1200" baseline="0">
          <a:solidFill>
            <a:srgbClr val="808080"/>
          </a:solidFill>
          <a:latin typeface="+mn-lt"/>
          <a:ea typeface="+mn-ea"/>
          <a:cs typeface="+mn-cs"/>
        </a:defRPr>
      </a:lvl4pPr>
      <a:lvl5pPr marL="1005840" indent="-137160" algn="l" defTabSz="457200" rtl="0" eaLnBrk="1" latinLnBrk="0" hangingPunct="1">
        <a:lnSpc>
          <a:spcPts val="900"/>
        </a:lnSpc>
        <a:spcBef>
          <a:spcPts val="300"/>
        </a:spcBef>
        <a:spcAft>
          <a:spcPts val="300"/>
        </a:spcAft>
        <a:buClr>
          <a:srgbClr val="999999"/>
        </a:buClr>
        <a:buFont typeface="Arial"/>
        <a:buChar char="•"/>
        <a:defRPr sz="10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www.scandh.com/" TargetMode="External"/><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985793"/>
            <a:ext cx="5655221" cy="348207"/>
          </a:xfrm>
        </p:spPr>
        <p:txBody>
          <a:bodyPr/>
          <a:lstStyle/>
          <a:p>
            <a:r>
              <a:rPr lang="en-US" sz="3200" cap="none" dirty="0" smtClean="0">
                <a:latin typeface="+mn-lt"/>
                <a:cs typeface="Times New Roman"/>
              </a:rPr>
              <a:t>Sound Governance Practices </a:t>
            </a:r>
            <a:endParaRPr lang="en-US" sz="3200" cap="none" dirty="0">
              <a:latin typeface="+mn-lt"/>
              <a:cs typeface="Times New Roman"/>
            </a:endParaRPr>
          </a:p>
        </p:txBody>
      </p:sp>
      <p:sp>
        <p:nvSpPr>
          <p:cNvPr id="3" name="Title 1"/>
          <p:cNvSpPr txBox="1">
            <a:spLocks/>
          </p:cNvSpPr>
          <p:nvPr/>
        </p:nvSpPr>
        <p:spPr>
          <a:xfrm>
            <a:off x="762001" y="5638800"/>
            <a:ext cx="7772400" cy="424407"/>
          </a:xfrm>
          <a:prstGeom prst="rect">
            <a:avLst/>
          </a:prstGeom>
        </p:spPr>
        <p:txBody>
          <a:bodyPr vert="horz"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spc="0" normalizeH="0" baseline="0" noProof="0" dirty="0" smtClean="0">
                <a:ln>
                  <a:noFill/>
                </a:ln>
                <a:solidFill>
                  <a:srgbClr val="00486D"/>
                </a:solidFill>
                <a:effectLst/>
                <a:uLnTx/>
                <a:uFillTx/>
                <a:ea typeface="+mj-ea"/>
                <a:cs typeface="Times New Roman"/>
              </a:rPr>
              <a:t>Presented by:</a:t>
            </a:r>
            <a:r>
              <a:rPr kumimoji="0" lang="en-US" b="0" i="0" u="none" strike="noStrike" kern="1200" spc="0" normalizeH="0" noProof="0" dirty="0" smtClean="0">
                <a:ln>
                  <a:noFill/>
                </a:ln>
                <a:solidFill>
                  <a:srgbClr val="00486D"/>
                </a:solidFill>
                <a:effectLst/>
                <a:uLnTx/>
                <a:uFillTx/>
                <a:ea typeface="+mj-ea"/>
                <a:cs typeface="Times New Roman"/>
              </a:rPr>
              <a:t> Joe Freiburger, Director, SC&amp;H Group</a:t>
            </a:r>
            <a:endParaRPr kumimoji="0" lang="en-US" b="0" i="0" u="none" strike="noStrike" kern="1200" spc="0" normalizeH="0" baseline="0" noProof="0" dirty="0">
              <a:ln>
                <a:noFill/>
              </a:ln>
              <a:solidFill>
                <a:srgbClr val="00486D"/>
              </a:solidFill>
              <a:effectLst/>
              <a:uLnTx/>
              <a:uFillTx/>
              <a:ea typeface="+mj-ea"/>
              <a:cs typeface="Times New Roman"/>
            </a:endParaRPr>
          </a:p>
        </p:txBody>
      </p:sp>
    </p:spTree>
    <p:extLst>
      <p:ext uri="{BB962C8B-B14F-4D97-AF65-F5344CB8AC3E}">
        <p14:creationId xmlns="" xmlns:p14="http://schemas.microsoft.com/office/powerpoint/2010/main" val="275368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003143" cy="4800600"/>
          </a:xfrm>
        </p:spPr>
        <p:txBody>
          <a:bodyPr>
            <a:noAutofit/>
          </a:bodyPr>
          <a:lstStyle/>
          <a:p>
            <a:r>
              <a:rPr lang="en-US" sz="1800" cap="none" dirty="0" smtClean="0"/>
              <a:t>Duty of Care</a:t>
            </a:r>
            <a:r>
              <a:rPr lang="en-US" sz="1800" cap="none" dirty="0" smtClean="0">
                <a:solidFill>
                  <a:schemeClr val="bg2">
                    <a:lumMod val="10000"/>
                  </a:schemeClr>
                </a:solidFill>
              </a:rPr>
              <a:t>: </a:t>
            </a:r>
            <a:r>
              <a:rPr lang="en-US" sz="1800" cap="none" dirty="0" smtClean="0">
                <a:solidFill>
                  <a:schemeClr val="bg2">
                    <a:lumMod val="10000"/>
                  </a:schemeClr>
                </a:solidFill>
                <a:cs typeface="Arial" pitchFamily="34" charset="0"/>
              </a:rPr>
              <a:t>Requires directors to exercise the care, diligence and skill that an ordinary, prudent person would exhibit under similar circumstances, including:</a:t>
            </a:r>
            <a:endParaRPr lang="en-US" sz="1800" cap="none" dirty="0" smtClean="0">
              <a:solidFill>
                <a:schemeClr val="bg2">
                  <a:lumMod val="10000"/>
                </a:schemeClr>
              </a:solidFill>
            </a:endParaRPr>
          </a:p>
          <a:p>
            <a:pPr lvl="1">
              <a:spcBef>
                <a:spcPts val="1200"/>
              </a:spcBef>
            </a:pPr>
            <a:r>
              <a:rPr lang="en-US" sz="1600" dirty="0" smtClean="0">
                <a:solidFill>
                  <a:srgbClr val="000000"/>
                </a:solidFill>
                <a:cs typeface="Arial" pitchFamily="34" charset="0"/>
              </a:rPr>
              <a:t>Understanding substantive matters brought before the board</a:t>
            </a:r>
          </a:p>
          <a:p>
            <a:pPr lvl="1">
              <a:spcBef>
                <a:spcPts val="1200"/>
              </a:spcBef>
            </a:pPr>
            <a:r>
              <a:rPr lang="en-US" sz="1600" dirty="0" smtClean="0">
                <a:solidFill>
                  <a:srgbClr val="000000"/>
                </a:solidFill>
                <a:cs typeface="Arial" pitchFamily="34" charset="0"/>
              </a:rPr>
              <a:t>Attending meetings</a:t>
            </a:r>
          </a:p>
          <a:p>
            <a:pPr lvl="1">
              <a:spcBef>
                <a:spcPts val="1200"/>
              </a:spcBef>
            </a:pPr>
            <a:r>
              <a:rPr lang="en-US" sz="1600" dirty="0" smtClean="0">
                <a:solidFill>
                  <a:srgbClr val="000000"/>
                </a:solidFill>
                <a:cs typeface="Arial" pitchFamily="34" charset="0"/>
              </a:rPr>
              <a:t>Asking questions</a:t>
            </a:r>
          </a:p>
          <a:p>
            <a:pPr lvl="1">
              <a:spcBef>
                <a:spcPts val="1200"/>
              </a:spcBef>
            </a:pPr>
            <a:r>
              <a:rPr lang="en-US" sz="1600" dirty="0" smtClean="0">
                <a:solidFill>
                  <a:srgbClr val="000000"/>
                </a:solidFill>
                <a:cs typeface="Arial" pitchFamily="34" charset="0"/>
              </a:rPr>
              <a:t>Challenging assumptions</a:t>
            </a:r>
          </a:p>
          <a:p>
            <a:pPr lvl="1">
              <a:spcBef>
                <a:spcPts val="1200"/>
              </a:spcBef>
            </a:pPr>
            <a:r>
              <a:rPr lang="en-US" sz="1600" dirty="0" smtClean="0">
                <a:solidFill>
                  <a:srgbClr val="000000"/>
                </a:solidFill>
                <a:cs typeface="Arial" pitchFamily="34" charset="0"/>
              </a:rPr>
              <a:t>Following up on unresolved issues</a:t>
            </a:r>
          </a:p>
          <a:p>
            <a:pPr lvl="1">
              <a:spcBef>
                <a:spcPts val="1200"/>
              </a:spcBef>
            </a:pPr>
            <a:r>
              <a:rPr lang="en-US" sz="1600" dirty="0" smtClean="0">
                <a:solidFill>
                  <a:srgbClr val="000000"/>
                </a:solidFill>
                <a:cs typeface="Arial" pitchFamily="34" charset="0"/>
              </a:rPr>
              <a:t>Consulting with experts, if needed</a:t>
            </a:r>
          </a:p>
          <a:p>
            <a:pPr lvl="1">
              <a:spcBef>
                <a:spcPts val="1200"/>
              </a:spcBef>
            </a:pPr>
            <a:r>
              <a:rPr lang="en-US" sz="1600" dirty="0" smtClean="0">
                <a:solidFill>
                  <a:srgbClr val="000000"/>
                </a:solidFill>
                <a:cs typeface="Arial" pitchFamily="34" charset="0"/>
              </a:rPr>
              <a:t>Reading and understanding materials and reports given to the board</a:t>
            </a:r>
          </a:p>
          <a:p>
            <a:pPr lvl="4">
              <a:lnSpc>
                <a:spcPct val="120000"/>
              </a:lnSpc>
              <a:spcBef>
                <a:spcPts val="1200"/>
              </a:spcBef>
            </a:pPr>
            <a:endParaRPr lang="en-US" sz="1000" dirty="0" smtClean="0"/>
          </a:p>
        </p:txBody>
      </p:sp>
      <p:sp>
        <p:nvSpPr>
          <p:cNvPr id="2" name="Title 1"/>
          <p:cNvSpPr>
            <a:spLocks noGrp="1"/>
          </p:cNvSpPr>
          <p:nvPr>
            <p:ph type="title"/>
          </p:nvPr>
        </p:nvSpPr>
        <p:spPr/>
        <p:txBody>
          <a:bodyPr/>
          <a:lstStyle/>
          <a:p>
            <a:r>
              <a:rPr lang="en-US" dirty="0" smtClean="0"/>
              <a:t>Legal Obligations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003143" cy="3976914"/>
          </a:xfrm>
        </p:spPr>
        <p:txBody>
          <a:bodyPr>
            <a:normAutofit/>
          </a:bodyPr>
          <a:lstStyle/>
          <a:p>
            <a:pPr>
              <a:spcBef>
                <a:spcPts val="1200"/>
              </a:spcBef>
            </a:pPr>
            <a:r>
              <a:rPr lang="en-US" cap="none" dirty="0" smtClean="0"/>
              <a:t>Duty of Loyalty: </a:t>
            </a:r>
            <a:r>
              <a:rPr lang="en-US" cap="none" dirty="0" smtClean="0">
                <a:cs typeface="Arial" pitchFamily="34" charset="0"/>
              </a:rPr>
              <a:t>Requires the pursuit of the organization’s best interest, and the avoidance of self dealing and conflicts of interest </a:t>
            </a:r>
            <a:endParaRPr lang="en-US" dirty="0" smtClean="0"/>
          </a:p>
          <a:p>
            <a:pPr lvl="1">
              <a:spcBef>
                <a:spcPts val="1200"/>
              </a:spcBef>
            </a:pPr>
            <a:r>
              <a:rPr lang="en-US" sz="1800" dirty="0" smtClean="0">
                <a:solidFill>
                  <a:schemeClr val="tx1"/>
                </a:solidFill>
                <a:cs typeface="Arial" pitchFamily="34" charset="0"/>
              </a:rPr>
              <a:t>Boards should have a formal conflict of interest policy</a:t>
            </a:r>
          </a:p>
          <a:p>
            <a:pPr lvl="1">
              <a:spcBef>
                <a:spcPts val="1200"/>
              </a:spcBef>
            </a:pPr>
            <a:r>
              <a:rPr lang="en-US" sz="1800" dirty="0" smtClean="0">
                <a:solidFill>
                  <a:schemeClr val="tx1"/>
                </a:solidFill>
                <a:cs typeface="Arial" pitchFamily="34" charset="0"/>
              </a:rPr>
              <a:t>Duty of Loyalty also includes:</a:t>
            </a:r>
          </a:p>
          <a:p>
            <a:pPr lvl="2">
              <a:spcBef>
                <a:spcPts val="1200"/>
              </a:spcBef>
            </a:pPr>
            <a:r>
              <a:rPr lang="en-US" b="1" dirty="0" smtClean="0">
                <a:solidFill>
                  <a:schemeClr val="tx1"/>
                </a:solidFill>
                <a:cs typeface="Arial" pitchFamily="34" charset="0"/>
              </a:rPr>
              <a:t>Duty of Confidentiality</a:t>
            </a:r>
            <a:r>
              <a:rPr lang="en-US" dirty="0" smtClean="0">
                <a:solidFill>
                  <a:schemeClr val="tx1"/>
                </a:solidFill>
                <a:cs typeface="Arial" pitchFamily="34" charset="0"/>
              </a:rPr>
              <a:t>:  Duty not speak about board matters to non-board members unless authorized</a:t>
            </a:r>
          </a:p>
          <a:p>
            <a:pPr lvl="2">
              <a:spcBef>
                <a:spcPts val="1200"/>
              </a:spcBef>
            </a:pPr>
            <a:r>
              <a:rPr lang="en-US" b="1" dirty="0" smtClean="0">
                <a:solidFill>
                  <a:schemeClr val="tx1"/>
                </a:solidFill>
                <a:cs typeface="Arial" pitchFamily="34" charset="0"/>
              </a:rPr>
              <a:t>Duty of Obedience:  </a:t>
            </a:r>
            <a:r>
              <a:rPr lang="en-US" dirty="0" smtClean="0">
                <a:solidFill>
                  <a:schemeClr val="tx1"/>
                </a:solidFill>
                <a:cs typeface="Arial" pitchFamily="34" charset="0"/>
              </a:rPr>
              <a:t>Requires directors to act in accordance with the organization’s charter, bylaws, and its mission</a:t>
            </a:r>
          </a:p>
          <a:p>
            <a:pPr lvl="4">
              <a:spcBef>
                <a:spcPts val="1200"/>
              </a:spcBef>
            </a:pPr>
            <a:endParaRPr lang="en-US" sz="1050" dirty="0" smtClean="0">
              <a:solidFill>
                <a:schemeClr val="tx1"/>
              </a:solidFill>
            </a:endParaRPr>
          </a:p>
        </p:txBody>
      </p:sp>
      <p:sp>
        <p:nvSpPr>
          <p:cNvPr id="2" name="Title 1"/>
          <p:cNvSpPr>
            <a:spLocks noGrp="1"/>
          </p:cNvSpPr>
          <p:nvPr>
            <p:ph type="title"/>
          </p:nvPr>
        </p:nvSpPr>
        <p:spPr/>
        <p:txBody>
          <a:bodyPr/>
          <a:lstStyle/>
          <a:p>
            <a:r>
              <a:rPr lang="en-US" dirty="0" smtClean="0"/>
              <a:t>Legal Obligations (continued)</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493001" cy="4303485"/>
          </a:xfrm>
        </p:spPr>
        <p:txBody>
          <a:bodyPr>
            <a:noAutofit/>
          </a:bodyPr>
          <a:lstStyle/>
          <a:p>
            <a:pPr>
              <a:lnSpc>
                <a:spcPct val="120000"/>
              </a:lnSpc>
            </a:pPr>
            <a:r>
              <a:rPr lang="en-US" sz="1800" cap="none" dirty="0" smtClean="0"/>
              <a:t>Charter:</a:t>
            </a:r>
            <a:r>
              <a:rPr lang="en-US" sz="1800" b="1" dirty="0" smtClean="0">
                <a:cs typeface="Arial" pitchFamily="34" charset="0"/>
              </a:rPr>
              <a:t>  </a:t>
            </a:r>
            <a:r>
              <a:rPr lang="en-US" sz="1800" dirty="0" smtClean="0">
                <a:cs typeface="Arial" pitchFamily="34" charset="0"/>
              </a:rPr>
              <a:t>Typically filed with the secretary of state, may also be called “certificate of incorporation” or “articles of organization,” depending on your state’s nomenclature</a:t>
            </a:r>
          </a:p>
          <a:p>
            <a:pPr>
              <a:lnSpc>
                <a:spcPct val="120000"/>
              </a:lnSpc>
            </a:pPr>
            <a:r>
              <a:rPr lang="en-US" sz="1800" cap="none" dirty="0" smtClean="0"/>
              <a:t>Bylaws: </a:t>
            </a:r>
            <a:r>
              <a:rPr lang="en-US" sz="1800" dirty="0" smtClean="0">
                <a:cs typeface="Arial" pitchFamily="34" charset="0"/>
              </a:rPr>
              <a:t>Outline the basic operating rules for the organization, including how the board is structured and governed</a:t>
            </a:r>
          </a:p>
          <a:p>
            <a:pPr>
              <a:lnSpc>
                <a:spcPct val="120000"/>
              </a:lnSpc>
              <a:spcAft>
                <a:spcPts val="0"/>
              </a:spcAft>
            </a:pPr>
            <a:r>
              <a:rPr lang="en-US" sz="1800" cap="none" dirty="0" smtClean="0"/>
              <a:t>Code of Conduct: </a:t>
            </a:r>
            <a:r>
              <a:rPr lang="en-US" sz="1800" dirty="0" smtClean="0">
                <a:cs typeface="Arial" pitchFamily="34" charset="0"/>
              </a:rPr>
              <a:t>Define what the organization expects of board members and the board as a whole, and what the board expects of the management team</a:t>
            </a:r>
          </a:p>
          <a:p>
            <a:pPr>
              <a:spcBef>
                <a:spcPts val="1200"/>
              </a:spcBef>
              <a:spcAft>
                <a:spcPts val="0"/>
              </a:spcAft>
            </a:pPr>
            <a:r>
              <a:rPr lang="en-US" sz="1800" cap="none" dirty="0" smtClean="0"/>
              <a:t>Mission Statement: </a:t>
            </a:r>
            <a:r>
              <a:rPr lang="en-US" sz="1800" dirty="0" smtClean="0">
                <a:cs typeface="Arial" pitchFamily="34" charset="0"/>
              </a:rPr>
              <a:t>Defines the organization’s purpose and directs its future</a:t>
            </a:r>
          </a:p>
          <a:p>
            <a:pPr lvl="1">
              <a:spcBef>
                <a:spcPts val="0"/>
              </a:spcBef>
            </a:pPr>
            <a:r>
              <a:rPr lang="en-US" sz="1600" dirty="0" smtClean="0">
                <a:solidFill>
                  <a:schemeClr val="tx1"/>
                </a:solidFill>
                <a:cs typeface="Arial" pitchFamily="34" charset="0"/>
              </a:rPr>
              <a:t>May be the most important of a nonprofit’s governing documents</a:t>
            </a:r>
          </a:p>
          <a:p>
            <a:pPr marL="455613" indent="-338138">
              <a:lnSpc>
                <a:spcPct val="120000"/>
              </a:lnSpc>
            </a:pPr>
            <a:r>
              <a:rPr lang="en-US" sz="1800" cap="none" dirty="0" smtClean="0"/>
              <a:t>Corporate Governance Guidelines: </a:t>
            </a:r>
            <a:r>
              <a:rPr lang="en-US" sz="1800" dirty="0" smtClean="0">
                <a:cs typeface="Arial" pitchFamily="34" charset="0"/>
              </a:rPr>
              <a:t>Written guidelines for governance in one document, sets forth clear “rules of the road” </a:t>
            </a:r>
          </a:p>
          <a:p>
            <a:pPr lvl="4">
              <a:spcBef>
                <a:spcPts val="1200"/>
              </a:spcBef>
            </a:pPr>
            <a:endParaRPr lang="en-US" dirty="0" smtClean="0">
              <a:solidFill>
                <a:schemeClr val="bg2">
                  <a:lumMod val="10000"/>
                </a:schemeClr>
              </a:solidFill>
              <a:latin typeface="Neutraface 2 Text Book Italic"/>
            </a:endParaRPr>
          </a:p>
        </p:txBody>
      </p:sp>
      <p:sp>
        <p:nvSpPr>
          <p:cNvPr id="2" name="Title 1"/>
          <p:cNvSpPr>
            <a:spLocks noGrp="1"/>
          </p:cNvSpPr>
          <p:nvPr>
            <p:ph type="title"/>
          </p:nvPr>
        </p:nvSpPr>
        <p:spPr/>
        <p:txBody>
          <a:bodyPr/>
          <a:lstStyle/>
          <a:p>
            <a:r>
              <a:rPr lang="en-US" dirty="0" smtClean="0"/>
              <a:t>Governance Documents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239000" cy="4227285"/>
          </a:xfrm>
        </p:spPr>
        <p:txBody>
          <a:bodyPr>
            <a:noAutofit/>
          </a:bodyPr>
          <a:lstStyle/>
          <a:p>
            <a:pPr>
              <a:spcBef>
                <a:spcPts val="1200"/>
              </a:spcBef>
            </a:pPr>
            <a:r>
              <a:rPr lang="en-US" sz="1800" cap="none" dirty="0" smtClean="0"/>
              <a:t>Typical standing committees of most Boards:</a:t>
            </a:r>
          </a:p>
          <a:p>
            <a:pPr lvl="1"/>
            <a:r>
              <a:rPr lang="en-US" sz="1600" dirty="0" smtClean="0">
                <a:solidFill>
                  <a:schemeClr val="tx1"/>
                </a:solidFill>
                <a:cs typeface="Arial" pitchFamily="34" charset="0"/>
              </a:rPr>
              <a:t>Executive Committee</a:t>
            </a:r>
          </a:p>
          <a:p>
            <a:pPr lvl="1"/>
            <a:r>
              <a:rPr lang="en-US" sz="1600" dirty="0" smtClean="0">
                <a:solidFill>
                  <a:schemeClr val="tx1"/>
                </a:solidFill>
                <a:cs typeface="Arial" pitchFamily="34" charset="0"/>
              </a:rPr>
              <a:t>Finance Committee</a:t>
            </a:r>
          </a:p>
          <a:p>
            <a:pPr lvl="1"/>
            <a:r>
              <a:rPr lang="en-US" sz="1600" dirty="0" smtClean="0">
                <a:solidFill>
                  <a:schemeClr val="tx1"/>
                </a:solidFill>
                <a:cs typeface="Arial" pitchFamily="34" charset="0"/>
              </a:rPr>
              <a:t>Nominating/Governance Committee</a:t>
            </a:r>
          </a:p>
          <a:p>
            <a:pPr lvl="1"/>
            <a:r>
              <a:rPr lang="en-US" sz="1600" dirty="0" smtClean="0">
                <a:solidFill>
                  <a:schemeClr val="tx1"/>
                </a:solidFill>
                <a:cs typeface="Arial" pitchFamily="34" charset="0"/>
              </a:rPr>
              <a:t>Development Committee</a:t>
            </a:r>
          </a:p>
          <a:p>
            <a:pPr>
              <a:lnSpc>
                <a:spcPct val="120000"/>
              </a:lnSpc>
              <a:spcBef>
                <a:spcPts val="1200"/>
              </a:spcBef>
              <a:spcAft>
                <a:spcPts val="0"/>
              </a:spcAft>
            </a:pPr>
            <a:r>
              <a:rPr lang="en-US" sz="1800" cap="none" dirty="0" smtClean="0"/>
              <a:t>Larger Boards and organizations may have additional committees, such as:</a:t>
            </a:r>
          </a:p>
          <a:p>
            <a:pPr lvl="1"/>
            <a:r>
              <a:rPr lang="en-US" sz="1600" dirty="0" smtClean="0">
                <a:solidFill>
                  <a:schemeClr val="tx1"/>
                </a:solidFill>
                <a:cs typeface="Arial" pitchFamily="34" charset="0"/>
              </a:rPr>
              <a:t>Audit Committee</a:t>
            </a:r>
          </a:p>
          <a:p>
            <a:pPr lvl="1"/>
            <a:r>
              <a:rPr lang="en-US" sz="1600" dirty="0" smtClean="0">
                <a:solidFill>
                  <a:schemeClr val="tx1"/>
                </a:solidFill>
                <a:cs typeface="Arial" pitchFamily="34" charset="0"/>
              </a:rPr>
              <a:t>Personnel Committee</a:t>
            </a:r>
          </a:p>
          <a:p>
            <a:pPr lvl="1"/>
            <a:r>
              <a:rPr lang="en-US" sz="1600" dirty="0" smtClean="0">
                <a:solidFill>
                  <a:schemeClr val="tx1"/>
                </a:solidFill>
                <a:cs typeface="Arial" pitchFamily="34" charset="0"/>
              </a:rPr>
              <a:t>Compensation Committee</a:t>
            </a:r>
          </a:p>
          <a:p>
            <a:pPr lvl="1"/>
            <a:r>
              <a:rPr lang="en-US" sz="1600" dirty="0" smtClean="0">
                <a:solidFill>
                  <a:schemeClr val="tx1"/>
                </a:solidFill>
                <a:cs typeface="Arial" pitchFamily="34" charset="0"/>
              </a:rPr>
              <a:t>Investment </a:t>
            </a:r>
            <a:r>
              <a:rPr lang="en-US" sz="1600" dirty="0" smtClean="0">
                <a:solidFill>
                  <a:schemeClr val="tx1"/>
                </a:solidFill>
                <a:cs typeface="Arial" pitchFamily="34" charset="0"/>
              </a:rPr>
              <a:t>Committee</a:t>
            </a:r>
            <a:endParaRPr lang="en-US" dirty="0" smtClean="0">
              <a:solidFill>
                <a:schemeClr val="tx1"/>
              </a:solidFill>
            </a:endParaRPr>
          </a:p>
          <a:p>
            <a:pPr lvl="4">
              <a:spcBef>
                <a:spcPts val="1200"/>
              </a:spcBef>
            </a:pPr>
            <a:endParaRPr lang="en-US" dirty="0" smtClean="0">
              <a:solidFill>
                <a:schemeClr val="tx1"/>
              </a:solidFill>
            </a:endParaRPr>
          </a:p>
        </p:txBody>
      </p:sp>
      <p:sp>
        <p:nvSpPr>
          <p:cNvPr id="2" name="Title 1"/>
          <p:cNvSpPr>
            <a:spLocks noGrp="1"/>
          </p:cNvSpPr>
          <p:nvPr>
            <p:ph type="title"/>
          </p:nvPr>
        </p:nvSpPr>
        <p:spPr/>
        <p:txBody>
          <a:bodyPr/>
          <a:lstStyle/>
          <a:p>
            <a:r>
              <a:rPr lang="en-US" dirty="0" smtClean="0"/>
              <a:t>Board Structure and Operations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Commitment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14</a:t>
            </a:fld>
            <a:endParaRPr lang="en-US" dirty="0">
              <a:solidFill>
                <a:prstClr val="white"/>
              </a:solidFill>
            </a:endParaRPr>
          </a:p>
        </p:txBody>
      </p:sp>
      <p:sp>
        <p:nvSpPr>
          <p:cNvPr id="5" name="Text Box 15"/>
          <p:cNvSpPr txBox="1">
            <a:spLocks noChangeArrowheads="1"/>
          </p:cNvSpPr>
          <p:nvPr/>
        </p:nvSpPr>
        <p:spPr bwMode="auto">
          <a:xfrm>
            <a:off x="228600" y="1487269"/>
            <a:ext cx="8686800" cy="338554"/>
          </a:xfrm>
          <a:prstGeom prst="rect">
            <a:avLst/>
          </a:prstGeom>
          <a:noFill/>
          <a:ln w="12700" cap="sq">
            <a:noFill/>
            <a:miter lim="800000"/>
            <a:headEnd/>
            <a:tailEnd/>
          </a:ln>
        </p:spPr>
        <p:txBody>
          <a:bodyPr wrap="square">
            <a:spAutoFit/>
          </a:bodyPr>
          <a:lstStyle/>
          <a:p>
            <a:pPr indent="-338138">
              <a:spcBef>
                <a:spcPts val="1800"/>
              </a:spcBef>
              <a:spcAft>
                <a:spcPts val="0"/>
              </a:spcAft>
            </a:pPr>
            <a:r>
              <a:rPr lang="en-US" sz="1600" dirty="0" smtClean="0">
                <a:solidFill>
                  <a:srgbClr val="000000"/>
                </a:solidFill>
                <a:cs typeface="Arial" pitchFamily="34" charset="0"/>
              </a:rPr>
              <a:t>Actions and Practices that are generally considered to represent excellence in board service: </a:t>
            </a:r>
          </a:p>
        </p:txBody>
      </p:sp>
      <p:sp>
        <p:nvSpPr>
          <p:cNvPr id="6" name="TextBox 5"/>
          <p:cNvSpPr txBox="1"/>
          <p:nvPr/>
        </p:nvSpPr>
        <p:spPr>
          <a:xfrm>
            <a:off x="251256" y="1895705"/>
            <a:ext cx="3023286" cy="4832092"/>
          </a:xfrm>
          <a:prstGeom prst="rect">
            <a:avLst/>
          </a:prstGeom>
          <a:noFill/>
        </p:spPr>
        <p:txBody>
          <a:bodyPr wrap="square" rtlCol="0">
            <a:spAutoFit/>
          </a:bodyPr>
          <a:lstStyle/>
          <a:p>
            <a:pPr marL="338138" indent="-338138">
              <a:spcBef>
                <a:spcPts val="300"/>
              </a:spcBef>
            </a:pPr>
            <a:r>
              <a:rPr lang="en-US" sz="1600" b="1" dirty="0" smtClean="0">
                <a:solidFill>
                  <a:srgbClr val="00486D"/>
                </a:solidFill>
                <a:latin typeface="Neutraface 2 Text Book Italic"/>
              </a:rPr>
              <a:t>General</a:t>
            </a:r>
            <a:r>
              <a:rPr lang="en-US" sz="1400" b="1" dirty="0" smtClean="0">
                <a:solidFill>
                  <a:srgbClr val="00486D"/>
                </a:solidFill>
                <a:latin typeface="Neutraface 2 Text Book Italic"/>
              </a:rPr>
              <a:t>:</a:t>
            </a:r>
            <a:r>
              <a:rPr lang="en-US" sz="1400" b="1" dirty="0" smtClean="0">
                <a:solidFill>
                  <a:srgbClr val="000000"/>
                </a:solidFill>
                <a:latin typeface="Neutraface 2 Text Book Italic"/>
                <a:cs typeface="Arial" pitchFamily="34" charset="0"/>
              </a:rPr>
              <a:t> </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Understanding the mission</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Being familiar with basic governance documents</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Staying current on governance trends</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Staying current on business and societal issues</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Knowing key staff and their roles</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Meeting with executive director periodically</a:t>
            </a:r>
          </a:p>
          <a:p>
            <a:pPr marL="338138" indent="-338138">
              <a:spcBef>
                <a:spcPts val="600"/>
              </a:spcBef>
              <a:spcAft>
                <a:spcPts val="0"/>
              </a:spcAft>
              <a:buFont typeface="Arial" pitchFamily="34" charset="0"/>
              <a:buChar char="•"/>
            </a:pPr>
            <a:r>
              <a:rPr lang="en-US" sz="1400" dirty="0" smtClean="0">
                <a:latin typeface="Neutraface 2 Text Book Italic"/>
                <a:cs typeface="Arial" pitchFamily="34" charset="0"/>
              </a:rPr>
              <a:t>Getting to know other board members</a:t>
            </a:r>
          </a:p>
          <a:p>
            <a:pPr marL="338138" indent="-338138">
              <a:spcBef>
                <a:spcPts val="600"/>
              </a:spcBef>
              <a:spcAft>
                <a:spcPts val="0"/>
              </a:spcAft>
              <a:buFont typeface="Arial" pitchFamily="34" charset="0"/>
              <a:buChar char="•"/>
            </a:pPr>
            <a:r>
              <a:rPr lang="en-US" sz="1400" b="1" dirty="0" smtClean="0">
                <a:latin typeface="Neutraface 2 Text Book Italic"/>
                <a:cs typeface="Arial" pitchFamily="34" charset="0"/>
              </a:rPr>
              <a:t>Attending board and committee meetings regularly </a:t>
            </a:r>
          </a:p>
          <a:p>
            <a:pPr marL="338138" indent="-338138">
              <a:spcBef>
                <a:spcPts val="0"/>
              </a:spcBef>
              <a:spcAft>
                <a:spcPts val="0"/>
              </a:spcAft>
              <a:buBlip>
                <a:blip r:embed="rId2"/>
              </a:buBlip>
            </a:pPr>
            <a:endParaRPr lang="en-US" sz="1400" dirty="0" smtClean="0">
              <a:solidFill>
                <a:srgbClr val="000000"/>
              </a:solidFill>
              <a:latin typeface="Neutraface 2 Text Book Italic"/>
              <a:cs typeface="Arial" pitchFamily="34" charset="0"/>
            </a:endParaRPr>
          </a:p>
          <a:p>
            <a:endParaRPr lang="en-US" sz="1400" dirty="0">
              <a:latin typeface="Neutraface 2 Text Book Italic"/>
            </a:endParaRPr>
          </a:p>
        </p:txBody>
      </p:sp>
      <p:sp>
        <p:nvSpPr>
          <p:cNvPr id="7" name="TextBox 6"/>
          <p:cNvSpPr txBox="1"/>
          <p:nvPr/>
        </p:nvSpPr>
        <p:spPr>
          <a:xfrm>
            <a:off x="3212757" y="1920419"/>
            <a:ext cx="2959443" cy="4593565"/>
          </a:xfrm>
          <a:prstGeom prst="rect">
            <a:avLst/>
          </a:prstGeom>
          <a:noFill/>
        </p:spPr>
        <p:txBody>
          <a:bodyPr wrap="square" rtlCol="0">
            <a:spAutoFit/>
          </a:bodyPr>
          <a:lstStyle/>
          <a:p>
            <a:pPr marL="338138" indent="-338138">
              <a:spcBef>
                <a:spcPts val="300"/>
              </a:spcBef>
              <a:spcAft>
                <a:spcPts val="0"/>
              </a:spcAft>
            </a:pPr>
            <a:r>
              <a:rPr lang="en-US" sz="1600" b="1" dirty="0" smtClean="0">
                <a:solidFill>
                  <a:srgbClr val="00486D"/>
                </a:solidFill>
                <a:latin typeface="Neutraface 2 Text Book Italic"/>
              </a:rPr>
              <a:t>Board Meeting:</a:t>
            </a:r>
          </a:p>
          <a:p>
            <a:pPr marL="338138" indent="-338138">
              <a:spcBef>
                <a:spcPts val="300"/>
              </a:spcBef>
              <a:spcAft>
                <a:spcPts val="0"/>
              </a:spcAft>
              <a:buFont typeface="Arial" pitchFamily="34" charset="0"/>
              <a:buChar char="•"/>
            </a:pPr>
            <a:r>
              <a:rPr lang="en-US" sz="1400" b="1" dirty="0" smtClean="0">
                <a:solidFill>
                  <a:schemeClr val="bg2">
                    <a:lumMod val="10000"/>
                  </a:schemeClr>
                </a:solidFill>
                <a:latin typeface="Neutraface 2 Text Book Italic"/>
                <a:cs typeface="Arial" pitchFamily="34" charset="0"/>
              </a:rPr>
              <a:t>Reading materials in advance of meetings</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Actively contributing</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Asking questions</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Offering suggestions</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Avoiding nit-picking or micro-managing </a:t>
            </a:r>
          </a:p>
          <a:p>
            <a:pPr marL="338138" indent="-338138">
              <a:spcBef>
                <a:spcPts val="300"/>
              </a:spcBef>
              <a:spcAft>
                <a:spcPts val="0"/>
              </a:spcAft>
              <a:buFont typeface="Arial" pitchFamily="34" charset="0"/>
              <a:buChar char="•"/>
            </a:pPr>
            <a:r>
              <a:rPr lang="en-US" sz="1400" b="1" dirty="0" smtClean="0">
                <a:latin typeface="Neutraface 2 Text Book Italic"/>
                <a:cs typeface="Arial" pitchFamily="34" charset="0"/>
              </a:rPr>
              <a:t>Being respectful of the management team and other directors</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Being collegial and refraining from dominating</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Supporting the chair to keep meetings moving</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Keeping questions and comments relevant</a:t>
            </a:r>
          </a:p>
          <a:p>
            <a:pPr marL="338138" indent="-338138">
              <a:spcBef>
                <a:spcPts val="0"/>
              </a:spcBef>
              <a:spcAft>
                <a:spcPts val="0"/>
              </a:spcAft>
              <a:buBlip>
                <a:blip r:embed="rId2"/>
              </a:buBlip>
            </a:pPr>
            <a:endParaRPr lang="en-US" sz="1400" dirty="0" smtClean="0">
              <a:solidFill>
                <a:srgbClr val="000000"/>
              </a:solidFill>
              <a:latin typeface="Neutraface 2 Text Book Italic"/>
              <a:cs typeface="Arial" pitchFamily="34" charset="0"/>
            </a:endParaRPr>
          </a:p>
          <a:p>
            <a:endParaRPr lang="en-US" sz="1400" dirty="0">
              <a:latin typeface="Neutraface 2 Text Book Italic"/>
            </a:endParaRPr>
          </a:p>
        </p:txBody>
      </p:sp>
      <p:sp>
        <p:nvSpPr>
          <p:cNvPr id="8" name="TextBox 7"/>
          <p:cNvSpPr txBox="1"/>
          <p:nvPr/>
        </p:nvSpPr>
        <p:spPr>
          <a:xfrm>
            <a:off x="6098058" y="1905000"/>
            <a:ext cx="2755557" cy="4147289"/>
          </a:xfrm>
          <a:prstGeom prst="rect">
            <a:avLst/>
          </a:prstGeom>
          <a:noFill/>
        </p:spPr>
        <p:txBody>
          <a:bodyPr wrap="square" rtlCol="0">
            <a:spAutoFit/>
          </a:bodyPr>
          <a:lstStyle/>
          <a:p>
            <a:pPr marL="338138" indent="-338138">
              <a:spcBef>
                <a:spcPts val="300"/>
              </a:spcBef>
              <a:spcAft>
                <a:spcPts val="0"/>
              </a:spcAft>
            </a:pPr>
            <a:r>
              <a:rPr lang="en-US" sz="1600" b="1" dirty="0" smtClean="0">
                <a:solidFill>
                  <a:srgbClr val="00486D"/>
                </a:solidFill>
                <a:latin typeface="Neutraface 2 Text Book Italic"/>
              </a:rPr>
              <a:t>Supporting the Non Profit:</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Supporting the organization financially</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Attending functions of the organization</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Helping raise funds from others for the organization</a:t>
            </a:r>
          </a:p>
          <a:p>
            <a:pPr marL="338138" indent="-338138">
              <a:spcBef>
                <a:spcPts val="300"/>
              </a:spcBef>
              <a:spcAft>
                <a:spcPts val="0"/>
              </a:spcAft>
              <a:buFont typeface="Arial" pitchFamily="34" charset="0"/>
              <a:buChar char="•"/>
            </a:pPr>
            <a:r>
              <a:rPr lang="en-US" sz="1400" b="1" dirty="0" smtClean="0">
                <a:latin typeface="Neutraface 2 Text Book Italic"/>
                <a:cs typeface="Arial" pitchFamily="34" charset="0"/>
              </a:rPr>
              <a:t>Being an advocate for the organization</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Engaging others in the work of the organization</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Keep alert for warning signs of potential trouble</a:t>
            </a:r>
          </a:p>
          <a:p>
            <a:pPr marL="338138" indent="-338138">
              <a:spcBef>
                <a:spcPts val="300"/>
              </a:spcBef>
              <a:spcAft>
                <a:spcPts val="0"/>
              </a:spcAft>
              <a:buFont typeface="Arial" pitchFamily="34" charset="0"/>
              <a:buChar char="•"/>
            </a:pPr>
            <a:r>
              <a:rPr lang="en-US" sz="1400" dirty="0" smtClean="0">
                <a:latin typeface="Neutraface 2 Text Book Italic"/>
                <a:cs typeface="Arial" pitchFamily="34" charset="0"/>
              </a:rPr>
              <a:t>Raising concerns to the appropriate level</a:t>
            </a:r>
          </a:p>
          <a:p>
            <a:pPr marL="338138" indent="-338138">
              <a:spcBef>
                <a:spcPts val="300"/>
              </a:spcBef>
              <a:spcAft>
                <a:spcPts val="0"/>
              </a:spcAft>
              <a:buFont typeface="Arial" pitchFamily="34" charset="0"/>
              <a:buChar char="•"/>
            </a:pPr>
            <a:r>
              <a:rPr lang="en-US" sz="1400" b="1" dirty="0" smtClean="0">
                <a:latin typeface="Neutraface 2 Text Book Italic"/>
                <a:cs typeface="Arial" pitchFamily="34" charset="0"/>
              </a:rPr>
              <a:t>Knowing when to rotate off the board </a:t>
            </a: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t>
            </a:r>
            <a:r>
              <a:rPr lang="en-US" dirty="0" smtClean="0"/>
              <a:t>Watch Out For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15</a:t>
            </a:fld>
            <a:endParaRPr lang="en-US" dirty="0">
              <a:solidFill>
                <a:prstClr val="white"/>
              </a:solidFill>
            </a:endParaRPr>
          </a:p>
        </p:txBody>
      </p:sp>
      <p:sp>
        <p:nvSpPr>
          <p:cNvPr id="6" name="Text Box 15"/>
          <p:cNvSpPr txBox="1">
            <a:spLocks noChangeArrowheads="1"/>
          </p:cNvSpPr>
          <p:nvPr/>
        </p:nvSpPr>
        <p:spPr bwMode="auto">
          <a:xfrm>
            <a:off x="381000" y="1575486"/>
            <a:ext cx="4267200" cy="3724096"/>
          </a:xfrm>
          <a:prstGeom prst="rect">
            <a:avLst/>
          </a:prstGeom>
          <a:noFill/>
          <a:ln w="12700" cap="sq">
            <a:noFill/>
            <a:miter lim="800000"/>
            <a:headEnd/>
            <a:tailEnd/>
          </a:ln>
        </p:spPr>
        <p:txBody>
          <a:bodyPr wrap="square">
            <a:spAutoFit/>
          </a:bodyPr>
          <a:lstStyle/>
          <a:p>
            <a:pPr marL="338138" indent="-338138">
              <a:spcBef>
                <a:spcPts val="1800"/>
              </a:spcBef>
              <a:spcAft>
                <a:spcPts val="0"/>
              </a:spcAft>
              <a:buFont typeface="Arial" pitchFamily="34" charset="0"/>
              <a:buChar char="•"/>
            </a:pPr>
            <a:r>
              <a:rPr lang="en-US" sz="1600" dirty="0" smtClean="0">
                <a:cs typeface="Arial" pitchFamily="34" charset="0"/>
              </a:rPr>
              <a:t>The board does not have or abide by a regular meeting schedule</a:t>
            </a:r>
          </a:p>
          <a:p>
            <a:pPr marL="338138" indent="-338138">
              <a:spcBef>
                <a:spcPts val="1800"/>
              </a:spcBef>
              <a:spcAft>
                <a:spcPts val="0"/>
              </a:spcAft>
              <a:buFont typeface="Arial" pitchFamily="34" charset="0"/>
              <a:buChar char="•"/>
            </a:pPr>
            <a:r>
              <a:rPr lang="en-US" sz="1600" dirty="0" smtClean="0">
                <a:cs typeface="Arial" pitchFamily="34" charset="0"/>
              </a:rPr>
              <a:t>Nothing much happens at board meetings, and many board members don’t attend</a:t>
            </a:r>
          </a:p>
          <a:p>
            <a:pPr marL="338138" indent="-338138">
              <a:spcBef>
                <a:spcPts val="1800"/>
              </a:spcBef>
              <a:spcAft>
                <a:spcPts val="0"/>
              </a:spcAft>
              <a:buFont typeface="Arial" pitchFamily="34" charset="0"/>
              <a:buChar char="•"/>
            </a:pPr>
            <a:r>
              <a:rPr lang="en-US" sz="1600" dirty="0" smtClean="0">
                <a:cs typeface="Arial" pitchFamily="34" charset="0"/>
              </a:rPr>
              <a:t>Directors don’t understand the mission or business of the organization  and are not passionate about it either</a:t>
            </a:r>
          </a:p>
          <a:p>
            <a:pPr marL="338138" indent="-338138">
              <a:spcBef>
                <a:spcPts val="1800"/>
              </a:spcBef>
              <a:spcAft>
                <a:spcPts val="0"/>
              </a:spcAft>
              <a:buFont typeface="Arial" pitchFamily="34" charset="0"/>
              <a:buChar char="•"/>
            </a:pPr>
            <a:r>
              <a:rPr lang="en-US" sz="1600" dirty="0" smtClean="0">
                <a:cs typeface="Arial" pitchFamily="34" charset="0"/>
              </a:rPr>
              <a:t>Directors don’t understand the financial issues of the organization</a:t>
            </a:r>
          </a:p>
          <a:p>
            <a:pPr marL="338138" indent="-338138">
              <a:spcBef>
                <a:spcPts val="1800"/>
              </a:spcBef>
              <a:spcAft>
                <a:spcPts val="0"/>
              </a:spcAft>
              <a:buFont typeface="Arial" pitchFamily="34" charset="0"/>
              <a:buChar char="•"/>
            </a:pPr>
            <a:r>
              <a:rPr lang="en-US" sz="1600" dirty="0" smtClean="0">
                <a:cs typeface="Arial" pitchFamily="34" charset="0"/>
              </a:rPr>
              <a:t>Directors attempt to micromanage </a:t>
            </a:r>
          </a:p>
        </p:txBody>
      </p:sp>
      <p:sp>
        <p:nvSpPr>
          <p:cNvPr id="7" name="Text Box 15"/>
          <p:cNvSpPr txBox="1">
            <a:spLocks noChangeArrowheads="1"/>
          </p:cNvSpPr>
          <p:nvPr/>
        </p:nvSpPr>
        <p:spPr bwMode="auto">
          <a:xfrm>
            <a:off x="4648200" y="1524000"/>
            <a:ext cx="4114800" cy="4201150"/>
          </a:xfrm>
          <a:prstGeom prst="rect">
            <a:avLst/>
          </a:prstGeom>
          <a:noFill/>
          <a:ln w="12700" cap="sq">
            <a:noFill/>
            <a:miter lim="800000"/>
            <a:headEnd/>
            <a:tailEnd/>
          </a:ln>
        </p:spPr>
        <p:txBody>
          <a:bodyPr wrap="square">
            <a:spAutoFit/>
          </a:bodyPr>
          <a:lstStyle/>
          <a:p>
            <a:pPr marL="338138" indent="-338138">
              <a:spcBef>
                <a:spcPts val="1800"/>
              </a:spcBef>
              <a:spcAft>
                <a:spcPts val="0"/>
              </a:spcAft>
              <a:buFont typeface="Arial" pitchFamily="34" charset="0"/>
              <a:buChar char="•"/>
            </a:pPr>
            <a:r>
              <a:rPr lang="en-US" sz="1600" dirty="0" smtClean="0">
                <a:cs typeface="Arial" pitchFamily="34" charset="0"/>
              </a:rPr>
              <a:t>Few directors dominate meetings</a:t>
            </a:r>
          </a:p>
          <a:p>
            <a:pPr marL="338138" indent="-338138">
              <a:spcBef>
                <a:spcPts val="1800"/>
              </a:spcBef>
              <a:spcAft>
                <a:spcPts val="0"/>
              </a:spcAft>
              <a:buFont typeface="Arial" pitchFamily="34" charset="0"/>
              <a:buChar char="•"/>
            </a:pPr>
            <a:r>
              <a:rPr lang="en-US" sz="1600" dirty="0" smtClean="0">
                <a:cs typeface="Arial" pitchFamily="34" charset="0"/>
              </a:rPr>
              <a:t>Lack of trust and confidence between the board and management</a:t>
            </a:r>
          </a:p>
          <a:p>
            <a:pPr marL="338138" indent="-338138">
              <a:spcBef>
                <a:spcPts val="1800"/>
              </a:spcBef>
              <a:spcAft>
                <a:spcPts val="0"/>
              </a:spcAft>
              <a:buFont typeface="Arial" pitchFamily="34" charset="0"/>
              <a:buChar char="•"/>
            </a:pPr>
            <a:r>
              <a:rPr lang="en-US" sz="1600" dirty="0" smtClean="0">
                <a:cs typeface="Arial" pitchFamily="34" charset="0"/>
              </a:rPr>
              <a:t>Directors or management speak disrespectfully of others on the board or management team</a:t>
            </a:r>
          </a:p>
          <a:p>
            <a:pPr marL="338138" indent="-338138">
              <a:spcBef>
                <a:spcPts val="1800"/>
              </a:spcBef>
              <a:spcAft>
                <a:spcPts val="0"/>
              </a:spcAft>
              <a:buFont typeface="Arial" pitchFamily="34" charset="0"/>
              <a:buChar char="•"/>
            </a:pPr>
            <a:r>
              <a:rPr lang="en-US" sz="1600" dirty="0" smtClean="0">
                <a:cs typeface="Arial" pitchFamily="34" charset="0"/>
              </a:rPr>
              <a:t>Directors or management speak publicly, without authorization, about confidential board members</a:t>
            </a:r>
          </a:p>
          <a:p>
            <a:pPr marL="338138" indent="-338138">
              <a:spcBef>
                <a:spcPts val="1800"/>
              </a:spcBef>
              <a:spcAft>
                <a:spcPts val="0"/>
              </a:spcAft>
              <a:buFont typeface="Arial" pitchFamily="34" charset="0"/>
              <a:buChar char="•"/>
            </a:pPr>
            <a:r>
              <a:rPr lang="en-US" sz="1600" dirty="0" smtClean="0">
                <a:cs typeface="Arial" pitchFamily="34" charset="0"/>
              </a:rPr>
              <a:t>Directors don’t understand basic governance principles</a:t>
            </a:r>
          </a:p>
          <a:p>
            <a:pPr marL="338138" indent="-338138">
              <a:spcBef>
                <a:spcPts val="1800"/>
              </a:spcBef>
              <a:spcAft>
                <a:spcPts val="0"/>
              </a:spcAft>
              <a:buFont typeface="Arial" pitchFamily="34" charset="0"/>
              <a:buChar char="•"/>
            </a:pPr>
            <a:r>
              <a:rPr lang="en-US" sz="1600" dirty="0" smtClean="0">
                <a:cs typeface="Arial" pitchFamily="34" charset="0"/>
              </a:rPr>
              <a:t>The organization is floundering</a:t>
            </a: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COSO</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16</a:t>
            </a:fld>
            <a:endParaRPr lang="en-US" dirty="0">
              <a:solidFill>
                <a:prstClr val="white"/>
              </a:solidFill>
            </a:endParaRPr>
          </a:p>
        </p:txBody>
      </p:sp>
      <p:sp>
        <p:nvSpPr>
          <p:cNvPr id="7" name="Text Box 15"/>
          <p:cNvSpPr txBox="1">
            <a:spLocks noChangeArrowheads="1"/>
          </p:cNvSpPr>
          <p:nvPr/>
        </p:nvSpPr>
        <p:spPr bwMode="auto">
          <a:xfrm>
            <a:off x="228600" y="1731526"/>
            <a:ext cx="8686800" cy="3116238"/>
          </a:xfrm>
          <a:prstGeom prst="rect">
            <a:avLst/>
          </a:prstGeom>
          <a:noFill/>
          <a:ln w="12700" cap="sq">
            <a:noFill/>
            <a:miter lim="800000"/>
            <a:headEnd/>
            <a:tailEnd/>
          </a:ln>
        </p:spPr>
        <p:txBody>
          <a:bodyPr wrap="square">
            <a:spAutoFit/>
          </a:bodyPr>
          <a:lstStyle/>
          <a:p>
            <a:pPr marL="338138" indent="-338138">
              <a:spcBef>
                <a:spcPts val="1800"/>
              </a:spcBef>
              <a:spcAft>
                <a:spcPts val="0"/>
              </a:spcAft>
              <a:buBlip>
                <a:blip r:embed="rId2"/>
              </a:buBlip>
            </a:pPr>
            <a:endParaRPr lang="en-US" sz="2000" dirty="0" smtClean="0">
              <a:solidFill>
                <a:srgbClr val="000000"/>
              </a:solidFill>
              <a:cs typeface="Arial" pitchFamily="34" charset="0"/>
            </a:endParaRPr>
          </a:p>
          <a:p>
            <a:pPr marL="338138" indent="-338138" algn="ctr">
              <a:spcBef>
                <a:spcPts val="600"/>
              </a:spcBef>
              <a:spcAft>
                <a:spcPts val="0"/>
              </a:spcAft>
            </a:pPr>
            <a:r>
              <a:rPr lang="en-US" sz="2000" dirty="0" smtClean="0">
                <a:solidFill>
                  <a:srgbClr val="000000"/>
                </a:solidFill>
                <a:cs typeface="Arial" pitchFamily="34" charset="0"/>
              </a:rPr>
              <a:t>Committee of Sponsoring Organizations of the Treadway Commission</a:t>
            </a:r>
          </a:p>
          <a:p>
            <a:pPr marL="338138" indent="-338138" algn="ctr">
              <a:spcBef>
                <a:spcPts val="600"/>
              </a:spcBef>
              <a:spcAft>
                <a:spcPts val="0"/>
              </a:spcAft>
              <a:buBlip>
                <a:blip r:embed="rId2"/>
              </a:buBlip>
            </a:pPr>
            <a:endParaRPr lang="en-US" sz="1100" dirty="0" smtClean="0">
              <a:solidFill>
                <a:srgbClr val="000000"/>
              </a:solidFill>
              <a:cs typeface="Arial" pitchFamily="34" charset="0"/>
            </a:endParaRPr>
          </a:p>
          <a:p>
            <a:pPr marL="338138" indent="-338138" algn="ctr">
              <a:spcBef>
                <a:spcPts val="600"/>
              </a:spcBef>
              <a:spcAft>
                <a:spcPts val="0"/>
              </a:spcAft>
            </a:pPr>
            <a:r>
              <a:rPr lang="en-US" sz="2000" dirty="0" smtClean="0">
                <a:solidFill>
                  <a:srgbClr val="000000"/>
                </a:solidFill>
                <a:cs typeface="Arial" pitchFamily="34" charset="0"/>
              </a:rPr>
              <a:t>Internal Control – Integrated Framework </a:t>
            </a:r>
          </a:p>
          <a:p>
            <a:pPr marL="338138" indent="-338138" algn="ctr">
              <a:spcBef>
                <a:spcPts val="600"/>
              </a:spcBef>
              <a:spcAft>
                <a:spcPts val="0"/>
              </a:spcAft>
            </a:pPr>
            <a:endParaRPr lang="en-US" sz="1050" dirty="0" smtClean="0">
              <a:solidFill>
                <a:srgbClr val="000000"/>
              </a:solidFill>
              <a:cs typeface="Arial" pitchFamily="34" charset="0"/>
            </a:endParaRPr>
          </a:p>
          <a:p>
            <a:pPr marL="338138" indent="-338138" algn="ctr">
              <a:spcBef>
                <a:spcPts val="600"/>
              </a:spcBef>
              <a:spcAft>
                <a:spcPts val="0"/>
              </a:spcAft>
            </a:pPr>
            <a:r>
              <a:rPr lang="en-US" sz="2000" dirty="0" smtClean="0">
                <a:solidFill>
                  <a:srgbClr val="000000"/>
                </a:solidFill>
                <a:cs typeface="Arial" pitchFamily="34" charset="0"/>
              </a:rPr>
              <a:t>May 2013</a:t>
            </a:r>
          </a:p>
          <a:p>
            <a:pPr marL="338138" indent="-338138">
              <a:spcBef>
                <a:spcPts val="1800"/>
              </a:spcBef>
              <a:spcAft>
                <a:spcPts val="0"/>
              </a:spcAft>
              <a:buBlip>
                <a:blip r:embed="rId2"/>
              </a:buBlip>
            </a:pPr>
            <a:endParaRPr lang="en-US" sz="2000" dirty="0" smtClean="0">
              <a:solidFill>
                <a:srgbClr val="000000"/>
              </a:solidFill>
              <a:cs typeface="Arial" pitchFamily="34" charset="0"/>
            </a:endParaRPr>
          </a:p>
          <a:p>
            <a:pPr marL="1252538" lvl="2" indent="-338138">
              <a:spcBef>
                <a:spcPts val="1800"/>
              </a:spcBef>
              <a:spcAft>
                <a:spcPts val="0"/>
              </a:spcAft>
            </a:pPr>
            <a:endParaRPr lang="en-US" b="1" dirty="0">
              <a:solidFill>
                <a:srgbClr val="000000"/>
              </a:solidFill>
              <a:cs typeface="Arial" pitchFamily="34" charset="0"/>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8138" indent="-338138">
              <a:spcBef>
                <a:spcPts val="2400"/>
              </a:spcBef>
            </a:pPr>
            <a:r>
              <a:rPr lang="en-US" cap="none" dirty="0" smtClean="0">
                <a:cs typeface="Arial" pitchFamily="34" charset="0"/>
              </a:rPr>
              <a:t>Formed in 1985, a voluntary organization dedicated to improving the quality of financial reporting through business ethics, effective internal controls and governance</a:t>
            </a:r>
          </a:p>
          <a:p>
            <a:pPr marL="338138" indent="-338138">
              <a:spcBef>
                <a:spcPts val="2400"/>
              </a:spcBef>
            </a:pPr>
            <a:r>
              <a:rPr lang="en-US" cap="none" dirty="0" smtClean="0">
                <a:cs typeface="Arial" pitchFamily="34" charset="0"/>
              </a:rPr>
              <a:t>Started in response to unethical business practices in the 70’s and 80’s</a:t>
            </a:r>
          </a:p>
          <a:p>
            <a:pPr marL="338138" indent="-338138">
              <a:spcBef>
                <a:spcPts val="2400"/>
              </a:spcBef>
            </a:pPr>
            <a:r>
              <a:rPr lang="en-US" cap="none" dirty="0" smtClean="0">
                <a:cs typeface="Arial" pitchFamily="34" charset="0"/>
              </a:rPr>
              <a:t>Framework developed in 1992</a:t>
            </a:r>
          </a:p>
          <a:p>
            <a:pPr marL="338138" indent="-338138">
              <a:spcBef>
                <a:spcPts val="2400"/>
              </a:spcBef>
            </a:pPr>
            <a:r>
              <a:rPr lang="en-US" cap="none" dirty="0" smtClean="0">
                <a:cs typeface="Arial" pitchFamily="34" charset="0"/>
              </a:rPr>
              <a:t>Most prevalent framework used by organizations to evaluate their internal control structure</a:t>
            </a:r>
            <a:endParaRPr lang="en-US" dirty="0" smtClean="0">
              <a:cs typeface="Arial" pitchFamily="34" charset="0"/>
            </a:endParaRPr>
          </a:p>
        </p:txBody>
      </p:sp>
      <p:sp>
        <p:nvSpPr>
          <p:cNvPr id="2" name="Title 1"/>
          <p:cNvSpPr>
            <a:spLocks noGrp="1"/>
          </p:cNvSpPr>
          <p:nvPr>
            <p:ph type="title"/>
          </p:nvPr>
        </p:nvSpPr>
        <p:spPr/>
        <p:txBody>
          <a:bodyPr/>
          <a:lstStyle/>
          <a:p>
            <a:r>
              <a:rPr lang="en-US" dirty="0" smtClean="0"/>
              <a:t>History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71600"/>
            <a:ext cx="7238999" cy="4648200"/>
          </a:xfrm>
        </p:spPr>
        <p:txBody>
          <a:bodyPr>
            <a:normAutofit/>
          </a:bodyPr>
          <a:lstStyle/>
          <a:p>
            <a:pPr>
              <a:spcBef>
                <a:spcPts val="1200"/>
              </a:spcBef>
            </a:pPr>
            <a:r>
              <a:rPr lang="en-US" sz="2000" cap="none" dirty="0" smtClean="0"/>
              <a:t>Changes in the business and operating environment over the past several decades led to a change because of:</a:t>
            </a:r>
          </a:p>
          <a:p>
            <a:pPr lvl="1">
              <a:spcBef>
                <a:spcPts val="1200"/>
              </a:spcBef>
            </a:pPr>
            <a:r>
              <a:rPr lang="en-US" sz="1800" dirty="0" smtClean="0">
                <a:solidFill>
                  <a:schemeClr val="tx1"/>
                </a:solidFill>
                <a:cs typeface="Arial" pitchFamily="34" charset="0"/>
              </a:rPr>
              <a:t>Expectations of governance oversight</a:t>
            </a:r>
          </a:p>
          <a:p>
            <a:pPr lvl="1">
              <a:spcBef>
                <a:spcPts val="1200"/>
              </a:spcBef>
            </a:pPr>
            <a:r>
              <a:rPr lang="en-US" sz="1800" dirty="0" smtClean="0">
                <a:solidFill>
                  <a:schemeClr val="tx1"/>
                </a:solidFill>
                <a:cs typeface="Arial" pitchFamily="34" charset="0"/>
              </a:rPr>
              <a:t>Globalization of operations</a:t>
            </a:r>
          </a:p>
          <a:p>
            <a:pPr lvl="1">
              <a:spcBef>
                <a:spcPts val="1200"/>
              </a:spcBef>
            </a:pPr>
            <a:r>
              <a:rPr lang="en-US" sz="1800" dirty="0" smtClean="0">
                <a:solidFill>
                  <a:schemeClr val="tx1"/>
                </a:solidFill>
                <a:cs typeface="Arial" pitchFamily="34" charset="0"/>
              </a:rPr>
              <a:t>Greater complexity in business</a:t>
            </a:r>
          </a:p>
          <a:p>
            <a:pPr lvl="1">
              <a:spcBef>
                <a:spcPts val="1200"/>
              </a:spcBef>
            </a:pPr>
            <a:r>
              <a:rPr lang="en-US" sz="1800" dirty="0" smtClean="0">
                <a:solidFill>
                  <a:schemeClr val="tx1"/>
                </a:solidFill>
                <a:cs typeface="Arial" pitchFamily="34" charset="0"/>
              </a:rPr>
              <a:t>Demands and complexity in laws</a:t>
            </a:r>
          </a:p>
          <a:p>
            <a:pPr lvl="1">
              <a:spcBef>
                <a:spcPts val="1200"/>
              </a:spcBef>
            </a:pPr>
            <a:r>
              <a:rPr lang="en-US" sz="1800" dirty="0" smtClean="0">
                <a:solidFill>
                  <a:schemeClr val="tx1"/>
                </a:solidFill>
                <a:cs typeface="Arial" pitchFamily="34" charset="0"/>
              </a:rPr>
              <a:t>Expectations in competencies and accountability</a:t>
            </a:r>
          </a:p>
          <a:p>
            <a:pPr lvl="1">
              <a:spcBef>
                <a:spcPts val="1200"/>
              </a:spcBef>
            </a:pPr>
            <a:r>
              <a:rPr lang="en-US" sz="1800" dirty="0" smtClean="0">
                <a:solidFill>
                  <a:schemeClr val="tx1"/>
                </a:solidFill>
                <a:cs typeface="Arial" pitchFamily="34" charset="0"/>
              </a:rPr>
              <a:t>Use and reliance upon technology</a:t>
            </a:r>
          </a:p>
          <a:p>
            <a:pPr lvl="1">
              <a:spcBef>
                <a:spcPts val="1200"/>
              </a:spcBef>
            </a:pPr>
            <a:r>
              <a:rPr lang="en-US" sz="1800" dirty="0" smtClean="0">
                <a:solidFill>
                  <a:schemeClr val="tx1"/>
                </a:solidFill>
                <a:cs typeface="Arial" pitchFamily="34" charset="0"/>
              </a:rPr>
              <a:t>Expectation related to preventing and detecting fraud</a:t>
            </a:r>
          </a:p>
          <a:p>
            <a:pPr lvl="4">
              <a:spcBef>
                <a:spcPts val="1200"/>
              </a:spcBef>
            </a:pPr>
            <a:endParaRPr lang="en-US" sz="1050" dirty="0" smtClean="0">
              <a:solidFill>
                <a:schemeClr val="tx1"/>
              </a:solidFill>
            </a:endParaRPr>
          </a:p>
        </p:txBody>
      </p:sp>
      <p:sp>
        <p:nvSpPr>
          <p:cNvPr id="2" name="Title 1"/>
          <p:cNvSpPr>
            <a:spLocks noGrp="1"/>
          </p:cNvSpPr>
          <p:nvPr>
            <p:ph type="title"/>
          </p:nvPr>
        </p:nvSpPr>
        <p:spPr/>
        <p:txBody>
          <a:bodyPr/>
          <a:lstStyle/>
          <a:p>
            <a:r>
              <a:rPr lang="en-US" dirty="0" smtClean="0"/>
              <a:t>Why the </a:t>
            </a:r>
            <a:r>
              <a:rPr lang="en-US" dirty="0" smtClean="0"/>
              <a:t>Change</a:t>
            </a:r>
            <a:r>
              <a:rPr lang="en-US" dirty="0" smtClean="0"/>
              <a:t>?</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657" y="1524000"/>
            <a:ext cx="7003143" cy="3976914"/>
          </a:xfrm>
        </p:spPr>
        <p:txBody>
          <a:bodyPr>
            <a:normAutofit/>
          </a:bodyPr>
          <a:lstStyle/>
          <a:p>
            <a:pPr marL="457200" indent="-457200">
              <a:spcBef>
                <a:spcPts val="1200"/>
              </a:spcBef>
              <a:buFont typeface="+mj-lt"/>
              <a:buAutoNum type="arabicPeriod"/>
            </a:pPr>
            <a:r>
              <a:rPr lang="en-US" sz="2000" cap="none" dirty="0" smtClean="0">
                <a:solidFill>
                  <a:srgbClr val="000000"/>
                </a:solidFill>
                <a:latin typeface="Neutraface 2 Text Book Italic"/>
                <a:cs typeface="Arial" pitchFamily="34" charset="0"/>
              </a:rPr>
              <a:t>Control Environment</a:t>
            </a:r>
          </a:p>
          <a:p>
            <a:pPr marL="457200" indent="-457200">
              <a:spcBef>
                <a:spcPts val="1200"/>
              </a:spcBef>
              <a:buFont typeface="+mj-lt"/>
              <a:buAutoNum type="arabicPeriod"/>
            </a:pPr>
            <a:endParaRPr lang="en-US" sz="1200" cap="none" dirty="0" smtClean="0">
              <a:solidFill>
                <a:srgbClr val="000000"/>
              </a:solidFill>
              <a:latin typeface="Neutraface 2 Text Book Italic"/>
              <a:cs typeface="Arial" pitchFamily="34" charset="0"/>
            </a:endParaRPr>
          </a:p>
          <a:p>
            <a:pPr marL="457200" indent="-457200">
              <a:spcBef>
                <a:spcPts val="1200"/>
              </a:spcBef>
              <a:buFont typeface="+mj-lt"/>
              <a:buAutoNum type="arabicPeriod"/>
            </a:pPr>
            <a:r>
              <a:rPr lang="en-US" sz="2000" cap="none" dirty="0" smtClean="0">
                <a:solidFill>
                  <a:srgbClr val="000000"/>
                </a:solidFill>
                <a:latin typeface="Neutraface 2 Text Book Italic"/>
                <a:cs typeface="Arial" pitchFamily="34" charset="0"/>
              </a:rPr>
              <a:t>Risk Assessment</a:t>
            </a:r>
          </a:p>
          <a:p>
            <a:pPr marL="457200" indent="-457200">
              <a:spcBef>
                <a:spcPts val="1200"/>
              </a:spcBef>
              <a:buFont typeface="+mj-lt"/>
              <a:buAutoNum type="arabicPeriod"/>
            </a:pPr>
            <a:endParaRPr lang="en-US" sz="1200" cap="none" dirty="0" smtClean="0">
              <a:solidFill>
                <a:srgbClr val="000000"/>
              </a:solidFill>
              <a:latin typeface="Neutraface 2 Text Book Italic"/>
              <a:cs typeface="Arial" pitchFamily="34" charset="0"/>
            </a:endParaRPr>
          </a:p>
          <a:p>
            <a:pPr marL="457200" indent="-457200">
              <a:spcBef>
                <a:spcPts val="1200"/>
              </a:spcBef>
              <a:buFont typeface="+mj-lt"/>
              <a:buAutoNum type="arabicPeriod"/>
            </a:pPr>
            <a:r>
              <a:rPr lang="en-US" sz="2000" cap="none" dirty="0" smtClean="0">
                <a:solidFill>
                  <a:srgbClr val="000000"/>
                </a:solidFill>
                <a:latin typeface="Neutraface 2 Text Book Italic"/>
                <a:cs typeface="Arial" pitchFamily="34" charset="0"/>
              </a:rPr>
              <a:t>Control Activities</a:t>
            </a:r>
          </a:p>
          <a:p>
            <a:pPr marL="457200" indent="-457200">
              <a:spcBef>
                <a:spcPts val="1200"/>
              </a:spcBef>
              <a:buFont typeface="+mj-lt"/>
              <a:buAutoNum type="arabicPeriod"/>
            </a:pPr>
            <a:endParaRPr lang="en-US" sz="1200" cap="none" dirty="0" smtClean="0">
              <a:solidFill>
                <a:srgbClr val="000000"/>
              </a:solidFill>
              <a:latin typeface="Neutraface 2 Text Book Italic"/>
              <a:cs typeface="Arial" pitchFamily="34" charset="0"/>
            </a:endParaRPr>
          </a:p>
          <a:p>
            <a:pPr marL="457200" indent="-457200">
              <a:spcBef>
                <a:spcPts val="1200"/>
              </a:spcBef>
              <a:buFont typeface="+mj-lt"/>
              <a:buAutoNum type="arabicPeriod"/>
            </a:pPr>
            <a:r>
              <a:rPr lang="en-US" sz="2000" cap="none" dirty="0" smtClean="0">
                <a:solidFill>
                  <a:srgbClr val="000000"/>
                </a:solidFill>
                <a:latin typeface="Neutraface 2 Text Book Italic"/>
                <a:cs typeface="Arial" pitchFamily="34" charset="0"/>
              </a:rPr>
              <a:t>Information &amp; Communication</a:t>
            </a:r>
          </a:p>
          <a:p>
            <a:pPr marL="457200" indent="-457200">
              <a:spcBef>
                <a:spcPts val="1200"/>
              </a:spcBef>
              <a:buFont typeface="+mj-lt"/>
              <a:buAutoNum type="arabicPeriod"/>
            </a:pPr>
            <a:endParaRPr lang="en-US" sz="1200" cap="none" dirty="0" smtClean="0">
              <a:solidFill>
                <a:srgbClr val="000000"/>
              </a:solidFill>
              <a:latin typeface="Neutraface 2 Text Book Italic"/>
              <a:cs typeface="Arial" pitchFamily="34" charset="0"/>
            </a:endParaRPr>
          </a:p>
          <a:p>
            <a:pPr marL="457200" indent="-457200">
              <a:spcBef>
                <a:spcPts val="1200"/>
              </a:spcBef>
              <a:buFont typeface="+mj-lt"/>
              <a:buAutoNum type="arabicPeriod"/>
            </a:pPr>
            <a:r>
              <a:rPr lang="en-US" sz="2000" cap="none" dirty="0" smtClean="0">
                <a:solidFill>
                  <a:srgbClr val="000000"/>
                </a:solidFill>
                <a:latin typeface="Neutraface 2 Text Book Italic"/>
                <a:cs typeface="Arial" pitchFamily="34" charset="0"/>
              </a:rPr>
              <a:t>Monitoring </a:t>
            </a:r>
            <a:r>
              <a:rPr lang="en-US" sz="2000" cap="none" dirty="0" smtClean="0">
                <a:solidFill>
                  <a:srgbClr val="000000"/>
                </a:solidFill>
                <a:latin typeface="Neutraface 2 Text Book Italic"/>
                <a:cs typeface="Arial" pitchFamily="34" charset="0"/>
              </a:rPr>
              <a:t>Activities</a:t>
            </a:r>
            <a:endParaRPr lang="en-US" sz="2000" cap="none" dirty="0" smtClean="0">
              <a:solidFill>
                <a:srgbClr val="000000"/>
              </a:solidFill>
              <a:latin typeface="Neutraface 2 Text Book Italic"/>
              <a:cs typeface="Arial" pitchFamily="34" charset="0"/>
            </a:endParaRPr>
          </a:p>
        </p:txBody>
      </p:sp>
      <p:sp>
        <p:nvSpPr>
          <p:cNvPr id="2" name="Title 1"/>
          <p:cNvSpPr>
            <a:spLocks noGrp="1"/>
          </p:cNvSpPr>
          <p:nvPr>
            <p:ph type="title"/>
          </p:nvPr>
        </p:nvSpPr>
        <p:spPr/>
        <p:txBody>
          <a:bodyPr/>
          <a:lstStyle/>
          <a:p>
            <a:r>
              <a:rPr lang="en-US" dirty="0" smtClean="0"/>
              <a:t>The </a:t>
            </a:r>
            <a:r>
              <a:rPr lang="en-US" dirty="0" smtClean="0"/>
              <a:t>Five </a:t>
            </a:r>
            <a:r>
              <a:rPr lang="en-US" dirty="0" smtClean="0"/>
              <a:t>Components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239000" cy="3976914"/>
          </a:xfrm>
        </p:spPr>
        <p:txBody>
          <a:bodyPr>
            <a:normAutofit/>
          </a:bodyPr>
          <a:lstStyle/>
          <a:p>
            <a:pPr marL="777240" lvl="1" indent="-457200">
              <a:lnSpc>
                <a:spcPct val="100000"/>
              </a:lnSpc>
              <a:spcBef>
                <a:spcPts val="1800"/>
              </a:spcBef>
              <a:spcAft>
                <a:spcPts val="0"/>
              </a:spcAft>
              <a:buClr>
                <a:srgbClr val="00486D"/>
              </a:buClr>
              <a:buFont typeface="Wingdings" pitchFamily="2" charset="2"/>
              <a:buChar char="§"/>
            </a:pPr>
            <a:r>
              <a:rPr lang="en-US" sz="2200" dirty="0" smtClean="0">
                <a:solidFill>
                  <a:schemeClr val="tx1"/>
                </a:solidFill>
                <a:cs typeface="Arial" pitchFamily="34" charset="0"/>
              </a:rPr>
              <a:t>Basic definitions, roles and responsibilities of the Board</a:t>
            </a:r>
          </a:p>
          <a:p>
            <a:pPr marL="777240" lvl="1" indent="-457200">
              <a:lnSpc>
                <a:spcPct val="100000"/>
              </a:lnSpc>
              <a:spcBef>
                <a:spcPts val="1800"/>
              </a:spcBef>
              <a:spcAft>
                <a:spcPts val="0"/>
              </a:spcAft>
              <a:buClr>
                <a:srgbClr val="00486D"/>
              </a:buClr>
              <a:buFont typeface="Wingdings" pitchFamily="2" charset="2"/>
              <a:buChar char="§"/>
            </a:pPr>
            <a:r>
              <a:rPr lang="en-US" sz="2200" dirty="0" smtClean="0">
                <a:solidFill>
                  <a:schemeClr val="tx1"/>
                </a:solidFill>
                <a:cs typeface="Arial" pitchFamily="34" charset="0"/>
              </a:rPr>
              <a:t>Standard governance documents and operating structure</a:t>
            </a:r>
          </a:p>
          <a:p>
            <a:pPr marL="777240" lvl="1" indent="-457200">
              <a:lnSpc>
                <a:spcPct val="100000"/>
              </a:lnSpc>
              <a:spcBef>
                <a:spcPts val="1800"/>
              </a:spcBef>
              <a:spcAft>
                <a:spcPts val="0"/>
              </a:spcAft>
              <a:buClr>
                <a:srgbClr val="00486D"/>
              </a:buClr>
              <a:buFont typeface="Wingdings" pitchFamily="2" charset="2"/>
              <a:buChar char="§"/>
            </a:pPr>
            <a:r>
              <a:rPr lang="en-US" sz="2200" dirty="0" smtClean="0">
                <a:solidFill>
                  <a:schemeClr val="tx1"/>
                </a:solidFill>
                <a:cs typeface="Arial" pitchFamily="34" charset="0"/>
              </a:rPr>
              <a:t>What  to watch out for</a:t>
            </a:r>
          </a:p>
          <a:p>
            <a:pPr marL="777240" lvl="1" indent="-457200">
              <a:lnSpc>
                <a:spcPct val="100000"/>
              </a:lnSpc>
              <a:spcBef>
                <a:spcPts val="1800"/>
              </a:spcBef>
              <a:spcAft>
                <a:spcPts val="0"/>
              </a:spcAft>
              <a:buClr>
                <a:srgbClr val="00486D"/>
              </a:buClr>
              <a:buFont typeface="Wingdings" pitchFamily="2" charset="2"/>
              <a:buChar char="§"/>
            </a:pPr>
            <a:r>
              <a:rPr lang="en-US" sz="2200" dirty="0" smtClean="0">
                <a:solidFill>
                  <a:schemeClr val="tx1"/>
                </a:solidFill>
                <a:cs typeface="Arial" pitchFamily="34" charset="0"/>
              </a:rPr>
              <a:t>COSO Changes</a:t>
            </a:r>
          </a:p>
          <a:p>
            <a:pPr marL="777240" lvl="1" indent="-457200">
              <a:lnSpc>
                <a:spcPct val="100000"/>
              </a:lnSpc>
              <a:spcBef>
                <a:spcPts val="1800"/>
              </a:spcBef>
              <a:spcAft>
                <a:spcPts val="0"/>
              </a:spcAft>
              <a:buClr>
                <a:srgbClr val="00486D"/>
              </a:buClr>
              <a:buFont typeface="Wingdings" pitchFamily="2" charset="2"/>
              <a:buChar char="§"/>
            </a:pPr>
            <a:r>
              <a:rPr lang="en-US" sz="2200" dirty="0" smtClean="0">
                <a:solidFill>
                  <a:schemeClr val="tx1"/>
                </a:solidFill>
                <a:cs typeface="Arial" pitchFamily="34" charset="0"/>
              </a:rPr>
              <a:t>Internal Controls for Nonprofits</a:t>
            </a:r>
          </a:p>
          <a:p>
            <a:pPr lvl="4">
              <a:spcBef>
                <a:spcPts val="1200"/>
              </a:spcBef>
              <a:buClr>
                <a:srgbClr val="00486D"/>
              </a:buClr>
              <a:buFont typeface="Wingdings" pitchFamily="2" charset="2"/>
              <a:buChar char="§"/>
            </a:pPr>
            <a:endParaRPr lang="en-US" sz="2200" dirty="0" smtClean="0">
              <a:latin typeface="Neutraface 2 Text Book Italic"/>
            </a:endParaRPr>
          </a:p>
        </p:txBody>
      </p:sp>
      <p:sp>
        <p:nvSpPr>
          <p:cNvPr id="2" name="Title 1"/>
          <p:cNvSpPr>
            <a:spLocks noGrp="1"/>
          </p:cNvSpPr>
          <p:nvPr>
            <p:ph type="title"/>
          </p:nvPr>
        </p:nvSpPr>
        <p:spPr>
          <a:xfrm>
            <a:off x="1371601" y="388248"/>
            <a:ext cx="7238999" cy="830952"/>
          </a:xfrm>
        </p:spPr>
        <p:txBody>
          <a:bodyPr/>
          <a:lstStyle/>
          <a:p>
            <a:r>
              <a:rPr lang="en-US" sz="2800" dirty="0" smtClean="0"/>
              <a:t>Agenda</a:t>
            </a:r>
            <a:endParaRPr lang="en-US" sz="2800"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7391400" cy="4455885"/>
          </a:xfrm>
        </p:spPr>
        <p:txBody>
          <a:bodyPr>
            <a:noAutofit/>
          </a:bodyPr>
          <a:lstStyle/>
          <a:p>
            <a:pPr lvl="1">
              <a:spcBef>
                <a:spcPts val="1200"/>
              </a:spcBef>
            </a:pPr>
            <a:endParaRPr lang="en-US" sz="1800" dirty="0" smtClean="0">
              <a:solidFill>
                <a:srgbClr val="000000"/>
              </a:solidFill>
              <a:latin typeface="Neutraface 2 Text Book Italic"/>
              <a:cs typeface="Arial" pitchFamily="34" charset="0"/>
            </a:endParaRPr>
          </a:p>
          <a:p>
            <a:pPr marL="457200" indent="-341313">
              <a:spcBef>
                <a:spcPts val="1200"/>
              </a:spcBef>
            </a:pPr>
            <a:r>
              <a:rPr lang="en-US" sz="2000" dirty="0" smtClean="0">
                <a:cs typeface="Arial" pitchFamily="34" charset="0"/>
              </a:rPr>
              <a:t>Codifies the 17 principles that support the 5 components</a:t>
            </a:r>
          </a:p>
          <a:p>
            <a:pPr marL="457200" indent="-341313">
              <a:spcBef>
                <a:spcPts val="1200"/>
              </a:spcBef>
            </a:pPr>
            <a:r>
              <a:rPr lang="en-US" sz="2000" dirty="0" smtClean="0">
                <a:cs typeface="Arial" pitchFamily="34" charset="0"/>
              </a:rPr>
              <a:t>Reflects increased relevance of technology</a:t>
            </a:r>
          </a:p>
          <a:p>
            <a:pPr marL="457200" indent="-341313">
              <a:spcBef>
                <a:spcPts val="1200"/>
              </a:spcBef>
            </a:pPr>
            <a:r>
              <a:rPr lang="en-US" sz="2000" dirty="0" smtClean="0">
                <a:cs typeface="Arial" pitchFamily="34" charset="0"/>
              </a:rPr>
              <a:t>Includes an enhanced discussion  of governance concepts (role of Board and committees)</a:t>
            </a:r>
          </a:p>
          <a:p>
            <a:pPr marL="457200" indent="-341313">
              <a:spcBef>
                <a:spcPts val="1200"/>
              </a:spcBef>
            </a:pPr>
            <a:r>
              <a:rPr lang="en-US" sz="2000" dirty="0" smtClean="0">
                <a:cs typeface="Arial" pitchFamily="34" charset="0"/>
              </a:rPr>
              <a:t>Expands the objectives to include non-financial as well as financial controls and reporting</a:t>
            </a:r>
          </a:p>
          <a:p>
            <a:pPr marL="457200" indent="-341313">
              <a:spcBef>
                <a:spcPts val="1200"/>
              </a:spcBef>
            </a:pPr>
            <a:r>
              <a:rPr lang="en-US" sz="2000" dirty="0" smtClean="0">
                <a:cs typeface="Arial" pitchFamily="34" charset="0"/>
              </a:rPr>
              <a:t>Enhances the consideration of anti-fraud expectations</a:t>
            </a:r>
          </a:p>
          <a:p>
            <a:pPr lvl="1">
              <a:spcBef>
                <a:spcPts val="1200"/>
              </a:spcBef>
            </a:pPr>
            <a:endParaRPr lang="en-US" sz="1800" dirty="0" smtClean="0">
              <a:solidFill>
                <a:srgbClr val="000000"/>
              </a:solidFill>
              <a:latin typeface="Neutraface 2 Text Book Italic"/>
              <a:cs typeface="Arial" pitchFamily="34" charset="0"/>
            </a:endParaRPr>
          </a:p>
        </p:txBody>
      </p:sp>
      <p:sp>
        <p:nvSpPr>
          <p:cNvPr id="2" name="Title 1"/>
          <p:cNvSpPr>
            <a:spLocks noGrp="1"/>
          </p:cNvSpPr>
          <p:nvPr>
            <p:ph type="title"/>
          </p:nvPr>
        </p:nvSpPr>
        <p:spPr/>
        <p:txBody>
          <a:bodyPr/>
          <a:lstStyle/>
          <a:p>
            <a:r>
              <a:rPr lang="en-US" dirty="0" smtClean="0"/>
              <a:t>What </a:t>
            </a:r>
            <a:r>
              <a:rPr lang="en-US" dirty="0" smtClean="0"/>
              <a:t>Changed</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87715"/>
            <a:ext cx="7391400" cy="4455885"/>
          </a:xfrm>
        </p:spPr>
        <p:txBody>
          <a:bodyPr>
            <a:noAutofit/>
          </a:bodyPr>
          <a:lstStyle/>
          <a:p>
            <a:pPr>
              <a:spcBef>
                <a:spcPts val="1200"/>
              </a:spcBef>
            </a:pPr>
            <a:r>
              <a:rPr lang="en-US" sz="2000" dirty="0" smtClean="0">
                <a:cs typeface="Arial" pitchFamily="34" charset="0"/>
              </a:rPr>
              <a:t>OMB </a:t>
            </a:r>
            <a:r>
              <a:rPr lang="en-US" sz="2000" dirty="0" smtClean="0">
                <a:cs typeface="Arial" pitchFamily="34" charset="0"/>
              </a:rPr>
              <a:t>Circular A-133, which applies to many nonprofits receiving Federal grants, requires the use of the framework to evaluate internal controls</a:t>
            </a:r>
          </a:p>
          <a:p>
            <a:pPr>
              <a:spcBef>
                <a:spcPts val="1200"/>
              </a:spcBef>
            </a:pPr>
            <a:r>
              <a:rPr lang="en-US" sz="2000" dirty="0" smtClean="0">
                <a:cs typeface="Arial" pitchFamily="34" charset="0"/>
              </a:rPr>
              <a:t>Core </a:t>
            </a:r>
            <a:r>
              <a:rPr lang="en-US" sz="2000" dirty="0" smtClean="0">
                <a:cs typeface="Arial" pitchFamily="34" charset="0"/>
              </a:rPr>
              <a:t>concepts remain unchanged</a:t>
            </a:r>
          </a:p>
          <a:p>
            <a:pPr>
              <a:spcBef>
                <a:spcPts val="1200"/>
              </a:spcBef>
            </a:pPr>
            <a:r>
              <a:rPr lang="en-US" sz="2000" dirty="0" smtClean="0">
                <a:cs typeface="Arial" pitchFamily="34" charset="0"/>
              </a:rPr>
              <a:t>Codification </a:t>
            </a:r>
            <a:r>
              <a:rPr lang="en-US" sz="2000" dirty="0" smtClean="0">
                <a:cs typeface="Arial" pitchFamily="34" charset="0"/>
              </a:rPr>
              <a:t>of underlying Principles</a:t>
            </a:r>
          </a:p>
          <a:p>
            <a:pPr>
              <a:spcBef>
                <a:spcPts val="1200"/>
              </a:spcBef>
            </a:pPr>
            <a:r>
              <a:rPr lang="en-US" sz="2000" dirty="0" smtClean="0">
                <a:cs typeface="Arial" pitchFamily="34" charset="0"/>
              </a:rPr>
              <a:t>Increased </a:t>
            </a:r>
            <a:r>
              <a:rPr lang="en-US" sz="2000" dirty="0" smtClean="0">
                <a:cs typeface="Arial" pitchFamily="34" charset="0"/>
              </a:rPr>
              <a:t>role of reporting objectives -  non-financial reporting and both internal and external reporting are included</a:t>
            </a:r>
          </a:p>
          <a:p>
            <a:pPr>
              <a:spcBef>
                <a:spcPts val="1200"/>
              </a:spcBef>
            </a:pPr>
            <a:r>
              <a:rPr lang="en-US" sz="2000" dirty="0" smtClean="0">
                <a:cs typeface="Arial" pitchFamily="34" charset="0"/>
              </a:rPr>
              <a:t>More </a:t>
            </a:r>
            <a:r>
              <a:rPr lang="en-US" sz="2000" dirty="0" smtClean="0">
                <a:cs typeface="Arial" pitchFamily="34" charset="0"/>
              </a:rPr>
              <a:t>relevant context to today’s environment</a:t>
            </a:r>
          </a:p>
          <a:p>
            <a:pPr>
              <a:spcBef>
                <a:spcPts val="1200"/>
              </a:spcBef>
            </a:pPr>
            <a:r>
              <a:rPr lang="en-US" sz="2000" dirty="0" smtClean="0">
                <a:cs typeface="Arial" pitchFamily="34" charset="0"/>
              </a:rPr>
              <a:t>Original </a:t>
            </a:r>
            <a:r>
              <a:rPr lang="en-US" sz="2000" dirty="0" smtClean="0">
                <a:cs typeface="Arial" pitchFamily="34" charset="0"/>
              </a:rPr>
              <a:t>framework terminates at the end of 2014</a:t>
            </a:r>
          </a:p>
          <a:p>
            <a:pPr lvl="1">
              <a:spcBef>
                <a:spcPts val="1200"/>
              </a:spcBef>
            </a:pPr>
            <a:endParaRPr lang="en-US" sz="1800" dirty="0" smtClean="0">
              <a:solidFill>
                <a:schemeClr val="tx1"/>
              </a:solidFill>
              <a:cs typeface="Arial" pitchFamily="34" charset="0"/>
            </a:endParaRPr>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21</a:t>
            </a:fld>
            <a:endParaRPr lang="en-US" dirty="0">
              <a:solidFill>
                <a:prstClr val="white"/>
              </a:solidFill>
            </a:endParaRPr>
          </a:p>
        </p:txBody>
      </p:sp>
      <p:sp>
        <p:nvSpPr>
          <p:cNvPr id="5" name="Title 1"/>
          <p:cNvSpPr txBox="1">
            <a:spLocks/>
          </p:cNvSpPr>
          <p:nvPr/>
        </p:nvSpPr>
        <p:spPr>
          <a:xfrm>
            <a:off x="1295399" y="331604"/>
            <a:ext cx="6096001" cy="830952"/>
          </a:xfrm>
          <a:prstGeom prst="rect">
            <a:avLst/>
          </a:prstGeom>
        </p:spPr>
        <p:txBody>
          <a:bodyPr vert="horz" lIns="0" tIns="0" rIns="0" bIns="0" rtlCol="0" anchor="b"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Neutraface Text Book"/>
              </a:rPr>
              <a:t>Why the New COSO Framework Matters to Non Profits</a:t>
            </a:r>
            <a:endParaRPr kumimoji="0" lang="en-US" sz="2400" b="1" i="0" u="none" strike="noStrike" kern="1200" cap="none" spc="0" normalizeH="0" baseline="0" noProof="0" dirty="0">
              <a:ln>
                <a:noFill/>
              </a:ln>
              <a:solidFill>
                <a:schemeClr val="tx1"/>
              </a:solidFill>
              <a:effectLst/>
              <a:uLnTx/>
              <a:uFillTx/>
              <a:latin typeface="+mj-lt"/>
              <a:ea typeface="+mj-ea"/>
              <a:cs typeface="Neutraface Text Book"/>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40114"/>
            <a:ext cx="7391400" cy="4455885"/>
          </a:xfrm>
        </p:spPr>
        <p:txBody>
          <a:bodyPr>
            <a:noAutofit/>
          </a:bodyPr>
          <a:lstStyle/>
          <a:p>
            <a:pPr>
              <a:spcBef>
                <a:spcPts val="1200"/>
              </a:spcBef>
            </a:pPr>
            <a:r>
              <a:rPr lang="en-US" sz="2200" dirty="0" smtClean="0">
                <a:cs typeface="Arial" pitchFamily="34" charset="0"/>
              </a:rPr>
              <a:t>Why are they important?</a:t>
            </a:r>
          </a:p>
          <a:p>
            <a:pPr lvl="1">
              <a:spcBef>
                <a:spcPts val="1800"/>
              </a:spcBef>
            </a:pPr>
            <a:r>
              <a:rPr lang="en-US" sz="1800" dirty="0" smtClean="0">
                <a:solidFill>
                  <a:schemeClr val="tx1"/>
                </a:solidFill>
                <a:cs typeface="Arial" pitchFamily="34" charset="0"/>
              </a:rPr>
              <a:t>Internal </a:t>
            </a:r>
            <a:r>
              <a:rPr lang="en-US" sz="1800" dirty="0" smtClean="0">
                <a:solidFill>
                  <a:schemeClr val="tx1"/>
                </a:solidFill>
                <a:cs typeface="Arial" pitchFamily="34" charset="0"/>
              </a:rPr>
              <a:t>Controls reduce fraud risk</a:t>
            </a:r>
          </a:p>
          <a:p>
            <a:pPr lvl="1">
              <a:spcBef>
                <a:spcPts val="1800"/>
              </a:spcBef>
            </a:pPr>
            <a:r>
              <a:rPr lang="en-US" sz="1800" dirty="0" smtClean="0">
                <a:solidFill>
                  <a:schemeClr val="tx1"/>
                </a:solidFill>
                <a:cs typeface="Arial" pitchFamily="34" charset="0"/>
              </a:rPr>
              <a:t>Internal </a:t>
            </a:r>
            <a:r>
              <a:rPr lang="en-US" sz="1800" dirty="0" smtClean="0">
                <a:solidFill>
                  <a:schemeClr val="tx1"/>
                </a:solidFill>
                <a:cs typeface="Arial" pitchFamily="34" charset="0"/>
              </a:rPr>
              <a:t>Controls protect funding and nonprofit status</a:t>
            </a:r>
          </a:p>
          <a:p>
            <a:pPr lvl="1">
              <a:spcBef>
                <a:spcPts val="1800"/>
              </a:spcBef>
            </a:pPr>
            <a:r>
              <a:rPr lang="en-US" sz="1800" dirty="0" smtClean="0">
                <a:solidFill>
                  <a:schemeClr val="tx1"/>
                </a:solidFill>
                <a:cs typeface="Arial" pitchFamily="34" charset="0"/>
              </a:rPr>
              <a:t>Internal </a:t>
            </a:r>
            <a:r>
              <a:rPr lang="en-US" sz="1800" dirty="0" smtClean="0">
                <a:solidFill>
                  <a:schemeClr val="tx1"/>
                </a:solidFill>
                <a:cs typeface="Arial" pitchFamily="34" charset="0"/>
              </a:rPr>
              <a:t>Controls can streamline your audit process</a:t>
            </a:r>
          </a:p>
          <a:p>
            <a:pPr lvl="1">
              <a:spcBef>
                <a:spcPts val="1800"/>
              </a:spcBef>
            </a:pPr>
            <a:r>
              <a:rPr lang="en-US" sz="1800" dirty="0" smtClean="0">
                <a:solidFill>
                  <a:schemeClr val="tx1"/>
                </a:solidFill>
                <a:cs typeface="Arial" pitchFamily="34" charset="0"/>
              </a:rPr>
              <a:t>Internal </a:t>
            </a:r>
            <a:r>
              <a:rPr lang="en-US" sz="1800" dirty="0" smtClean="0">
                <a:solidFill>
                  <a:schemeClr val="tx1"/>
                </a:solidFill>
                <a:cs typeface="Arial" pitchFamily="34" charset="0"/>
              </a:rPr>
              <a:t>Controls instill confidence and sets the right tone</a:t>
            </a:r>
          </a:p>
          <a:p>
            <a:pPr lvl="1">
              <a:spcBef>
                <a:spcPts val="1200"/>
              </a:spcBef>
              <a:buNone/>
            </a:pPr>
            <a:endParaRPr lang="en-US" sz="1800" dirty="0" smtClean="0">
              <a:solidFill>
                <a:schemeClr val="tx1"/>
              </a:solidFill>
              <a:cs typeface="Arial" pitchFamily="34" charset="0"/>
            </a:endParaRPr>
          </a:p>
        </p:txBody>
      </p:sp>
      <p:sp>
        <p:nvSpPr>
          <p:cNvPr id="2" name="Title 1"/>
          <p:cNvSpPr>
            <a:spLocks noGrp="1"/>
          </p:cNvSpPr>
          <p:nvPr>
            <p:ph type="title"/>
          </p:nvPr>
        </p:nvSpPr>
        <p:spPr>
          <a:xfrm>
            <a:off x="1295400" y="793524"/>
            <a:ext cx="7003142" cy="349476"/>
          </a:xfrm>
        </p:spPr>
        <p:txBody>
          <a:bodyPr/>
          <a:lstStyle/>
          <a:p>
            <a:r>
              <a:rPr lang="en-US" dirty="0" smtClean="0"/>
              <a:t>Internal Controls for </a:t>
            </a:r>
            <a:r>
              <a:rPr lang="en-US" dirty="0" smtClean="0"/>
              <a:t>Non Profits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391400" cy="4455885"/>
          </a:xfrm>
        </p:spPr>
        <p:txBody>
          <a:bodyPr>
            <a:noAutofit/>
          </a:bodyPr>
          <a:lstStyle/>
          <a:p>
            <a:pPr>
              <a:spcBef>
                <a:spcPts val="1200"/>
              </a:spcBef>
            </a:pPr>
            <a:r>
              <a:rPr lang="en-US" sz="2400" dirty="0" smtClean="0">
                <a:cs typeface="Arial" pitchFamily="34" charset="0"/>
              </a:rPr>
              <a:t>Top Five Areas of Risk</a:t>
            </a:r>
            <a:endParaRPr lang="en-US" sz="2400" dirty="0" smtClean="0">
              <a:cs typeface="Arial" pitchFamily="34" charset="0"/>
            </a:endParaRPr>
          </a:p>
          <a:p>
            <a:pPr lvl="1">
              <a:spcBef>
                <a:spcPts val="1200"/>
              </a:spcBef>
              <a:buNone/>
            </a:pPr>
            <a:r>
              <a:rPr lang="en-US" sz="2000" dirty="0" smtClean="0">
                <a:solidFill>
                  <a:schemeClr val="tx1"/>
                </a:solidFill>
                <a:cs typeface="Arial" pitchFamily="34" charset="0"/>
              </a:rPr>
              <a:t>1. No </a:t>
            </a:r>
            <a:r>
              <a:rPr lang="en-US" sz="2000" dirty="0" smtClean="0">
                <a:solidFill>
                  <a:schemeClr val="tx1"/>
                </a:solidFill>
                <a:cs typeface="Arial" pitchFamily="34" charset="0"/>
              </a:rPr>
              <a:t>clearly defined policies especially accounting policies</a:t>
            </a:r>
          </a:p>
          <a:p>
            <a:pPr lvl="1">
              <a:spcBef>
                <a:spcPts val="1200"/>
              </a:spcBef>
              <a:buNone/>
            </a:pPr>
            <a:r>
              <a:rPr lang="en-US" sz="2000" dirty="0" smtClean="0">
                <a:solidFill>
                  <a:schemeClr val="tx1"/>
                </a:solidFill>
                <a:cs typeface="Arial" pitchFamily="34" charset="0"/>
              </a:rPr>
              <a:t>2. Non compliance with SOX requirements</a:t>
            </a:r>
          </a:p>
          <a:p>
            <a:pPr lvl="2">
              <a:spcBef>
                <a:spcPts val="1200"/>
              </a:spcBef>
              <a:buFont typeface="Arial" pitchFamily="34" charset="0"/>
              <a:buChar char="•"/>
            </a:pPr>
            <a:r>
              <a:rPr lang="en-US" sz="1800" dirty="0" smtClean="0">
                <a:solidFill>
                  <a:schemeClr val="tx1"/>
                </a:solidFill>
                <a:cs typeface="Arial" pitchFamily="34" charset="0"/>
              </a:rPr>
              <a:t>Whistleblower</a:t>
            </a:r>
          </a:p>
          <a:p>
            <a:pPr lvl="2">
              <a:spcBef>
                <a:spcPts val="1200"/>
              </a:spcBef>
              <a:buFont typeface="Arial" pitchFamily="34" charset="0"/>
              <a:buChar char="•"/>
            </a:pPr>
            <a:r>
              <a:rPr lang="en-US" sz="1800" dirty="0" smtClean="0">
                <a:solidFill>
                  <a:schemeClr val="tx1"/>
                </a:solidFill>
                <a:cs typeface="Arial" pitchFamily="34" charset="0"/>
              </a:rPr>
              <a:t>Document destruction and retention</a:t>
            </a:r>
          </a:p>
          <a:p>
            <a:pPr lvl="1">
              <a:spcBef>
                <a:spcPts val="1200"/>
              </a:spcBef>
              <a:buNone/>
            </a:pPr>
            <a:r>
              <a:rPr lang="en-US" sz="2000" dirty="0" smtClean="0">
                <a:solidFill>
                  <a:schemeClr val="tx1"/>
                </a:solidFill>
                <a:cs typeface="Arial" pitchFamily="34" charset="0"/>
              </a:rPr>
              <a:t>3. Weak organization controls</a:t>
            </a:r>
          </a:p>
          <a:p>
            <a:pPr lvl="2">
              <a:spcBef>
                <a:spcPts val="1200"/>
              </a:spcBef>
              <a:buFont typeface="Arial" pitchFamily="34" charset="0"/>
              <a:buChar char="•"/>
            </a:pPr>
            <a:r>
              <a:rPr lang="en-US" sz="1800" dirty="0" smtClean="0">
                <a:solidFill>
                  <a:schemeClr val="tx1"/>
                </a:solidFill>
                <a:cs typeface="Arial" pitchFamily="34" charset="0"/>
              </a:rPr>
              <a:t>Conflicts of Interest and Code of Conduct</a:t>
            </a:r>
          </a:p>
          <a:p>
            <a:pPr lvl="2">
              <a:spcBef>
                <a:spcPts val="1200"/>
              </a:spcBef>
              <a:buFont typeface="Arial" pitchFamily="34" charset="0"/>
              <a:buChar char="•"/>
            </a:pPr>
            <a:r>
              <a:rPr lang="en-US" sz="1800" dirty="0" smtClean="0">
                <a:solidFill>
                  <a:schemeClr val="tx1"/>
                </a:solidFill>
                <a:cs typeface="Arial" pitchFamily="34" charset="0"/>
              </a:rPr>
              <a:t>Delegation of Authority</a:t>
            </a:r>
          </a:p>
          <a:p>
            <a:pPr lvl="1">
              <a:spcBef>
                <a:spcPts val="1200"/>
              </a:spcBef>
              <a:buNone/>
            </a:pPr>
            <a:endParaRPr lang="en-US" sz="2000" dirty="0" smtClean="0">
              <a:solidFill>
                <a:schemeClr val="tx1"/>
              </a:solidFill>
              <a:cs typeface="Arial" pitchFamily="34" charset="0"/>
            </a:endParaRPr>
          </a:p>
        </p:txBody>
      </p:sp>
      <p:sp>
        <p:nvSpPr>
          <p:cNvPr id="2" name="Title 1"/>
          <p:cNvSpPr>
            <a:spLocks noGrp="1"/>
          </p:cNvSpPr>
          <p:nvPr>
            <p:ph type="title"/>
          </p:nvPr>
        </p:nvSpPr>
        <p:spPr>
          <a:xfrm>
            <a:off x="1295400" y="793524"/>
            <a:ext cx="7003142" cy="349476"/>
          </a:xfrm>
        </p:spPr>
        <p:txBody>
          <a:bodyPr/>
          <a:lstStyle/>
          <a:p>
            <a:r>
              <a:rPr lang="en-US" dirty="0" smtClean="0"/>
              <a:t>Internal Controls for </a:t>
            </a:r>
            <a:r>
              <a:rPr lang="en-US" dirty="0" smtClean="0"/>
              <a:t>Non Profits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391400" cy="4455885"/>
          </a:xfrm>
        </p:spPr>
        <p:txBody>
          <a:bodyPr>
            <a:noAutofit/>
          </a:bodyPr>
          <a:lstStyle/>
          <a:p>
            <a:pPr>
              <a:spcBef>
                <a:spcPts val="1200"/>
              </a:spcBef>
            </a:pPr>
            <a:r>
              <a:rPr lang="en-US" sz="2400" dirty="0" smtClean="0">
                <a:cs typeface="Arial" pitchFamily="34" charset="0"/>
              </a:rPr>
              <a:t>Top Five Areas of Risk </a:t>
            </a:r>
            <a:endParaRPr lang="en-US" sz="2400" dirty="0" smtClean="0">
              <a:cs typeface="Arial" pitchFamily="34" charset="0"/>
            </a:endParaRPr>
          </a:p>
          <a:p>
            <a:pPr marL="914400" lvl="1" indent="-404813">
              <a:spcBef>
                <a:spcPts val="1200"/>
              </a:spcBef>
              <a:buNone/>
            </a:pPr>
            <a:r>
              <a:rPr lang="en-US" sz="2000" dirty="0" smtClean="0">
                <a:solidFill>
                  <a:schemeClr val="tx1"/>
                </a:solidFill>
                <a:cs typeface="Arial" pitchFamily="34" charset="0"/>
              </a:rPr>
              <a:t>4</a:t>
            </a:r>
            <a:r>
              <a:rPr lang="en-US" sz="2000" dirty="0" smtClean="0">
                <a:solidFill>
                  <a:schemeClr val="tx1"/>
                </a:solidFill>
                <a:cs typeface="Arial" pitchFamily="34" charset="0"/>
              </a:rPr>
              <a:t>. Insufficient Information Technology controls</a:t>
            </a:r>
          </a:p>
          <a:p>
            <a:pPr lvl="2" indent="-288925">
              <a:spcBef>
                <a:spcPts val="1200"/>
              </a:spcBef>
              <a:buFont typeface="Arial" pitchFamily="34" charset="0"/>
              <a:buChar char="•"/>
            </a:pPr>
            <a:r>
              <a:rPr lang="en-US" sz="1800" dirty="0" smtClean="0">
                <a:solidFill>
                  <a:schemeClr val="tx1"/>
                </a:solidFill>
                <a:cs typeface="Arial" pitchFamily="34" charset="0"/>
              </a:rPr>
              <a:t>Access controls</a:t>
            </a:r>
          </a:p>
          <a:p>
            <a:pPr lvl="2" indent="-288925">
              <a:spcBef>
                <a:spcPts val="1200"/>
              </a:spcBef>
              <a:buFont typeface="Arial" pitchFamily="34" charset="0"/>
              <a:buChar char="•"/>
            </a:pPr>
            <a:r>
              <a:rPr lang="en-US" sz="1800" dirty="0" smtClean="0">
                <a:solidFill>
                  <a:schemeClr val="tx1"/>
                </a:solidFill>
                <a:cs typeface="Arial" pitchFamily="34" charset="0"/>
              </a:rPr>
              <a:t>System and data security</a:t>
            </a:r>
          </a:p>
          <a:p>
            <a:pPr lvl="2" indent="-288925">
              <a:spcBef>
                <a:spcPts val="1200"/>
              </a:spcBef>
              <a:buFont typeface="Arial" pitchFamily="34" charset="0"/>
              <a:buChar char="•"/>
            </a:pPr>
            <a:r>
              <a:rPr lang="en-US" sz="1800" dirty="0" smtClean="0">
                <a:solidFill>
                  <a:schemeClr val="tx1"/>
                </a:solidFill>
                <a:cs typeface="Arial" pitchFamily="34" charset="0"/>
              </a:rPr>
              <a:t>Use of spreadsheets</a:t>
            </a:r>
          </a:p>
          <a:p>
            <a:pPr lvl="1">
              <a:spcBef>
                <a:spcPts val="1200"/>
              </a:spcBef>
              <a:buNone/>
            </a:pPr>
            <a:r>
              <a:rPr lang="en-US" sz="2000" dirty="0" smtClean="0">
                <a:solidFill>
                  <a:schemeClr val="tx1"/>
                </a:solidFill>
                <a:cs typeface="Arial" pitchFamily="34" charset="0"/>
              </a:rPr>
              <a:t>5. Weak accounting controls</a:t>
            </a:r>
          </a:p>
          <a:p>
            <a:pPr lvl="2" indent="-288925">
              <a:spcBef>
                <a:spcPts val="1200"/>
              </a:spcBef>
              <a:buFont typeface="Arial" pitchFamily="34" charset="0"/>
              <a:buChar char="•"/>
            </a:pPr>
            <a:r>
              <a:rPr lang="en-US" sz="1800" dirty="0" smtClean="0">
                <a:solidFill>
                  <a:schemeClr val="tx1"/>
                </a:solidFill>
                <a:cs typeface="Arial" pitchFamily="34" charset="0"/>
              </a:rPr>
              <a:t>Segregation of duties</a:t>
            </a:r>
          </a:p>
          <a:p>
            <a:pPr lvl="2" indent="-288925">
              <a:spcBef>
                <a:spcPts val="1200"/>
              </a:spcBef>
              <a:buFont typeface="Arial" pitchFamily="34" charset="0"/>
              <a:buChar char="•"/>
            </a:pPr>
            <a:r>
              <a:rPr lang="en-US" sz="1800" dirty="0" smtClean="0">
                <a:solidFill>
                  <a:schemeClr val="tx1"/>
                </a:solidFill>
                <a:cs typeface="Arial" pitchFamily="34" charset="0"/>
              </a:rPr>
              <a:t>Cash management</a:t>
            </a:r>
          </a:p>
          <a:p>
            <a:pPr lvl="2" indent="-288925">
              <a:spcBef>
                <a:spcPts val="1200"/>
              </a:spcBef>
              <a:buFont typeface="Arial" pitchFamily="34" charset="0"/>
              <a:buChar char="•"/>
            </a:pPr>
            <a:r>
              <a:rPr lang="en-US" sz="1800" dirty="0" smtClean="0">
                <a:solidFill>
                  <a:schemeClr val="tx1"/>
                </a:solidFill>
                <a:cs typeface="Arial" pitchFamily="34" charset="0"/>
              </a:rPr>
              <a:t>Payroll</a:t>
            </a:r>
          </a:p>
          <a:p>
            <a:pPr lvl="1">
              <a:spcBef>
                <a:spcPts val="1200"/>
              </a:spcBef>
              <a:buNone/>
            </a:pPr>
            <a:endParaRPr lang="en-US" sz="2000" dirty="0" smtClean="0">
              <a:solidFill>
                <a:schemeClr val="tx1"/>
              </a:solidFill>
              <a:cs typeface="Arial" pitchFamily="34" charset="0"/>
            </a:endParaRPr>
          </a:p>
        </p:txBody>
      </p:sp>
      <p:sp>
        <p:nvSpPr>
          <p:cNvPr id="2" name="Title 1"/>
          <p:cNvSpPr>
            <a:spLocks noGrp="1"/>
          </p:cNvSpPr>
          <p:nvPr>
            <p:ph type="title"/>
          </p:nvPr>
        </p:nvSpPr>
        <p:spPr>
          <a:xfrm>
            <a:off x="1295400" y="869724"/>
            <a:ext cx="7003142" cy="349476"/>
          </a:xfrm>
        </p:spPr>
        <p:txBody>
          <a:bodyPr/>
          <a:lstStyle/>
          <a:p>
            <a:r>
              <a:rPr lang="en-US" dirty="0" smtClean="0"/>
              <a:t>Internal Controls for </a:t>
            </a:r>
            <a:r>
              <a:rPr lang="en-US" dirty="0" smtClean="0"/>
              <a:t>Non Profits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09486"/>
            <a:ext cx="7493001" cy="3976914"/>
          </a:xfrm>
        </p:spPr>
        <p:txBody>
          <a:bodyPr>
            <a:normAutofit/>
          </a:bodyPr>
          <a:lstStyle/>
          <a:p>
            <a:pPr>
              <a:spcBef>
                <a:spcPts val="2400"/>
              </a:spcBef>
            </a:pPr>
            <a:r>
              <a:rPr lang="en-US" sz="2000" dirty="0" smtClean="0">
                <a:cs typeface="Arial" pitchFamily="34" charset="0"/>
              </a:rPr>
              <a:t>Greater </a:t>
            </a:r>
            <a:r>
              <a:rPr lang="en-US" sz="2000" dirty="0" smtClean="0">
                <a:cs typeface="Arial" pitchFamily="34" charset="0"/>
              </a:rPr>
              <a:t>confidence in the Board of Directors oversight</a:t>
            </a:r>
          </a:p>
          <a:p>
            <a:pPr>
              <a:spcBef>
                <a:spcPts val="2400"/>
              </a:spcBef>
            </a:pPr>
            <a:r>
              <a:rPr lang="en-US" sz="2000" dirty="0" smtClean="0">
                <a:cs typeface="Arial" pitchFamily="34" charset="0"/>
              </a:rPr>
              <a:t>Greater confidence in the organization’s ability to achieve its objectives</a:t>
            </a:r>
          </a:p>
          <a:p>
            <a:pPr>
              <a:spcBef>
                <a:spcPts val="2400"/>
              </a:spcBef>
            </a:pPr>
            <a:r>
              <a:rPr lang="en-US" sz="2000" dirty="0" smtClean="0">
                <a:cs typeface="Arial" pitchFamily="34" charset="0"/>
              </a:rPr>
              <a:t>Greater confidence in the organization’s ability to identify, analyze and respond to risk</a:t>
            </a:r>
          </a:p>
          <a:p>
            <a:pPr>
              <a:spcBef>
                <a:spcPts val="2400"/>
              </a:spcBef>
            </a:pPr>
            <a:r>
              <a:rPr lang="en-US" sz="2000" dirty="0" smtClean="0">
                <a:cs typeface="Arial" pitchFamily="34" charset="0"/>
              </a:rPr>
              <a:t>Greater understanding of the requirements for an effective control system</a:t>
            </a:r>
          </a:p>
          <a:p>
            <a:pPr lvl="1">
              <a:spcBef>
                <a:spcPts val="2400"/>
              </a:spcBef>
            </a:pPr>
            <a:endParaRPr lang="en-US" sz="1800" dirty="0" smtClean="0">
              <a:solidFill>
                <a:srgbClr val="000000"/>
              </a:solidFill>
              <a:latin typeface="Neutraface 2 Text Book Italic"/>
              <a:cs typeface="Arial" pitchFamily="34" charset="0"/>
            </a:endParaRPr>
          </a:p>
        </p:txBody>
      </p:sp>
      <p:sp>
        <p:nvSpPr>
          <p:cNvPr id="2" name="Title 1"/>
          <p:cNvSpPr>
            <a:spLocks noGrp="1"/>
          </p:cNvSpPr>
          <p:nvPr>
            <p:ph type="title"/>
          </p:nvPr>
        </p:nvSpPr>
        <p:spPr/>
        <p:txBody>
          <a:bodyPr/>
          <a:lstStyle/>
          <a:p>
            <a:r>
              <a:rPr lang="en-US" dirty="0" smtClean="0"/>
              <a:t>What </a:t>
            </a:r>
            <a:r>
              <a:rPr lang="en-US" dirty="0" smtClean="0"/>
              <a:t>Does </a:t>
            </a:r>
            <a:r>
              <a:rPr lang="en-US" dirty="0" smtClean="0"/>
              <a:t>this </a:t>
            </a:r>
            <a:r>
              <a:rPr lang="en-US" dirty="0" smtClean="0"/>
              <a:t>Mean </a:t>
            </a:r>
            <a:r>
              <a:rPr lang="en-US" dirty="0" smtClean="0"/>
              <a:t>for </a:t>
            </a:r>
            <a:r>
              <a:rPr lang="en-US" dirty="0" smtClean="0"/>
              <a:t>Outside Stakeholders</a:t>
            </a:r>
            <a:r>
              <a:rPr lang="en-US" dirty="0" smtClean="0"/>
              <a:t>?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8138" indent="-338138">
              <a:spcBef>
                <a:spcPts val="2400"/>
              </a:spcBef>
            </a:pPr>
            <a:r>
              <a:rPr lang="en-US" sz="2000" cap="none" dirty="0" smtClean="0">
                <a:solidFill>
                  <a:srgbClr val="000000"/>
                </a:solidFill>
                <a:latin typeface="Neutraface 2 Text Book Italic"/>
                <a:cs typeface="Arial" pitchFamily="34" charset="0"/>
              </a:rPr>
              <a:t>www.independentsector.org</a:t>
            </a:r>
          </a:p>
          <a:p>
            <a:pPr marL="338138" indent="-338138">
              <a:spcBef>
                <a:spcPts val="2400"/>
              </a:spcBef>
            </a:pPr>
            <a:r>
              <a:rPr lang="en-US" sz="2000" cap="none" dirty="0" smtClean="0">
                <a:solidFill>
                  <a:srgbClr val="000000"/>
                </a:solidFill>
                <a:latin typeface="Neutraface 2 Text Book Italic"/>
                <a:cs typeface="Arial" pitchFamily="34" charset="0"/>
              </a:rPr>
              <a:t>www.boardsource.org </a:t>
            </a:r>
          </a:p>
          <a:p>
            <a:pPr marL="338138" indent="-338138">
              <a:spcBef>
                <a:spcPts val="2400"/>
              </a:spcBef>
            </a:pPr>
            <a:r>
              <a:rPr lang="en-US" sz="2000" cap="none" dirty="0" smtClean="0">
                <a:solidFill>
                  <a:srgbClr val="000000"/>
                </a:solidFill>
                <a:latin typeface="Neutraface 2 Text Book Italic"/>
                <a:cs typeface="Arial" pitchFamily="34" charset="0"/>
              </a:rPr>
              <a:t>www.COSO.org</a:t>
            </a:r>
          </a:p>
          <a:p>
            <a:pPr marL="338138" indent="-338138">
              <a:spcBef>
                <a:spcPts val="2400"/>
              </a:spcBef>
            </a:pPr>
            <a:r>
              <a:rPr lang="en-US" i="1" cap="none" dirty="0" smtClean="0">
                <a:solidFill>
                  <a:srgbClr val="000000"/>
                </a:solidFill>
                <a:latin typeface="Neutraface 2 Text Book Italic"/>
                <a:cs typeface="Arial" pitchFamily="34" charset="0"/>
              </a:rPr>
              <a:t>The Best Of Boards: Sound Governance And Leadership For Nonprofit Organizations</a:t>
            </a:r>
            <a:r>
              <a:rPr lang="en-US" cap="none" dirty="0" smtClean="0">
                <a:solidFill>
                  <a:srgbClr val="000000"/>
                </a:solidFill>
                <a:latin typeface="Neutraface 2 Text Book Italic"/>
                <a:cs typeface="Arial" pitchFamily="34" charset="0"/>
              </a:rPr>
              <a:t>, By Marci Thomas and Kim Strom-Gottfried, AICPA </a:t>
            </a:r>
          </a:p>
          <a:p>
            <a:pPr lvl="4">
              <a:spcBef>
                <a:spcPts val="2400"/>
              </a:spcBef>
            </a:pPr>
            <a:endParaRPr lang="en-US" dirty="0" smtClean="0">
              <a:latin typeface="Neutraface 2 Text Book Italic"/>
            </a:endParaRPr>
          </a:p>
        </p:txBody>
      </p:sp>
      <p:sp>
        <p:nvSpPr>
          <p:cNvPr id="2" name="Title 1"/>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19086"/>
            <a:ext cx="7003143" cy="3976914"/>
          </a:xfrm>
        </p:spPr>
        <p:txBody>
          <a:bodyPr>
            <a:normAutofit/>
          </a:bodyPr>
          <a:lstStyle/>
          <a:p>
            <a:pPr marL="0" lvl="4" indent="0" algn="ctr">
              <a:spcBef>
                <a:spcPts val="2400"/>
              </a:spcBef>
              <a:buNone/>
            </a:pPr>
            <a:endParaRPr lang="en-US" sz="4000" b="1" dirty="0" smtClean="0">
              <a:solidFill>
                <a:schemeClr val="tx1"/>
              </a:solidFill>
              <a:latin typeface="Neutraface 2 Text Book Italic"/>
            </a:endParaRPr>
          </a:p>
          <a:p>
            <a:pPr marL="0" lvl="4" indent="0" algn="ctr">
              <a:spcBef>
                <a:spcPts val="2400"/>
              </a:spcBef>
              <a:buNone/>
            </a:pPr>
            <a:r>
              <a:rPr lang="en-US" sz="4000" b="1" dirty="0" smtClean="0">
                <a:solidFill>
                  <a:schemeClr val="tx1"/>
                </a:solidFill>
                <a:latin typeface="Neutraface 2 Text Book Italic"/>
              </a:rPr>
              <a:t>Questions</a:t>
            </a:r>
            <a:r>
              <a:rPr lang="en-US" sz="4000" b="1" dirty="0" smtClean="0">
                <a:solidFill>
                  <a:schemeClr val="tx1"/>
                </a:solidFill>
                <a:latin typeface="Neutraface 2 Text Book Italic"/>
              </a:rPr>
              <a:t>?</a:t>
            </a:r>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55752" y="2056715"/>
            <a:ext cx="4183448" cy="4115485"/>
          </a:xfrm>
          <a:prstGeom prst="rect">
            <a:avLst/>
          </a:prstGeom>
        </p:spPr>
      </p:pic>
      <p:sp>
        <p:nvSpPr>
          <p:cNvPr id="2" name="Title 1"/>
          <p:cNvSpPr>
            <a:spLocks noGrp="1"/>
          </p:cNvSpPr>
          <p:nvPr>
            <p:ph type="title"/>
          </p:nvPr>
        </p:nvSpPr>
        <p:spPr/>
        <p:txBody>
          <a:bodyPr/>
          <a:lstStyle/>
          <a:p>
            <a:r>
              <a:rPr lang="en-US" dirty="0" smtClean="0"/>
              <a:t>Contact Information </a:t>
            </a:r>
            <a:endParaRPr lang="en-US" dirty="0"/>
          </a:p>
        </p:txBody>
      </p:sp>
      <p:sp>
        <p:nvSpPr>
          <p:cNvPr id="10" name="Content Placeholder 9"/>
          <p:cNvSpPr>
            <a:spLocks noGrp="1"/>
          </p:cNvSpPr>
          <p:nvPr>
            <p:ph idx="1"/>
          </p:nvPr>
        </p:nvSpPr>
        <p:spPr>
          <a:xfrm>
            <a:off x="2286000" y="2586748"/>
            <a:ext cx="3505199" cy="1430744"/>
          </a:xfrm>
        </p:spPr>
        <p:txBody>
          <a:bodyPr>
            <a:normAutofit fontScale="92500" lnSpcReduction="10000"/>
          </a:bodyPr>
          <a:lstStyle/>
          <a:p>
            <a:pPr>
              <a:lnSpc>
                <a:spcPct val="90000"/>
              </a:lnSpc>
              <a:spcBef>
                <a:spcPct val="20000"/>
              </a:spcBef>
              <a:buClr>
                <a:srgbClr val="1F497D"/>
              </a:buClr>
              <a:buNone/>
            </a:pPr>
            <a:r>
              <a:rPr lang="en-US" sz="2200" dirty="0" smtClean="0"/>
              <a:t>Joseph D. Freiburger</a:t>
            </a:r>
          </a:p>
          <a:p>
            <a:pPr>
              <a:lnSpc>
                <a:spcPct val="90000"/>
              </a:lnSpc>
              <a:spcBef>
                <a:spcPct val="20000"/>
              </a:spcBef>
              <a:buClr>
                <a:srgbClr val="1F497D"/>
              </a:buClr>
              <a:buNone/>
            </a:pPr>
            <a:r>
              <a:rPr lang="en-US" sz="2200" i="1" dirty="0" smtClean="0"/>
              <a:t>Director</a:t>
            </a:r>
          </a:p>
          <a:p>
            <a:pPr>
              <a:lnSpc>
                <a:spcPct val="90000"/>
              </a:lnSpc>
              <a:spcBef>
                <a:spcPct val="20000"/>
              </a:spcBef>
              <a:buClr>
                <a:srgbClr val="1F497D"/>
              </a:buClr>
              <a:buNone/>
            </a:pPr>
            <a:r>
              <a:rPr lang="en-US" sz="2200" dirty="0" smtClean="0"/>
              <a:t>703-287-5989</a:t>
            </a:r>
          </a:p>
          <a:p>
            <a:pPr>
              <a:lnSpc>
                <a:spcPct val="90000"/>
              </a:lnSpc>
              <a:spcBef>
                <a:spcPct val="20000"/>
              </a:spcBef>
              <a:buClr>
                <a:srgbClr val="1F497D"/>
              </a:buClr>
              <a:buNone/>
            </a:pPr>
            <a:r>
              <a:rPr lang="en-US" sz="1900" dirty="0" smtClean="0"/>
              <a:t>jfreiburger@scandh.com </a:t>
            </a:r>
          </a:p>
          <a:p>
            <a:pPr marL="91440" indent="0">
              <a:lnSpc>
                <a:spcPts val="1200"/>
              </a:lnSpc>
              <a:buNone/>
            </a:pPr>
            <a:endParaRPr lang="en-US" sz="1800" dirty="0" smtClean="0"/>
          </a:p>
          <a:p>
            <a:pPr marL="91440" indent="0">
              <a:lnSpc>
                <a:spcPts val="1200"/>
              </a:lnSpc>
              <a:buNone/>
            </a:pPr>
            <a:endParaRPr lang="en-US" sz="1800" dirty="0">
              <a:solidFill>
                <a:srgbClr val="006699"/>
              </a:solidFill>
            </a:endParaRPr>
          </a:p>
        </p:txBody>
      </p:sp>
      <p:sp>
        <p:nvSpPr>
          <p:cNvPr id="8" name="Rectangle 1"/>
          <p:cNvSpPr>
            <a:spLocks noChangeArrowheads="1"/>
          </p:cNvSpPr>
          <p:nvPr/>
        </p:nvSpPr>
        <p:spPr bwMode="auto">
          <a:xfrm>
            <a:off x="4267200" y="5446916"/>
            <a:ext cx="2504210"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Visit: </a:t>
            </a:r>
            <a:r>
              <a:rPr lang="en-US" sz="1100" dirty="0" smtClean="0">
                <a:solidFill>
                  <a:srgbClr val="006699"/>
                </a:solidFill>
                <a:latin typeface="Neutraface 2 Text Book Italic"/>
                <a:cs typeface="Times New Roman" pitchFamily="18" charset="0"/>
                <a:hlinkClick r:id="rId3"/>
              </a:rPr>
              <a:t>www.scandh.com</a:t>
            </a:r>
            <a:endParaRPr lang="en-US" sz="1100" dirty="0">
              <a:solidFill>
                <a:srgbClr val="006699"/>
              </a:solidFill>
              <a:latin typeface="Neutraface 2 Text Book Italic"/>
              <a:cs typeface="Times New Roman" pitchFamily="18" charset="0"/>
            </a:endParaRPr>
          </a:p>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Phone: </a:t>
            </a:r>
            <a:r>
              <a:rPr lang="en-US" sz="1100" dirty="0" smtClean="0">
                <a:solidFill>
                  <a:srgbClr val="006699"/>
                </a:solidFill>
                <a:latin typeface="Neutraface 2 Text Book Italic"/>
                <a:cs typeface="Times New Roman" pitchFamily="18" charset="0"/>
              </a:rPr>
              <a:t>(800</a:t>
            </a:r>
            <a:r>
              <a:rPr lang="en-US" sz="1100" dirty="0">
                <a:solidFill>
                  <a:srgbClr val="006699"/>
                </a:solidFill>
                <a:latin typeface="Neutraface 2 Text Book Italic"/>
                <a:cs typeface="Times New Roman" pitchFamily="18" charset="0"/>
              </a:rPr>
              <a:t>) </a:t>
            </a:r>
            <a:r>
              <a:rPr lang="en-US" sz="1100" dirty="0" smtClean="0">
                <a:solidFill>
                  <a:srgbClr val="006699"/>
                </a:solidFill>
                <a:latin typeface="Neutraface 2 Text Book Italic"/>
                <a:cs typeface="Times New Roman" pitchFamily="18" charset="0"/>
              </a:rPr>
              <a:t>921-8490</a:t>
            </a:r>
          </a:p>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Email: </a:t>
            </a:r>
            <a:r>
              <a:rPr lang="en-US" sz="1100" dirty="0" smtClean="0">
                <a:solidFill>
                  <a:srgbClr val="006699"/>
                </a:solidFill>
                <a:latin typeface="Neutraface 2 Text Book Italic"/>
                <a:cs typeface="Times New Roman" pitchFamily="18" charset="0"/>
              </a:rPr>
              <a:t>sch_group@scandh.com</a:t>
            </a:r>
            <a:endParaRPr lang="en-US" sz="1100" dirty="0">
              <a:solidFill>
                <a:srgbClr val="006699"/>
              </a:solidFill>
              <a:latin typeface="Neutraface 2 Text Book Italic"/>
              <a:cs typeface="Times New Roman" pitchFamily="18" charset="0"/>
            </a:endParaRPr>
          </a:p>
        </p:txBody>
      </p:sp>
      <p:pic>
        <p:nvPicPr>
          <p:cNvPr id="7" name="Picture 6" descr="_DSC9187.jpg"/>
          <p:cNvPicPr>
            <a:picLocks noChangeAspect="1"/>
          </p:cNvPicPr>
          <p:nvPr/>
        </p:nvPicPr>
        <p:blipFill>
          <a:blip r:embed="rId4" cstate="print"/>
          <a:srcRect b="18116"/>
          <a:stretch>
            <a:fillRect/>
          </a:stretch>
        </p:blipFill>
        <p:spPr>
          <a:xfrm>
            <a:off x="609600" y="2266950"/>
            <a:ext cx="1563078" cy="192405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003143" cy="3976914"/>
          </a:xfrm>
        </p:spPr>
        <p:txBody>
          <a:bodyPr>
            <a:normAutofit/>
          </a:bodyPr>
          <a:lstStyle/>
          <a:p>
            <a:pPr>
              <a:spcBef>
                <a:spcPts val="1200"/>
              </a:spcBef>
            </a:pPr>
            <a:r>
              <a:rPr lang="en-US" sz="2000" cap="none" dirty="0" smtClean="0"/>
              <a:t>Practices used by the board and executive management with the goal of providing:</a:t>
            </a:r>
          </a:p>
          <a:p>
            <a:pPr lvl="1">
              <a:spcBef>
                <a:spcPts val="1200"/>
              </a:spcBef>
            </a:pPr>
            <a:r>
              <a:rPr lang="en-US" sz="1800" dirty="0" smtClean="0">
                <a:solidFill>
                  <a:schemeClr val="tx1"/>
                </a:solidFill>
              </a:rPr>
              <a:t>Strategic direction</a:t>
            </a:r>
          </a:p>
          <a:p>
            <a:pPr lvl="1">
              <a:spcBef>
                <a:spcPts val="1200"/>
              </a:spcBef>
            </a:pPr>
            <a:r>
              <a:rPr lang="en-US" sz="1800" dirty="0" smtClean="0">
                <a:solidFill>
                  <a:schemeClr val="tx1"/>
                </a:solidFill>
              </a:rPr>
              <a:t>Ensuring that objectives are achieved</a:t>
            </a:r>
          </a:p>
          <a:p>
            <a:pPr lvl="1">
              <a:spcBef>
                <a:spcPts val="1200"/>
              </a:spcBef>
            </a:pPr>
            <a:r>
              <a:rPr lang="en-US" sz="1800" dirty="0" smtClean="0">
                <a:solidFill>
                  <a:schemeClr val="tx1"/>
                </a:solidFill>
              </a:rPr>
              <a:t>Ascertaining that risks are managed properly </a:t>
            </a:r>
          </a:p>
          <a:p>
            <a:pPr lvl="1">
              <a:spcBef>
                <a:spcPts val="1200"/>
              </a:spcBef>
            </a:pPr>
            <a:r>
              <a:rPr lang="en-US" sz="1800" dirty="0" smtClean="0">
                <a:solidFill>
                  <a:schemeClr val="tx1"/>
                </a:solidFill>
              </a:rPr>
              <a:t>Verifying that the organization’s resources are used responsibly </a:t>
            </a:r>
          </a:p>
          <a:p>
            <a:pPr lvl="4">
              <a:spcBef>
                <a:spcPts val="1200"/>
              </a:spcBef>
            </a:pPr>
            <a:endParaRPr lang="en-US" sz="1050" dirty="0" smtClean="0"/>
          </a:p>
        </p:txBody>
      </p:sp>
      <p:sp>
        <p:nvSpPr>
          <p:cNvPr id="2" name="Title 1"/>
          <p:cNvSpPr>
            <a:spLocks noGrp="1"/>
          </p:cNvSpPr>
          <p:nvPr>
            <p:ph type="title"/>
          </p:nvPr>
        </p:nvSpPr>
        <p:spPr/>
        <p:txBody>
          <a:bodyPr/>
          <a:lstStyle/>
          <a:p>
            <a:r>
              <a:rPr lang="en-US" dirty="0" smtClean="0"/>
              <a:t>Definition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003143" cy="3976914"/>
          </a:xfrm>
        </p:spPr>
        <p:txBody>
          <a:bodyPr>
            <a:normAutofit/>
          </a:bodyPr>
          <a:lstStyle/>
          <a:p>
            <a:pPr lvl="1" indent="-346075">
              <a:spcBef>
                <a:spcPts val="1200"/>
              </a:spcBef>
              <a:buClr>
                <a:srgbClr val="00486D"/>
              </a:buClr>
              <a:buFont typeface="Wingdings" pitchFamily="2" charset="2"/>
              <a:buChar char="§"/>
            </a:pPr>
            <a:r>
              <a:rPr lang="en-US" sz="1800" dirty="0" smtClean="0">
                <a:solidFill>
                  <a:schemeClr val="tx1"/>
                </a:solidFill>
                <a:cs typeface="Arial" pitchFamily="34" charset="0"/>
              </a:rPr>
              <a:t>Assume responsibility for the organization’s compliance with laws &amp; regulations</a:t>
            </a:r>
          </a:p>
          <a:p>
            <a:pPr lvl="1" indent="-346075">
              <a:spcBef>
                <a:spcPts val="1200"/>
              </a:spcBef>
              <a:buClr>
                <a:srgbClr val="00486D"/>
              </a:buClr>
              <a:buFont typeface="Wingdings" pitchFamily="2" charset="2"/>
              <a:buChar char="§"/>
            </a:pPr>
            <a:r>
              <a:rPr lang="en-US" sz="1800" dirty="0" smtClean="0">
                <a:solidFill>
                  <a:schemeClr val="tx1"/>
                </a:solidFill>
                <a:cs typeface="Arial" pitchFamily="34" charset="0"/>
              </a:rPr>
              <a:t>Set strategic objectives</a:t>
            </a:r>
          </a:p>
          <a:p>
            <a:pPr lvl="1" indent="-346075">
              <a:spcBef>
                <a:spcPts val="1200"/>
              </a:spcBef>
              <a:buClr>
                <a:srgbClr val="00486D"/>
              </a:buClr>
              <a:buFont typeface="Wingdings" pitchFamily="2" charset="2"/>
              <a:buChar char="§"/>
            </a:pPr>
            <a:r>
              <a:rPr lang="en-US" sz="1800" dirty="0" smtClean="0">
                <a:solidFill>
                  <a:schemeClr val="tx1"/>
                </a:solidFill>
                <a:cs typeface="Arial" pitchFamily="34" charset="0"/>
              </a:rPr>
              <a:t>Create policies designed to guide the organization toward meeting objectives</a:t>
            </a:r>
          </a:p>
          <a:p>
            <a:pPr lvl="1" indent="-346075">
              <a:spcBef>
                <a:spcPts val="1200"/>
              </a:spcBef>
              <a:buClr>
                <a:srgbClr val="00486D"/>
              </a:buClr>
              <a:buFont typeface="Wingdings" pitchFamily="2" charset="2"/>
              <a:buChar char="§"/>
            </a:pPr>
            <a:r>
              <a:rPr lang="en-US" sz="1800" dirty="0" smtClean="0">
                <a:solidFill>
                  <a:schemeClr val="tx1"/>
                </a:solidFill>
                <a:cs typeface="Arial" pitchFamily="34" charset="0"/>
              </a:rPr>
              <a:t>Serve as content experts</a:t>
            </a:r>
          </a:p>
          <a:p>
            <a:pPr lvl="1" indent="-346075">
              <a:spcBef>
                <a:spcPts val="1200"/>
              </a:spcBef>
              <a:buClr>
                <a:srgbClr val="00486D"/>
              </a:buClr>
              <a:buFont typeface="Wingdings" pitchFamily="2" charset="2"/>
              <a:buChar char="§"/>
            </a:pPr>
            <a:r>
              <a:rPr lang="en-US" sz="1800" dirty="0" smtClean="0">
                <a:solidFill>
                  <a:schemeClr val="tx1"/>
                </a:solidFill>
                <a:cs typeface="Arial" pitchFamily="34" charset="0"/>
              </a:rPr>
              <a:t>Hire CEO and monitor progress</a:t>
            </a:r>
          </a:p>
          <a:p>
            <a:pPr lvl="1" indent="-346075">
              <a:spcBef>
                <a:spcPts val="1200"/>
              </a:spcBef>
              <a:buClr>
                <a:srgbClr val="00486D"/>
              </a:buClr>
              <a:buFont typeface="Wingdings" pitchFamily="2" charset="2"/>
              <a:buChar char="§"/>
            </a:pPr>
            <a:r>
              <a:rPr lang="en-US" sz="1800" dirty="0" smtClean="0">
                <a:solidFill>
                  <a:schemeClr val="tx1"/>
                </a:solidFill>
                <a:cs typeface="Arial" pitchFamily="34" charset="0"/>
              </a:rPr>
              <a:t>Set its own governance process and assess performance</a:t>
            </a:r>
          </a:p>
          <a:p>
            <a:pPr lvl="4">
              <a:spcBef>
                <a:spcPts val="1200"/>
              </a:spcBef>
              <a:buClr>
                <a:srgbClr val="00486D"/>
              </a:buClr>
              <a:buFont typeface="Wingdings" pitchFamily="2" charset="2"/>
              <a:buChar char="§"/>
            </a:pPr>
            <a:endParaRPr lang="en-US" sz="1050" dirty="0" smtClean="0">
              <a:solidFill>
                <a:schemeClr val="tx1"/>
              </a:solidFill>
            </a:endParaRPr>
          </a:p>
        </p:txBody>
      </p:sp>
      <p:sp>
        <p:nvSpPr>
          <p:cNvPr id="2" name="Title 1"/>
          <p:cNvSpPr>
            <a:spLocks noGrp="1"/>
          </p:cNvSpPr>
          <p:nvPr>
            <p:ph type="title"/>
          </p:nvPr>
        </p:nvSpPr>
        <p:spPr/>
        <p:txBody>
          <a:bodyPr/>
          <a:lstStyle/>
          <a:p>
            <a:r>
              <a:rPr lang="en-US" dirty="0" smtClean="0"/>
              <a:t>Purpose of the </a:t>
            </a:r>
            <a:r>
              <a:rPr lang="en-US" dirty="0" smtClean="0"/>
              <a:t>Board</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463550">
              <a:spcBef>
                <a:spcPts val="1200"/>
              </a:spcBef>
            </a:pPr>
            <a:r>
              <a:rPr lang="en-US" sz="2000" cap="none" dirty="0" smtClean="0">
                <a:latin typeface="Neutraface 2 Text Book Italic"/>
              </a:rPr>
              <a:t>33 Principles for Sound Practice Organized Under Four Main Categories:</a:t>
            </a:r>
          </a:p>
          <a:p>
            <a:pPr lvl="1">
              <a:spcBef>
                <a:spcPts val="1200"/>
              </a:spcBef>
            </a:pPr>
            <a:r>
              <a:rPr lang="en-US" sz="1800" dirty="0" smtClean="0">
                <a:solidFill>
                  <a:schemeClr val="tx1"/>
                </a:solidFill>
                <a:latin typeface="Neutraface 2 Text Book Italic"/>
              </a:rPr>
              <a:t>Legal Compliance and Public Disclosure (7)</a:t>
            </a:r>
          </a:p>
          <a:p>
            <a:pPr lvl="1">
              <a:spcBef>
                <a:spcPts val="1200"/>
              </a:spcBef>
            </a:pPr>
            <a:r>
              <a:rPr lang="en-US" sz="1800" dirty="0" smtClean="0">
                <a:solidFill>
                  <a:schemeClr val="tx1"/>
                </a:solidFill>
                <a:latin typeface="Neutraface 2 Text Book Italic"/>
              </a:rPr>
              <a:t>Effective Governance (13)</a:t>
            </a:r>
          </a:p>
          <a:p>
            <a:pPr lvl="1">
              <a:spcBef>
                <a:spcPts val="1200"/>
              </a:spcBef>
            </a:pPr>
            <a:r>
              <a:rPr lang="en-US" sz="1800" dirty="0" smtClean="0">
                <a:solidFill>
                  <a:schemeClr val="tx1"/>
                </a:solidFill>
                <a:latin typeface="Neutraface 2 Text Book Italic"/>
              </a:rPr>
              <a:t>Strong Financial Oversight (6)</a:t>
            </a:r>
          </a:p>
          <a:p>
            <a:pPr lvl="1">
              <a:spcBef>
                <a:spcPts val="1200"/>
              </a:spcBef>
            </a:pPr>
            <a:r>
              <a:rPr lang="en-US" sz="1800" dirty="0" smtClean="0">
                <a:solidFill>
                  <a:schemeClr val="tx1"/>
                </a:solidFill>
                <a:latin typeface="Neutraface 2 Text Book Italic"/>
              </a:rPr>
              <a:t>Responsible Fundraising (7)</a:t>
            </a:r>
          </a:p>
          <a:p>
            <a:pPr marL="0" indent="0">
              <a:spcBef>
                <a:spcPts val="1800"/>
              </a:spcBef>
              <a:spcAft>
                <a:spcPts val="0"/>
              </a:spcAft>
              <a:buFont typeface="Wingdings" pitchFamily="2" charset="2"/>
              <a:buNone/>
            </a:pPr>
            <a:r>
              <a:rPr lang="en-US" sz="1600" i="1" cap="none" dirty="0" smtClean="0">
                <a:latin typeface="Arial" pitchFamily="34" charset="0"/>
                <a:cs typeface="Arial" pitchFamily="34" charset="0"/>
              </a:rPr>
              <a:t>Principles For Good Governance And Ethical Practice: A Guide For Charities And Foundations, </a:t>
            </a:r>
            <a:r>
              <a:rPr lang="en-US" sz="1600" cap="none" dirty="0" smtClean="0">
                <a:latin typeface="Arial" pitchFamily="34" charset="0"/>
                <a:cs typeface="Arial" pitchFamily="34" charset="0"/>
              </a:rPr>
              <a:t>Published in 2007, panel on the nonprofit sector</a:t>
            </a:r>
          </a:p>
          <a:p>
            <a:pPr lvl="4">
              <a:spcBef>
                <a:spcPts val="1200"/>
              </a:spcBef>
            </a:pPr>
            <a:endParaRPr lang="en-US"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Principles for </a:t>
            </a:r>
            <a:r>
              <a:rPr lang="en-US" dirty="0" smtClean="0"/>
              <a:t>Good </a:t>
            </a:r>
            <a:r>
              <a:rPr lang="en-US" dirty="0" smtClean="0"/>
              <a:t>Governance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1411515"/>
            <a:ext cx="7416800" cy="4455885"/>
          </a:xfrm>
        </p:spPr>
        <p:txBody>
          <a:bodyPr>
            <a:noAutofit/>
          </a:bodyPr>
          <a:lstStyle/>
          <a:p>
            <a:pPr marL="514350" indent="-396875">
              <a:spcBef>
                <a:spcPts val="1200"/>
              </a:spcBef>
            </a:pPr>
            <a:r>
              <a:rPr lang="en-US" sz="1800" dirty="0" smtClean="0">
                <a:cs typeface="Arial" pitchFamily="34" charset="0"/>
              </a:rPr>
              <a:t>Must have a governing body that is responsible for reviewing and approving the organization’s mission, strategic direction, annual budget &amp; key financial transactions, compensation practices and policies, and fiscal and governance policies</a:t>
            </a:r>
          </a:p>
          <a:p>
            <a:pPr marL="514350" indent="-396875">
              <a:spcBef>
                <a:spcPts val="1200"/>
              </a:spcBef>
            </a:pPr>
            <a:r>
              <a:rPr lang="en-US" sz="1800" dirty="0" smtClean="0">
                <a:cs typeface="Arial" pitchFamily="34" charset="0"/>
              </a:rPr>
              <a:t>Should meet regularly</a:t>
            </a:r>
          </a:p>
          <a:p>
            <a:pPr marL="514350" indent="-396875">
              <a:spcBef>
                <a:spcPts val="1200"/>
              </a:spcBef>
            </a:pPr>
            <a:r>
              <a:rPr lang="en-US" sz="1800" dirty="0" smtClean="0">
                <a:cs typeface="Arial" pitchFamily="34" charset="0"/>
              </a:rPr>
              <a:t>Should establish its own size and structure and review it periodically. Generally the Board should have at least 5 members</a:t>
            </a:r>
          </a:p>
          <a:p>
            <a:pPr marL="514350" indent="-396875">
              <a:spcBef>
                <a:spcPts val="1200"/>
              </a:spcBef>
            </a:pPr>
            <a:r>
              <a:rPr lang="en-US" sz="1800" dirty="0" smtClean="0">
                <a:cs typeface="Arial" pitchFamily="34" charset="0"/>
              </a:rPr>
              <a:t>Should include members with a diverse background (ethnic, racial, gender) experience, organizational and business skills</a:t>
            </a:r>
          </a:p>
          <a:p>
            <a:pPr marL="514350" indent="-396875">
              <a:spcBef>
                <a:spcPts val="1200"/>
              </a:spcBef>
            </a:pPr>
            <a:r>
              <a:rPr lang="en-US" sz="1800" dirty="0" smtClean="0">
                <a:cs typeface="Arial" pitchFamily="34" charset="0"/>
              </a:rPr>
              <a:t>Should have a substantial majority (two-thirds) independent members</a:t>
            </a:r>
          </a:p>
          <a:p>
            <a:pPr marL="514350" indent="-396875">
              <a:spcBef>
                <a:spcPts val="1200"/>
              </a:spcBef>
            </a:pPr>
            <a:r>
              <a:rPr lang="en-US" sz="1800" dirty="0" smtClean="0">
                <a:cs typeface="Arial" pitchFamily="34" charset="0"/>
              </a:rPr>
              <a:t>Should hire, oversee and evaluate the </a:t>
            </a:r>
            <a:r>
              <a:rPr lang="en-US" sz="1800" dirty="0" smtClean="0">
                <a:cs typeface="Arial" pitchFamily="34" charset="0"/>
              </a:rPr>
              <a:t>CEO</a:t>
            </a:r>
            <a:endParaRPr lang="en-US" dirty="0" smtClean="0">
              <a:solidFill>
                <a:schemeClr val="tx1"/>
              </a:solidFill>
            </a:endParaRPr>
          </a:p>
        </p:txBody>
      </p:sp>
      <p:sp>
        <p:nvSpPr>
          <p:cNvPr id="2" name="Title 1"/>
          <p:cNvSpPr>
            <a:spLocks noGrp="1"/>
          </p:cNvSpPr>
          <p:nvPr>
            <p:ph type="title"/>
          </p:nvPr>
        </p:nvSpPr>
        <p:spPr/>
        <p:txBody>
          <a:bodyPr/>
          <a:lstStyle/>
          <a:p>
            <a:r>
              <a:rPr lang="en-US" dirty="0" smtClean="0"/>
              <a:t>Principles for </a:t>
            </a:r>
            <a:r>
              <a:rPr lang="en-US" dirty="0" smtClean="0"/>
              <a:t>Good </a:t>
            </a:r>
            <a:r>
              <a:rPr lang="en-US" dirty="0" smtClean="0"/>
              <a:t>Governance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1371600"/>
            <a:ext cx="7416800" cy="4303485"/>
          </a:xfrm>
        </p:spPr>
        <p:txBody>
          <a:bodyPr>
            <a:noAutofit/>
          </a:bodyPr>
          <a:lstStyle/>
          <a:p>
            <a:pPr marL="514350" indent="-449263">
              <a:spcBef>
                <a:spcPts val="1800"/>
              </a:spcBef>
            </a:pPr>
            <a:r>
              <a:rPr lang="en-US" sz="1800" dirty="0" smtClean="0">
                <a:cs typeface="Arial" pitchFamily="34" charset="0"/>
              </a:rPr>
              <a:t>Should ensure that the positions of chief staff officer, board chair and board treasurer are held by separate individuals </a:t>
            </a:r>
          </a:p>
          <a:p>
            <a:pPr marL="514350" indent="-449263">
              <a:spcBef>
                <a:spcPts val="1800"/>
              </a:spcBef>
            </a:pPr>
            <a:r>
              <a:rPr lang="en-US" sz="1800" dirty="0" smtClean="0">
                <a:cs typeface="Arial" pitchFamily="34" charset="0"/>
              </a:rPr>
              <a:t>Should establish an effective, systematic process for educating board members to ensure they are aware of their legal and ethical responsibilities, are knowledgeable about the programs and activities of the organization and can carry out their oversight functions effectively</a:t>
            </a:r>
          </a:p>
          <a:p>
            <a:pPr marL="514350" indent="-449263">
              <a:spcBef>
                <a:spcPts val="1800"/>
              </a:spcBef>
            </a:pPr>
            <a:r>
              <a:rPr lang="en-US" sz="1800" dirty="0" smtClean="0">
                <a:cs typeface="Arial" pitchFamily="34" charset="0"/>
              </a:rPr>
              <a:t>Should evaluate the performance of the board members individually and as a group no less than every 3 years and there should be clear procedures for removing board members who are unable to fulfill their duties</a:t>
            </a:r>
          </a:p>
          <a:p>
            <a:pPr marL="514350" indent="-449263">
              <a:spcBef>
                <a:spcPts val="1800"/>
              </a:spcBef>
            </a:pPr>
            <a:r>
              <a:rPr lang="en-US" sz="1800" dirty="0" smtClean="0">
                <a:cs typeface="Arial" pitchFamily="34" charset="0"/>
              </a:rPr>
              <a:t>Should establish clear policies relative to the length of terms and consecutive terms a member may serve</a:t>
            </a:r>
          </a:p>
          <a:p>
            <a:pPr lvl="4">
              <a:spcBef>
                <a:spcPts val="1800"/>
              </a:spcBef>
            </a:pPr>
            <a:endParaRPr lang="en-US" sz="1400" dirty="0" smtClean="0">
              <a:latin typeface="Neutraface 2 Text Book Italic"/>
            </a:endParaRPr>
          </a:p>
        </p:txBody>
      </p:sp>
      <p:sp>
        <p:nvSpPr>
          <p:cNvPr id="2" name="Title 1"/>
          <p:cNvSpPr>
            <a:spLocks noGrp="1"/>
          </p:cNvSpPr>
          <p:nvPr>
            <p:ph type="title"/>
          </p:nvPr>
        </p:nvSpPr>
        <p:spPr/>
        <p:txBody>
          <a:bodyPr/>
          <a:lstStyle/>
          <a:p>
            <a:r>
              <a:rPr lang="en-US" dirty="0" smtClean="0"/>
              <a:t>Principles for </a:t>
            </a:r>
            <a:r>
              <a:rPr lang="en-US" dirty="0" smtClean="0"/>
              <a:t>Good Governance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264400" cy="3084285"/>
          </a:xfrm>
        </p:spPr>
        <p:txBody>
          <a:bodyPr>
            <a:normAutofit/>
          </a:bodyPr>
          <a:lstStyle/>
          <a:p>
            <a:pPr marL="514350" indent="-449263">
              <a:spcBef>
                <a:spcPts val="1800"/>
              </a:spcBef>
            </a:pPr>
            <a:r>
              <a:rPr lang="en-US" sz="1800" dirty="0" smtClean="0">
                <a:cs typeface="Arial" pitchFamily="34" charset="0"/>
              </a:rPr>
              <a:t>Should review and evaluate organizational and governing documents no less than every 5 years</a:t>
            </a:r>
          </a:p>
          <a:p>
            <a:pPr marL="514350" indent="-449263">
              <a:spcBef>
                <a:spcPts val="1800"/>
              </a:spcBef>
            </a:pPr>
            <a:r>
              <a:rPr lang="en-US" sz="1800" dirty="0" smtClean="0">
                <a:cs typeface="Arial" pitchFamily="34" charset="0"/>
              </a:rPr>
              <a:t>Should establish the mission and goals and review them no less than once every 5 years</a:t>
            </a:r>
          </a:p>
          <a:p>
            <a:pPr marL="514350" indent="-449263">
              <a:spcBef>
                <a:spcPts val="1800"/>
              </a:spcBef>
            </a:pPr>
            <a:r>
              <a:rPr lang="en-US" sz="1800" dirty="0" smtClean="0">
                <a:cs typeface="Arial" pitchFamily="34" charset="0"/>
              </a:rPr>
              <a:t>Should expect members to serve without compensation, other than reimbursement for expenses incurred as a part of their service</a:t>
            </a:r>
          </a:p>
          <a:p>
            <a:pPr lvl="4">
              <a:spcBef>
                <a:spcPts val="1800"/>
              </a:spcBef>
            </a:pPr>
            <a:endParaRPr lang="en-US" sz="1600" dirty="0" smtClean="0">
              <a:latin typeface="Neutraface 2 Text Book Italic"/>
            </a:endParaRPr>
          </a:p>
        </p:txBody>
      </p:sp>
      <p:sp>
        <p:nvSpPr>
          <p:cNvPr id="2" name="Title 1"/>
          <p:cNvSpPr>
            <a:spLocks noGrp="1"/>
          </p:cNvSpPr>
          <p:nvPr>
            <p:ph type="title"/>
          </p:nvPr>
        </p:nvSpPr>
        <p:spPr/>
        <p:txBody>
          <a:bodyPr/>
          <a:lstStyle/>
          <a:p>
            <a:r>
              <a:rPr lang="en-US" dirty="0" smtClean="0"/>
              <a:t>Principles for </a:t>
            </a:r>
            <a:r>
              <a:rPr lang="en-US" dirty="0" smtClean="0"/>
              <a:t>Good </a:t>
            </a:r>
            <a:r>
              <a:rPr lang="en-US" dirty="0" smtClean="0"/>
              <a:t>G</a:t>
            </a:r>
            <a:r>
              <a:rPr lang="en-US" dirty="0" smtClean="0"/>
              <a:t>overnance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8628" y="1499286"/>
            <a:ext cx="7276071" cy="4303485"/>
          </a:xfrm>
        </p:spPr>
        <p:txBody>
          <a:bodyPr>
            <a:noAutofit/>
          </a:bodyPr>
          <a:lstStyle/>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Determining the organization’s mission and purpose </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Selecting the chief executive</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Providing proper financial oversight</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Ensuring adequate resources</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Ensuring legal and ethical integrity and maintaining accountability</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Ensuring effective organizational planning</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Recruiting and orienting new board members and assessing the board’s own performance</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Enhancing the board’s public standing</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Determining, monitoring and strengthening the organization’s programs and services</a:t>
            </a:r>
          </a:p>
          <a:p>
            <a:pPr marL="457200" indent="-457200">
              <a:spcBef>
                <a:spcPts val="1200"/>
              </a:spcBef>
              <a:spcAft>
                <a:spcPts val="0"/>
              </a:spcAft>
              <a:buFont typeface="+mj-lt"/>
              <a:buAutoNum type="arabicPeriod"/>
            </a:pPr>
            <a:r>
              <a:rPr lang="en-US" sz="1800" cap="none" dirty="0" smtClean="0">
                <a:latin typeface="Arial" pitchFamily="34" charset="0"/>
                <a:cs typeface="Arial" pitchFamily="34" charset="0"/>
              </a:rPr>
              <a:t>Supporting the chief executive and assessing his/her performance</a:t>
            </a:r>
          </a:p>
        </p:txBody>
      </p:sp>
      <p:sp>
        <p:nvSpPr>
          <p:cNvPr id="2" name="Title 1"/>
          <p:cNvSpPr>
            <a:spLocks noGrp="1"/>
          </p:cNvSpPr>
          <p:nvPr>
            <p:ph type="title"/>
          </p:nvPr>
        </p:nvSpPr>
        <p:spPr/>
        <p:txBody>
          <a:bodyPr/>
          <a:lstStyle/>
          <a:p>
            <a:r>
              <a:rPr lang="en-US" dirty="0" smtClean="0"/>
              <a:t>10 Basic Board Responsibilities </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C &amp; H">
      <a:dk1>
        <a:srgbClr val="333333"/>
      </a:dk1>
      <a:lt1>
        <a:srgbClr val="666666"/>
      </a:lt1>
      <a:dk2>
        <a:srgbClr val="000000"/>
      </a:dk2>
      <a:lt2>
        <a:srgbClr val="D2D2D2"/>
      </a:lt2>
      <a:accent1>
        <a:srgbClr val="C35326"/>
      </a:accent1>
      <a:accent2>
        <a:srgbClr val="532C6C"/>
      </a:accent2>
      <a:accent3>
        <a:srgbClr val="007298"/>
      </a:accent3>
      <a:accent4>
        <a:srgbClr val="7A242E"/>
      </a:accent4>
      <a:accent5>
        <a:srgbClr val="006647"/>
      </a:accent5>
      <a:accent6>
        <a:srgbClr val="17719A"/>
      </a:accent6>
      <a:hlink>
        <a:srgbClr val="17719A"/>
      </a:hlink>
      <a:folHlink>
        <a:srgbClr val="17719A"/>
      </a:folHlink>
    </a:clrScheme>
    <a:fontScheme name="SCand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15276</TotalTime>
  <Words>1604</Words>
  <Application>Microsoft Office PowerPoint</Application>
  <PresentationFormat>On-screen Show (4:3)</PresentationFormat>
  <Paragraphs>246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vt:lpstr>
      <vt:lpstr>Sound Governance Practices </vt:lpstr>
      <vt:lpstr>Agenda</vt:lpstr>
      <vt:lpstr>Definition </vt:lpstr>
      <vt:lpstr>Purpose of the Board</vt:lpstr>
      <vt:lpstr>Principles for Good Governance </vt:lpstr>
      <vt:lpstr>Principles for Good Governance </vt:lpstr>
      <vt:lpstr>Principles for Good Governance</vt:lpstr>
      <vt:lpstr>Principles for Good Governance</vt:lpstr>
      <vt:lpstr>10 Basic Board Responsibilities </vt:lpstr>
      <vt:lpstr>Legal Obligations</vt:lpstr>
      <vt:lpstr>Legal Obligations (continued)</vt:lpstr>
      <vt:lpstr>Governance Documents</vt:lpstr>
      <vt:lpstr>Board Structure and Operations </vt:lpstr>
      <vt:lpstr>Personal Commitment </vt:lpstr>
      <vt:lpstr>What to Watch Out For </vt:lpstr>
      <vt:lpstr>COSO</vt:lpstr>
      <vt:lpstr>History </vt:lpstr>
      <vt:lpstr>Why the Change?</vt:lpstr>
      <vt:lpstr>The Five Components </vt:lpstr>
      <vt:lpstr>What Changed</vt:lpstr>
      <vt:lpstr>Slide 21</vt:lpstr>
      <vt:lpstr>Internal Controls for Non Profits</vt:lpstr>
      <vt:lpstr>Internal Controls for Non Profits</vt:lpstr>
      <vt:lpstr>Internal Controls for Non Profits</vt:lpstr>
      <vt:lpstr>What Does this Mean for Outside Stakeholders? </vt:lpstr>
      <vt:lpstr>References</vt:lpstr>
      <vt:lpstr>Slide 27</vt:lpstr>
      <vt:lpstr>Contact Information </vt:lpstr>
    </vt:vector>
  </TitlesOfParts>
  <Company>SC&amp;H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SC&amp;H Group</dc:title>
  <dc:creator>JPresswood</dc:creator>
  <cp:lastModifiedBy>rcreamer</cp:lastModifiedBy>
  <cp:revision>612</cp:revision>
  <dcterms:created xsi:type="dcterms:W3CDTF">2013-05-03T18:07:58Z</dcterms:created>
  <dcterms:modified xsi:type="dcterms:W3CDTF">2014-04-29T21:54:16Z</dcterms:modified>
</cp:coreProperties>
</file>