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8"/>
  </p:notesMasterIdLst>
  <p:sldIdLst>
    <p:sldId id="257" r:id="rId2"/>
    <p:sldId id="396" r:id="rId3"/>
    <p:sldId id="395" r:id="rId4"/>
    <p:sldId id="397" r:id="rId5"/>
    <p:sldId id="398" r:id="rId6"/>
    <p:sldId id="418" r:id="rId7"/>
    <p:sldId id="399" r:id="rId8"/>
    <p:sldId id="408" r:id="rId9"/>
    <p:sldId id="392" r:id="rId10"/>
    <p:sldId id="402" r:id="rId11"/>
    <p:sldId id="401" r:id="rId12"/>
    <p:sldId id="409" r:id="rId13"/>
    <p:sldId id="410" r:id="rId14"/>
    <p:sldId id="389" r:id="rId15"/>
    <p:sldId id="391" r:id="rId16"/>
    <p:sldId id="388" r:id="rId17"/>
    <p:sldId id="380" r:id="rId18"/>
    <p:sldId id="393" r:id="rId19"/>
    <p:sldId id="404" r:id="rId20"/>
    <p:sldId id="405" r:id="rId21"/>
    <p:sldId id="406" r:id="rId22"/>
    <p:sldId id="407" r:id="rId23"/>
    <p:sldId id="413" r:id="rId24"/>
    <p:sldId id="414" r:id="rId25"/>
    <p:sldId id="400" r:id="rId26"/>
    <p:sldId id="421" r:id="rId27"/>
    <p:sldId id="416" r:id="rId28"/>
    <p:sldId id="415" r:id="rId29"/>
    <p:sldId id="411" r:id="rId30"/>
    <p:sldId id="419" r:id="rId31"/>
    <p:sldId id="420" r:id="rId32"/>
    <p:sldId id="422" r:id="rId33"/>
    <p:sldId id="423" r:id="rId34"/>
    <p:sldId id="424" r:id="rId35"/>
    <p:sldId id="425" r:id="rId36"/>
    <p:sldId id="31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298"/>
    <a:srgbClr val="006647"/>
    <a:srgbClr val="532C6C"/>
    <a:srgbClr val="7A242E"/>
    <a:srgbClr val="C35326"/>
    <a:srgbClr val="006699"/>
    <a:srgbClr val="FF6600"/>
    <a:srgbClr val="800000"/>
    <a:srgbClr val="58267E"/>
    <a:srgbClr val="DE5A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588" autoAdjust="0"/>
  </p:normalViewPr>
  <p:slideViewPr>
    <p:cSldViewPr>
      <p:cViewPr varScale="1">
        <p:scale>
          <a:sx n="69" d="100"/>
          <a:sy n="69" d="100"/>
        </p:scale>
        <p:origin x="-1262" y="-80"/>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2964"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6A483E-AE8C-467A-8002-DD9ED22D396D}" type="datetimeFigureOut">
              <a:rPr lang="en-US" smtClean="0"/>
              <a:pPr/>
              <a:t>4/29/2014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2E7B6C-8598-48D6-9F1E-24E0D9FC92B3}" type="slidenum">
              <a:rPr lang="en-US" smtClean="0"/>
              <a:pPr/>
              <a:t>‹#›</a:t>
            </a:fld>
            <a:endParaRPr lang="en-US"/>
          </a:p>
        </p:txBody>
      </p:sp>
    </p:spTree>
    <p:extLst>
      <p:ext uri="{BB962C8B-B14F-4D97-AF65-F5344CB8AC3E}">
        <p14:creationId xmlns:p14="http://schemas.microsoft.com/office/powerpoint/2010/main" xmlns="" val="3283071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1" y="4572000"/>
            <a:ext cx="8229600" cy="798149"/>
          </a:xfrm>
        </p:spPr>
        <p:txBody>
          <a:bodyPr wrap="square" lIns="0" tIns="0" rIns="0" bIns="0" anchor="b" anchorCtr="0">
            <a:noAutofit/>
          </a:bodyPr>
          <a:lstStyle>
            <a:lvl1pPr marL="0" algn="ctr">
              <a:spcBef>
                <a:spcPts val="0"/>
              </a:spcBef>
              <a:spcAft>
                <a:spcPts val="0"/>
              </a:spcAft>
              <a:defRPr sz="2400">
                <a:solidFill>
                  <a:schemeClr val="tx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5555342"/>
            <a:ext cx="8229599" cy="693058"/>
          </a:xfrm>
        </p:spPr>
        <p:txBody>
          <a:bodyPr lIns="0" tIns="0" rIns="0" bIns="0" anchor="t" anchorCtr="0">
            <a:noAutofit/>
          </a:bodyPr>
          <a:lstStyle>
            <a:lvl1pPr marL="0" indent="0" algn="ctr">
              <a:buNone/>
              <a:defRPr sz="1500" cap="none">
                <a:solidFill>
                  <a:srgbClr val="17537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7" name="Straight Connector 16"/>
          <p:cNvCxnSpPr/>
          <p:nvPr/>
        </p:nvCxnSpPr>
        <p:spPr>
          <a:xfrm>
            <a:off x="457200" y="5454032"/>
            <a:ext cx="82296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57200" y="5454032"/>
            <a:ext cx="82296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57200" y="5454032"/>
            <a:ext cx="82296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Tree>
    <p:extLst>
      <p:ext uri="{BB962C8B-B14F-4D97-AF65-F5344CB8AC3E}">
        <p14:creationId xmlns:p14="http://schemas.microsoft.com/office/powerpoint/2010/main" xmlns="" val="17171971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985962" y="1250950"/>
            <a:ext cx="6548438"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solidFill>
                  <a:srgbClr val="7A242E"/>
                </a:solidFill>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userDrawn="1"/>
        </p:nvCxnSpPr>
        <p:spPr>
          <a:xfrm>
            <a:off x="1981200" y="1251568"/>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981200" y="1752600"/>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7" name="Rectangle 16"/>
          <p:cNvSpPr/>
          <p:nvPr userDrawn="1"/>
        </p:nvSpPr>
        <p:spPr>
          <a:xfrm>
            <a:off x="1295399" y="1246187"/>
            <a:ext cx="517215" cy="517215"/>
          </a:xfrm>
          <a:prstGeom prst="rect">
            <a:avLst/>
          </a:prstGeom>
          <a:solidFill>
            <a:srgbClr val="7A24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192532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985962" y="1250950"/>
            <a:ext cx="6548438"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solidFill>
                  <a:srgbClr val="006647"/>
                </a:solidFill>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userDrawn="1"/>
        </p:nvCxnSpPr>
        <p:spPr>
          <a:xfrm>
            <a:off x="1981200" y="1251568"/>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981200" y="1752600"/>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7" name="Rectangle 16"/>
          <p:cNvSpPr/>
          <p:nvPr userDrawn="1"/>
        </p:nvSpPr>
        <p:spPr>
          <a:xfrm>
            <a:off x="1295399" y="1246187"/>
            <a:ext cx="517215" cy="517215"/>
          </a:xfrm>
          <a:prstGeom prst="rect">
            <a:avLst/>
          </a:prstGeom>
          <a:solidFill>
            <a:srgbClr val="0066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03593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985962" y="1250950"/>
            <a:ext cx="6548438"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solidFill>
                  <a:srgbClr val="007298"/>
                </a:solidFill>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userDrawn="1"/>
        </p:nvCxnSpPr>
        <p:spPr>
          <a:xfrm>
            <a:off x="1981200" y="1251568"/>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981200" y="1752600"/>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7" name="Rectangle 16"/>
          <p:cNvSpPr/>
          <p:nvPr userDrawn="1"/>
        </p:nvSpPr>
        <p:spPr>
          <a:xfrm>
            <a:off x="1295399" y="1246187"/>
            <a:ext cx="517215" cy="517215"/>
          </a:xfrm>
          <a:prstGeom prst="rect">
            <a:avLst/>
          </a:prstGeom>
          <a:solidFill>
            <a:srgbClr val="0072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391635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985962" y="1250950"/>
            <a:ext cx="6548438"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solidFill>
                  <a:srgbClr val="532C6C"/>
                </a:solidFill>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userDrawn="1"/>
        </p:nvCxnSpPr>
        <p:spPr>
          <a:xfrm>
            <a:off x="1981200" y="1251568"/>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981200" y="1752600"/>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7" name="Rectangle 16"/>
          <p:cNvSpPr/>
          <p:nvPr userDrawn="1"/>
        </p:nvSpPr>
        <p:spPr>
          <a:xfrm>
            <a:off x="1295399" y="1246187"/>
            <a:ext cx="517215" cy="517215"/>
          </a:xfrm>
          <a:prstGeom prst="rect">
            <a:avLst/>
          </a:prstGeom>
          <a:solidFill>
            <a:srgbClr val="532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237885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985962" y="1250950"/>
            <a:ext cx="6548438"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solidFill>
                  <a:srgbClr val="C35326"/>
                </a:solidFill>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userDrawn="1"/>
        </p:nvCxnSpPr>
        <p:spPr>
          <a:xfrm>
            <a:off x="1981200" y="1251568"/>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981200" y="1752600"/>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7" name="Rectangle 16"/>
          <p:cNvSpPr/>
          <p:nvPr userDrawn="1"/>
        </p:nvSpPr>
        <p:spPr>
          <a:xfrm>
            <a:off x="1295399" y="1246187"/>
            <a:ext cx="517215" cy="517215"/>
          </a:xfrm>
          <a:prstGeom prst="rect">
            <a:avLst/>
          </a:prstGeom>
          <a:solidFill>
            <a:srgbClr val="C353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783452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0"/>
            <a:ext cx="7238999" cy="464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7" name="Straight Connector 6"/>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2840366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14600"/>
            <a:ext cx="7238999" cy="3581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3"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2" name="Straight Connector 11"/>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4006020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2"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Content Placeholder 2"/>
          <p:cNvSpPr>
            <a:spLocks noGrp="1"/>
          </p:cNvSpPr>
          <p:nvPr>
            <p:ph idx="1"/>
          </p:nvPr>
        </p:nvSpPr>
        <p:spPr>
          <a:xfrm>
            <a:off x="1295401" y="2133600"/>
            <a:ext cx="3505199"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133600"/>
            <a:ext cx="35052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2" name="Straight Connector 11"/>
          <p:cNvCxnSpPr/>
          <p:nvPr userDrawn="1"/>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60508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1447800"/>
            <a:ext cx="3505199"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1447800"/>
            <a:ext cx="3505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2" name="Straight Connector 11"/>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4785209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2590800"/>
            <a:ext cx="3505199"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590800"/>
            <a:ext cx="35052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3" name="Straight Connector 12"/>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6230184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676400" y="5491844"/>
            <a:ext cx="7010400" cy="756556"/>
          </a:xfrm>
        </p:spPr>
        <p:txBody>
          <a:bodyPr anchor="t">
            <a:normAutofit/>
          </a:bodyPr>
          <a:lstStyle>
            <a:lvl1pPr marL="0" indent="0">
              <a:buNone/>
              <a:defRPr sz="1600">
                <a:solidFill>
                  <a:schemeClr val="tx1">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
        <p:nvSpPr>
          <p:cNvPr id="9" name="Rectangle 8"/>
          <p:cNvSpPr/>
          <p:nvPr userDrawn="1"/>
        </p:nvSpPr>
        <p:spPr>
          <a:xfrm>
            <a:off x="609600" y="4876800"/>
            <a:ext cx="838200" cy="838200"/>
          </a:xfrm>
          <a:prstGeom prst="rect">
            <a:avLst/>
          </a:prstGeom>
          <a:solidFill>
            <a:srgbClr val="C353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32844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32860" y="558801"/>
            <a:ext cx="7003142" cy="469537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7" name="TextBox 6"/>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884941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14" name="Picture Placeholder 2"/>
          <p:cNvSpPr>
            <a:spLocks noGrp="1"/>
          </p:cNvSpPr>
          <p:nvPr>
            <p:ph type="pic" idx="16"/>
          </p:nvPr>
        </p:nvSpPr>
        <p:spPr>
          <a:xfrm>
            <a:off x="1632860" y="558801"/>
            <a:ext cx="339634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Picture Placeholder 2"/>
          <p:cNvSpPr>
            <a:spLocks noGrp="1"/>
          </p:cNvSpPr>
          <p:nvPr>
            <p:ph type="pic" idx="17"/>
          </p:nvPr>
        </p:nvSpPr>
        <p:spPr>
          <a:xfrm>
            <a:off x="5181600" y="558801"/>
            <a:ext cx="342900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6" name="Picture Placeholder 2"/>
          <p:cNvSpPr>
            <a:spLocks noGrp="1"/>
          </p:cNvSpPr>
          <p:nvPr>
            <p:ph type="pic" idx="18"/>
          </p:nvPr>
        </p:nvSpPr>
        <p:spPr>
          <a:xfrm>
            <a:off x="1632860" y="2971800"/>
            <a:ext cx="339634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7" name="Picture Placeholder 2"/>
          <p:cNvSpPr>
            <a:spLocks noGrp="1"/>
          </p:cNvSpPr>
          <p:nvPr>
            <p:ph type="pic" idx="19"/>
          </p:nvPr>
        </p:nvSpPr>
        <p:spPr>
          <a:xfrm>
            <a:off x="5181600" y="2971800"/>
            <a:ext cx="342900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9" name="TextBox 8"/>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192704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sz="half" idx="13"/>
          </p:nvPr>
        </p:nvSpPr>
        <p:spPr>
          <a:xfrm>
            <a:off x="4149761" y="1600200"/>
            <a:ext cx="4486240" cy="4321629"/>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idx="16"/>
          </p:nvPr>
        </p:nvSpPr>
        <p:spPr>
          <a:xfrm>
            <a:off x="1284611" y="1600200"/>
            <a:ext cx="2601589" cy="43434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3" name="Straight Connector 12"/>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551306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4" name="TextBox 3"/>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32213641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cxnSp>
        <p:nvCxnSpPr>
          <p:cNvPr id="9" name="Straight Connector 8"/>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2" name="Straight Connector 11"/>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10878303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0"/>
            <a:ext cx="7238999" cy="464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6" name="Straight Connector 5"/>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2840366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14600"/>
            <a:ext cx="7238999" cy="3581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3"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7" name="Straight Connector 6"/>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4006020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2"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Content Placeholder 2"/>
          <p:cNvSpPr>
            <a:spLocks noGrp="1"/>
          </p:cNvSpPr>
          <p:nvPr>
            <p:ph idx="1"/>
          </p:nvPr>
        </p:nvSpPr>
        <p:spPr>
          <a:xfrm>
            <a:off x="1295401" y="2133600"/>
            <a:ext cx="3505199"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133600"/>
            <a:ext cx="35052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9" name="Straight Connector 8"/>
          <p:cNvCxnSpPr/>
          <p:nvPr userDrawn="1"/>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605089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1447800"/>
            <a:ext cx="3505199"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1447800"/>
            <a:ext cx="3505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7" name="Straight Connector 6"/>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4785209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2590800"/>
            <a:ext cx="3505199"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590800"/>
            <a:ext cx="35052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2" name="Straight Connector 11"/>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6230184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676400" y="5491844"/>
            <a:ext cx="7010400" cy="756556"/>
          </a:xfrm>
        </p:spPr>
        <p:txBody>
          <a:bodyPr anchor="t">
            <a:normAutofit/>
          </a:bodyPr>
          <a:lstStyle>
            <a:lvl1pPr marL="0" indent="0">
              <a:buNone/>
              <a:defRPr sz="1600">
                <a:solidFill>
                  <a:schemeClr val="tx1">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
        <p:nvSpPr>
          <p:cNvPr id="9" name="Rectangle 8"/>
          <p:cNvSpPr/>
          <p:nvPr userDrawn="1"/>
        </p:nvSpPr>
        <p:spPr>
          <a:xfrm>
            <a:off x="609600" y="4876800"/>
            <a:ext cx="838200" cy="838200"/>
          </a:xfrm>
          <a:prstGeom prst="rect">
            <a:avLst/>
          </a:prstGeom>
          <a:solidFill>
            <a:srgbClr val="532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8433224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32860" y="558801"/>
            <a:ext cx="7003142" cy="469537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6" name="TextBox 5"/>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8849414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14" name="Picture Placeholder 2"/>
          <p:cNvSpPr>
            <a:spLocks noGrp="1"/>
          </p:cNvSpPr>
          <p:nvPr>
            <p:ph type="pic" idx="16"/>
          </p:nvPr>
        </p:nvSpPr>
        <p:spPr>
          <a:xfrm>
            <a:off x="1632860" y="558801"/>
            <a:ext cx="339634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Picture Placeholder 2"/>
          <p:cNvSpPr>
            <a:spLocks noGrp="1"/>
          </p:cNvSpPr>
          <p:nvPr>
            <p:ph type="pic" idx="17"/>
          </p:nvPr>
        </p:nvSpPr>
        <p:spPr>
          <a:xfrm>
            <a:off x="5181600" y="558801"/>
            <a:ext cx="342900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6" name="Picture Placeholder 2"/>
          <p:cNvSpPr>
            <a:spLocks noGrp="1"/>
          </p:cNvSpPr>
          <p:nvPr>
            <p:ph type="pic" idx="18"/>
          </p:nvPr>
        </p:nvSpPr>
        <p:spPr>
          <a:xfrm>
            <a:off x="1632860" y="2971800"/>
            <a:ext cx="339634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7" name="Picture Placeholder 2"/>
          <p:cNvSpPr>
            <a:spLocks noGrp="1"/>
          </p:cNvSpPr>
          <p:nvPr>
            <p:ph type="pic" idx="19"/>
          </p:nvPr>
        </p:nvSpPr>
        <p:spPr>
          <a:xfrm>
            <a:off x="5181600" y="2971800"/>
            <a:ext cx="342900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9" name="TextBox 1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9" name="TextBox 8"/>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1927049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sz="half" idx="13"/>
          </p:nvPr>
        </p:nvSpPr>
        <p:spPr>
          <a:xfrm>
            <a:off x="4149761" y="1600200"/>
            <a:ext cx="4486240" cy="4321629"/>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idx="16"/>
          </p:nvPr>
        </p:nvSpPr>
        <p:spPr>
          <a:xfrm>
            <a:off x="1284611" y="1600200"/>
            <a:ext cx="2601589" cy="43434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7" name="Straight Connector 6"/>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5513063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dirty="0" smtClean="0"/>
              <a:t>Click to edit Master title style</a:t>
            </a:r>
            <a:endParaRPr lang="en-US" dirty="0"/>
          </a:p>
        </p:txBody>
      </p:sp>
      <p:cxnSp>
        <p:nvCxnSpPr>
          <p:cNvPr id="11" name="Straight Connector 10"/>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cxnSp>
        <p:nvCxnSpPr>
          <p:cNvPr id="9" name="Straight Connector 8"/>
          <p:cNvCxnSpPr/>
          <p:nvPr userDrawn="1"/>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108783030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0"/>
            <a:ext cx="7238999" cy="464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dirty="0" smtClean="0"/>
              <a:t>Click to edit Master title style</a:t>
            </a:r>
            <a:endParaRPr lang="en-US" dirty="0"/>
          </a:p>
        </p:txBody>
      </p:sp>
      <p:cxnSp>
        <p:nvCxnSpPr>
          <p:cNvPr id="11" name="Straight Connector 10"/>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2840366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14600"/>
            <a:ext cx="7238999" cy="3581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dirty="0" smtClean="0"/>
              <a:t>Click to edit Master title style</a:t>
            </a:r>
            <a:endParaRPr lang="en-US" dirty="0"/>
          </a:p>
        </p:txBody>
      </p:sp>
      <p:cxnSp>
        <p:nvCxnSpPr>
          <p:cNvPr id="11" name="Straight Connector 10"/>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3"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sp>
        <p:nvSpPr>
          <p:cNvPr id="9" name="TextBox 8"/>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40060200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2" name="Title 1"/>
          <p:cNvSpPr>
            <a:spLocks noGrp="1"/>
          </p:cNvSpPr>
          <p:nvPr>
            <p:ph type="title"/>
          </p:nvPr>
        </p:nvSpPr>
        <p:spPr>
          <a:xfrm>
            <a:off x="1295399" y="331604"/>
            <a:ext cx="7238999" cy="830952"/>
          </a:xfrm>
        </p:spPr>
        <p:txBody>
          <a:bodyPr anchor="b"/>
          <a:lstStyle/>
          <a:p>
            <a:r>
              <a:rPr lang="en-US" dirty="0" smtClean="0"/>
              <a:t>Click to edit Master title style</a:t>
            </a:r>
            <a:endParaRPr lang="en-US" dirty="0"/>
          </a:p>
        </p:txBody>
      </p:sp>
      <p:sp>
        <p:nvSpPr>
          <p:cNvPr id="6" name="Content Placeholder 2"/>
          <p:cNvSpPr>
            <a:spLocks noGrp="1"/>
          </p:cNvSpPr>
          <p:nvPr>
            <p:ph idx="1"/>
          </p:nvPr>
        </p:nvSpPr>
        <p:spPr>
          <a:xfrm>
            <a:off x="1295401" y="2133600"/>
            <a:ext cx="3505199"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5029200" y="2133600"/>
            <a:ext cx="35052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3" name="Straight Connector 12"/>
          <p:cNvCxnSpPr/>
          <p:nvPr userDrawn="1"/>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6050890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1295401" y="1447800"/>
            <a:ext cx="3505199"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5029200" y="1447800"/>
            <a:ext cx="35052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4785209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1295401" y="2590800"/>
            <a:ext cx="3505199" cy="350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5029200" y="2590800"/>
            <a:ext cx="3505200" cy="350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cxnSp>
        <p:nvCxnSpPr>
          <p:cNvPr id="10" name="Straight Connector 9"/>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62301844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632860" y="558801"/>
            <a:ext cx="7003142" cy="469537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extBox 8"/>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884941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676400" y="5491844"/>
            <a:ext cx="7010400" cy="756556"/>
          </a:xfrm>
        </p:spPr>
        <p:txBody>
          <a:bodyPr anchor="t">
            <a:normAutofit/>
          </a:bodyPr>
          <a:lstStyle>
            <a:lvl1pPr marL="0" indent="0">
              <a:buNone/>
              <a:defRPr sz="1600">
                <a:solidFill>
                  <a:schemeClr val="tx1">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
        <p:nvSpPr>
          <p:cNvPr id="9" name="Rectangle 8"/>
          <p:cNvSpPr/>
          <p:nvPr userDrawn="1"/>
        </p:nvSpPr>
        <p:spPr>
          <a:xfrm>
            <a:off x="609600" y="4876800"/>
            <a:ext cx="838200" cy="838200"/>
          </a:xfrm>
          <a:prstGeom prst="rect">
            <a:avLst/>
          </a:prstGeom>
          <a:solidFill>
            <a:srgbClr val="0072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4226064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14" name="Picture Placeholder 2"/>
          <p:cNvSpPr>
            <a:spLocks noGrp="1"/>
          </p:cNvSpPr>
          <p:nvPr>
            <p:ph type="pic" idx="16"/>
          </p:nvPr>
        </p:nvSpPr>
        <p:spPr>
          <a:xfrm>
            <a:off x="1632860" y="558801"/>
            <a:ext cx="339634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Picture Placeholder 2"/>
          <p:cNvSpPr>
            <a:spLocks noGrp="1"/>
          </p:cNvSpPr>
          <p:nvPr>
            <p:ph type="pic" idx="17"/>
          </p:nvPr>
        </p:nvSpPr>
        <p:spPr>
          <a:xfrm>
            <a:off x="5181600" y="558801"/>
            <a:ext cx="342900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Picture Placeholder 2"/>
          <p:cNvSpPr>
            <a:spLocks noGrp="1"/>
          </p:cNvSpPr>
          <p:nvPr>
            <p:ph type="pic" idx="18"/>
          </p:nvPr>
        </p:nvSpPr>
        <p:spPr>
          <a:xfrm>
            <a:off x="1632860" y="2971800"/>
            <a:ext cx="339634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Picture Placeholder 2"/>
          <p:cNvSpPr>
            <a:spLocks noGrp="1"/>
          </p:cNvSpPr>
          <p:nvPr>
            <p:ph type="pic" idx="19"/>
          </p:nvPr>
        </p:nvSpPr>
        <p:spPr>
          <a:xfrm>
            <a:off x="5181600" y="2971800"/>
            <a:ext cx="342900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TextBox 18"/>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1927049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2"/>
          <p:cNvSpPr>
            <a:spLocks noGrp="1"/>
          </p:cNvSpPr>
          <p:nvPr>
            <p:ph sz="half" idx="13"/>
          </p:nvPr>
        </p:nvSpPr>
        <p:spPr>
          <a:xfrm>
            <a:off x="4149761" y="1600200"/>
            <a:ext cx="4486240" cy="4321629"/>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idx="16"/>
          </p:nvPr>
        </p:nvSpPr>
        <p:spPr>
          <a:xfrm>
            <a:off x="1284611" y="1600200"/>
            <a:ext cx="2601589" cy="43434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Box 11"/>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551306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676400" y="5456104"/>
            <a:ext cx="7010400" cy="756556"/>
          </a:xfrm>
        </p:spPr>
        <p:txBody>
          <a:bodyPr anchor="t">
            <a:normAutofit/>
          </a:bodyPr>
          <a:lstStyle>
            <a:lvl1pPr marL="0" indent="0">
              <a:buNone/>
              <a:defRPr sz="1600">
                <a:solidFill>
                  <a:schemeClr val="tx1">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
        <p:nvSpPr>
          <p:cNvPr id="9" name="Rectangle 8"/>
          <p:cNvSpPr/>
          <p:nvPr userDrawn="1"/>
        </p:nvSpPr>
        <p:spPr>
          <a:xfrm>
            <a:off x="609600" y="4876800"/>
            <a:ext cx="838200" cy="838200"/>
          </a:xfrm>
          <a:prstGeom prst="rect">
            <a:avLst/>
          </a:prstGeom>
          <a:solidFill>
            <a:srgbClr val="7A24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184612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5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676400" y="5456104"/>
            <a:ext cx="7010400" cy="756556"/>
          </a:xfrm>
        </p:spPr>
        <p:txBody>
          <a:bodyPr anchor="t">
            <a:normAutofit/>
          </a:bodyPr>
          <a:lstStyle>
            <a:lvl1pPr marL="0" indent="0">
              <a:buNone/>
              <a:defRPr sz="1600">
                <a:solidFill>
                  <a:schemeClr val="tx1">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
        <p:nvSpPr>
          <p:cNvPr id="9" name="Rectangle 8"/>
          <p:cNvSpPr/>
          <p:nvPr userDrawn="1"/>
        </p:nvSpPr>
        <p:spPr>
          <a:xfrm>
            <a:off x="609600" y="4876800"/>
            <a:ext cx="838200" cy="838200"/>
          </a:xfrm>
          <a:prstGeom prst="rect">
            <a:avLst/>
          </a:prstGeom>
          <a:solidFill>
            <a:srgbClr val="0066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578404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6400" y="5456104"/>
            <a:ext cx="7010400" cy="756556"/>
          </a:xfrm>
        </p:spPr>
        <p:txBody>
          <a:bodyPr anchor="t">
            <a:normAutofit/>
          </a:bodyPr>
          <a:lstStyle>
            <a:lvl1pPr marL="0" indent="0">
              <a:buNone/>
              <a:defRPr sz="16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Tree>
    <p:extLst>
      <p:ext uri="{BB962C8B-B14F-4D97-AF65-F5344CB8AC3E}">
        <p14:creationId xmlns:p14="http://schemas.microsoft.com/office/powerpoint/2010/main" xmlns="" val="15237933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cxnSp>
        <p:nvCxnSpPr>
          <p:cNvPr id="9" name="Straight Connector 8"/>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userDrawn="1"/>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1087830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6" name="TextBox 15"/>
          <p:cNvSpPr txBox="1"/>
          <p:nvPr userDrawn="1"/>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770573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399" y="252876"/>
            <a:ext cx="7238999" cy="907152"/>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95398" y="1536165"/>
            <a:ext cx="7239001" cy="414382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061294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709" r:id="rId3"/>
    <p:sldLayoutId id="2147483710" r:id="rId4"/>
    <p:sldLayoutId id="2147483711" r:id="rId5"/>
    <p:sldLayoutId id="2147483712" r:id="rId6"/>
    <p:sldLayoutId id="2147483708" r:id="rId7"/>
    <p:sldLayoutId id="2147483689" r:id="rId8"/>
    <p:sldLayoutId id="2147483718" r:id="rId9"/>
    <p:sldLayoutId id="2147483713" r:id="rId10"/>
    <p:sldLayoutId id="2147483714" r:id="rId11"/>
    <p:sldLayoutId id="2147483715" r:id="rId12"/>
    <p:sldLayoutId id="2147483716" r:id="rId13"/>
    <p:sldLayoutId id="2147483717"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670" r:id="rId33"/>
    <p:sldLayoutId id="2147483663" r:id="rId34"/>
    <p:sldLayoutId id="2147483671" r:id="rId35"/>
    <p:sldLayoutId id="2147483664" r:id="rId36"/>
    <p:sldLayoutId id="2147483669" r:id="rId37"/>
    <p:sldLayoutId id="2147483672" r:id="rId38"/>
    <p:sldLayoutId id="2147483665" r:id="rId39"/>
    <p:sldLayoutId id="2147483666" r:id="rId40"/>
    <p:sldLayoutId id="2147483667" r:id="rId41"/>
  </p:sldLayoutIdLst>
  <p:timing>
    <p:tnLst>
      <p:par>
        <p:cTn id="1" dur="indefinite" restart="never" nodeType="tmRoot"/>
      </p:par>
    </p:tnLst>
  </p:timing>
  <p:hf sldNum="0" hdr="0" ftr="0" dt="0"/>
  <p:txStyles>
    <p:titleStyle>
      <a:lvl1pPr algn="l" defTabSz="457200" rtl="0" eaLnBrk="1" latinLnBrk="0" hangingPunct="1">
        <a:spcBef>
          <a:spcPct val="0"/>
        </a:spcBef>
        <a:buNone/>
        <a:defRPr lang="en-US" sz="2400" b="1" i="0" kern="1200" cap="none" baseline="0" dirty="0">
          <a:ln>
            <a:noFill/>
          </a:ln>
          <a:solidFill>
            <a:schemeClr val="tx1"/>
          </a:solidFill>
          <a:latin typeface="+mj-lt"/>
          <a:ea typeface="+mj-ea"/>
          <a:cs typeface="Neutraface Text Book"/>
        </a:defRPr>
      </a:lvl1pPr>
    </p:titleStyle>
    <p:bodyStyle>
      <a:lvl1pPr marL="274320" indent="-182880" algn="l" defTabSz="457200" rtl="0" eaLnBrk="1" latinLnBrk="0" hangingPunct="1">
        <a:lnSpc>
          <a:spcPct val="100000"/>
        </a:lnSpc>
        <a:spcBef>
          <a:spcPts val="600"/>
        </a:spcBef>
        <a:spcAft>
          <a:spcPts val="400"/>
        </a:spcAft>
        <a:buClr>
          <a:srgbClr val="00486D"/>
        </a:buClr>
        <a:buFont typeface="Wingdings" panose="05000000000000000000" pitchFamily="2" charset="2"/>
        <a:buChar char="§"/>
        <a:defRPr sz="1800" b="0" i="0" kern="1200" cap="none" baseline="0">
          <a:solidFill>
            <a:schemeClr val="tx1"/>
          </a:solidFill>
          <a:latin typeface="+mn-lt"/>
          <a:ea typeface="+mn-ea"/>
          <a:cs typeface="+mn-cs"/>
        </a:defRPr>
      </a:lvl1pPr>
      <a:lvl2pPr marL="457200" indent="-137160" algn="l" defTabSz="457200" rtl="0" eaLnBrk="1" latinLnBrk="0" hangingPunct="1">
        <a:lnSpc>
          <a:spcPct val="100000"/>
        </a:lnSpc>
        <a:spcBef>
          <a:spcPts val="600"/>
        </a:spcBef>
        <a:spcAft>
          <a:spcPts val="300"/>
        </a:spcAft>
        <a:buClr>
          <a:schemeClr val="tx2"/>
        </a:buClr>
        <a:buFontTx/>
        <a:buChar char="▫"/>
        <a:defRPr sz="1800" b="0" i="0" kern="1200" cap="none">
          <a:solidFill>
            <a:schemeClr val="bg1">
              <a:lumMod val="75000"/>
            </a:schemeClr>
          </a:solidFill>
          <a:latin typeface="+mn-lt"/>
          <a:ea typeface="+mn-ea"/>
          <a:cs typeface="+mn-cs"/>
        </a:defRPr>
      </a:lvl2pPr>
      <a:lvl3pPr marL="640080" indent="-137160" algn="l" defTabSz="457200" rtl="0" eaLnBrk="1" latinLnBrk="0" hangingPunct="1">
        <a:lnSpc>
          <a:spcPct val="100000"/>
        </a:lnSpc>
        <a:spcBef>
          <a:spcPts val="600"/>
        </a:spcBef>
        <a:spcAft>
          <a:spcPts val="300"/>
        </a:spcAft>
        <a:buClr>
          <a:srgbClr val="666666"/>
        </a:buClr>
        <a:buFont typeface="Arial"/>
        <a:buChar char="•"/>
        <a:defRPr sz="1600" kern="1200">
          <a:solidFill>
            <a:schemeClr val="bg1">
              <a:lumMod val="75000"/>
            </a:schemeClr>
          </a:solidFill>
          <a:latin typeface="+mn-lt"/>
          <a:ea typeface="+mn-ea"/>
          <a:cs typeface="+mn-cs"/>
        </a:defRPr>
      </a:lvl3pPr>
      <a:lvl4pPr marL="822960" indent="-137160" algn="l" defTabSz="457200" rtl="0" eaLnBrk="1" latinLnBrk="0" hangingPunct="1">
        <a:lnSpc>
          <a:spcPct val="100000"/>
        </a:lnSpc>
        <a:spcBef>
          <a:spcPts val="600"/>
        </a:spcBef>
        <a:spcAft>
          <a:spcPts val="300"/>
        </a:spcAft>
        <a:buClr>
          <a:srgbClr val="808080"/>
        </a:buClr>
        <a:buFont typeface="Arial"/>
        <a:buChar char="•"/>
        <a:defRPr sz="1600" kern="1200" baseline="0">
          <a:solidFill>
            <a:schemeClr val="bg1">
              <a:lumMod val="75000"/>
            </a:schemeClr>
          </a:solidFill>
          <a:latin typeface="+mn-lt"/>
          <a:ea typeface="+mn-ea"/>
          <a:cs typeface="+mn-cs"/>
        </a:defRPr>
      </a:lvl4pPr>
      <a:lvl5pPr marL="1005840" indent="-137160" algn="l" defTabSz="457200" rtl="0" eaLnBrk="1" latinLnBrk="0" hangingPunct="1">
        <a:lnSpc>
          <a:spcPct val="100000"/>
        </a:lnSpc>
        <a:spcBef>
          <a:spcPts val="600"/>
        </a:spcBef>
        <a:spcAft>
          <a:spcPts val="300"/>
        </a:spcAft>
        <a:buClr>
          <a:srgbClr val="999999"/>
        </a:buClr>
        <a:buFont typeface="Arial"/>
        <a:buChar char="•"/>
        <a:defRPr sz="1100" kern="1200" baseline="0">
          <a:solidFill>
            <a:schemeClr val="bg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9.xml"/><Relationship Id="rId4" Type="http://schemas.openxmlformats.org/officeDocument/2006/relationships/hyperlink" Target="http://www.scandh.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52800" y="3934425"/>
            <a:ext cx="152400" cy="646331"/>
          </a:xfrm>
          <a:prstGeom prst="rect">
            <a:avLst/>
          </a:prstGeom>
          <a:solidFill>
            <a:srgbClr val="FFFFFF"/>
          </a:solidFill>
        </p:spPr>
        <p:txBody>
          <a:bodyPr wrap="square" rtlCol="0">
            <a:spAutoFit/>
          </a:bodyPr>
          <a:lstStyle/>
          <a:p>
            <a:endParaRPr lang="en-US" dirty="0" smtClean="0"/>
          </a:p>
          <a:p>
            <a:endParaRPr lang="en-US" dirty="0"/>
          </a:p>
        </p:txBody>
      </p:sp>
      <p:sp>
        <p:nvSpPr>
          <p:cNvPr id="10" name="TextBox 9"/>
          <p:cNvSpPr txBox="1"/>
          <p:nvPr/>
        </p:nvSpPr>
        <p:spPr>
          <a:xfrm>
            <a:off x="5615650" y="3939250"/>
            <a:ext cx="152400" cy="646331"/>
          </a:xfrm>
          <a:prstGeom prst="rect">
            <a:avLst/>
          </a:prstGeom>
          <a:solidFill>
            <a:srgbClr val="FFFFFF"/>
          </a:solidFill>
        </p:spPr>
        <p:txBody>
          <a:bodyPr wrap="square" rtlCol="0">
            <a:spAutoFit/>
          </a:bodyPr>
          <a:lstStyle/>
          <a:p>
            <a:endParaRPr lang="en-US" dirty="0" smtClean="0"/>
          </a:p>
          <a:p>
            <a:endParaRPr lang="en-US" dirty="0"/>
          </a:p>
        </p:txBody>
      </p:sp>
      <p:sp>
        <p:nvSpPr>
          <p:cNvPr id="6" name="Title 1"/>
          <p:cNvSpPr>
            <a:spLocks noGrp="1"/>
          </p:cNvSpPr>
          <p:nvPr>
            <p:ph type="ctrTitle"/>
          </p:nvPr>
        </p:nvSpPr>
        <p:spPr>
          <a:xfrm>
            <a:off x="533400" y="4572000"/>
            <a:ext cx="8229600" cy="798149"/>
          </a:xfrm>
        </p:spPr>
        <p:txBody>
          <a:bodyPr wrap="square" lIns="0" tIns="0" rIns="0" bIns="0" anchor="b" anchorCtr="0">
            <a:noAutofit/>
          </a:bodyPr>
          <a:lstStyle>
            <a:lvl1pPr marL="0" algn="ctr">
              <a:spcBef>
                <a:spcPts val="0"/>
              </a:spcBef>
              <a:spcAft>
                <a:spcPts val="0"/>
              </a:spcAft>
              <a:defRPr sz="2400">
                <a:solidFill>
                  <a:schemeClr val="tx1"/>
                </a:solidFill>
                <a:latin typeface="+mj-lt"/>
              </a:defRPr>
            </a:lvl1pPr>
          </a:lstStyle>
          <a:p>
            <a:r>
              <a:rPr lang="en-US" sz="4000" dirty="0" smtClean="0"/>
              <a:t>Tax Update</a:t>
            </a:r>
            <a:endParaRPr lang="en-US" sz="4000" dirty="0"/>
          </a:p>
        </p:txBody>
      </p:sp>
      <p:sp>
        <p:nvSpPr>
          <p:cNvPr id="7" name="Subtitle 2"/>
          <p:cNvSpPr>
            <a:spLocks noGrp="1"/>
          </p:cNvSpPr>
          <p:nvPr>
            <p:ph type="subTitle" idx="1"/>
          </p:nvPr>
        </p:nvSpPr>
        <p:spPr>
          <a:xfrm>
            <a:off x="457200" y="5638800"/>
            <a:ext cx="8229599" cy="693058"/>
          </a:xfrm>
        </p:spPr>
        <p:txBody>
          <a:bodyPr lIns="0" tIns="0" rIns="0" bIns="0" anchor="t" anchorCtr="0">
            <a:noAutofit/>
          </a:bodyPr>
          <a:lstStyle>
            <a:lvl1pPr marL="0" indent="0" algn="ctr">
              <a:buNone/>
              <a:defRPr sz="1500" cap="none">
                <a:solidFill>
                  <a:srgbClr val="17537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b="1" i="1" dirty="0" smtClean="0"/>
              <a:t>April 30, 2014</a:t>
            </a:r>
            <a:endParaRPr lang="en-US" sz="2000" b="1" i="1" dirty="0"/>
          </a:p>
        </p:txBody>
      </p:sp>
    </p:spTree>
    <p:extLst>
      <p:ext uri="{BB962C8B-B14F-4D97-AF65-F5344CB8AC3E}">
        <p14:creationId xmlns:p14="http://schemas.microsoft.com/office/powerpoint/2010/main" xmlns="" val="2753684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851950"/>
            <a:ext cx="7238999" cy="4648200"/>
          </a:xfrm>
        </p:spPr>
        <p:txBody>
          <a:bodyPr>
            <a:normAutofit lnSpcReduction="10000"/>
          </a:bodyPr>
          <a:lstStyle/>
          <a:p>
            <a:pPr>
              <a:spcBef>
                <a:spcPts val="1200"/>
              </a:spcBef>
            </a:pPr>
            <a:r>
              <a:rPr lang="en-US" sz="1600" dirty="0" smtClean="0"/>
              <a:t>From Exempt Organization Proposals Combined	$12 Billion</a:t>
            </a:r>
          </a:p>
          <a:p>
            <a:pPr>
              <a:spcBef>
                <a:spcPts val="1200"/>
              </a:spcBef>
            </a:pPr>
            <a:r>
              <a:rPr lang="en-US" sz="1600" dirty="0" smtClean="0"/>
              <a:t>Reform Accelerated Cost Recovery System		$269.5 Billion</a:t>
            </a:r>
          </a:p>
          <a:p>
            <a:pPr>
              <a:spcBef>
                <a:spcPts val="1200"/>
              </a:spcBef>
            </a:pPr>
            <a:r>
              <a:rPr lang="en-US" sz="1600" dirty="0" smtClean="0"/>
              <a:t>Amortize Research and Development				$192.6 Billion</a:t>
            </a:r>
          </a:p>
          <a:p>
            <a:pPr>
              <a:spcBef>
                <a:spcPts val="1200"/>
              </a:spcBef>
            </a:pPr>
            <a:r>
              <a:rPr lang="en-US" sz="1600" dirty="0" smtClean="0"/>
              <a:t>Treatment of Deferred Foreign Income			$170.4 Billion</a:t>
            </a:r>
          </a:p>
          <a:p>
            <a:pPr>
              <a:spcBef>
                <a:spcPts val="1200"/>
              </a:spcBef>
            </a:pPr>
            <a:r>
              <a:rPr lang="en-US" sz="1600" dirty="0" smtClean="0"/>
              <a:t>Amortize Advertising Expenses					$169.0 Billion</a:t>
            </a:r>
          </a:p>
          <a:p>
            <a:pPr>
              <a:spcBef>
                <a:spcPts val="1200"/>
              </a:spcBef>
            </a:pPr>
            <a:r>
              <a:rPr lang="en-US" sz="1600" dirty="0" smtClean="0"/>
              <a:t>Reform Subpart F							$115.6 Billion</a:t>
            </a:r>
          </a:p>
          <a:p>
            <a:pPr>
              <a:spcBef>
                <a:spcPts val="1200"/>
              </a:spcBef>
            </a:pPr>
            <a:r>
              <a:rPr lang="en-US" sz="1600" dirty="0" smtClean="0"/>
              <a:t>Financial Institution Excise Tax					$86.4 Billion</a:t>
            </a:r>
          </a:p>
          <a:p>
            <a:pPr>
              <a:spcBef>
                <a:spcPts val="1200"/>
              </a:spcBef>
            </a:pPr>
            <a:r>
              <a:rPr lang="en-US" sz="1600" dirty="0" smtClean="0"/>
              <a:t>Repeal LIFO Accounting Method				$79.1 Billion</a:t>
            </a:r>
          </a:p>
          <a:p>
            <a:pPr>
              <a:spcBef>
                <a:spcPts val="1200"/>
              </a:spcBef>
            </a:pPr>
            <a:r>
              <a:rPr lang="en-US" sz="1600" dirty="0" smtClean="0"/>
              <a:t>Repeal Like Kind Exchanges					$40.9 Billion</a:t>
            </a:r>
          </a:p>
          <a:p>
            <a:pPr>
              <a:spcBef>
                <a:spcPts val="1200"/>
              </a:spcBef>
            </a:pPr>
            <a:r>
              <a:rPr lang="en-US" sz="1600" dirty="0" smtClean="0"/>
              <a:t>Limit Cash Method Accounting					$23.6 Billion</a:t>
            </a:r>
          </a:p>
          <a:p>
            <a:pPr>
              <a:spcBef>
                <a:spcPts val="1200"/>
              </a:spcBef>
            </a:pPr>
            <a:r>
              <a:rPr lang="en-US" sz="1600" dirty="0" smtClean="0"/>
              <a:t>Make Research Credit Permanent			    	($34.1) Billion</a:t>
            </a:r>
            <a:endParaRPr lang="en-US" sz="1600" dirty="0"/>
          </a:p>
        </p:txBody>
      </p:sp>
      <p:sp>
        <p:nvSpPr>
          <p:cNvPr id="3" name="Title 2"/>
          <p:cNvSpPr>
            <a:spLocks noGrp="1"/>
          </p:cNvSpPr>
          <p:nvPr>
            <p:ph type="title"/>
          </p:nvPr>
        </p:nvSpPr>
        <p:spPr/>
        <p:txBody>
          <a:bodyPr/>
          <a:lstStyle/>
          <a:p>
            <a:r>
              <a:rPr lang="en-US" dirty="0" smtClean="0">
                <a:solidFill>
                  <a:srgbClr val="007298"/>
                </a:solidFill>
              </a:rPr>
              <a:t>Camp Tax Reform Proposal</a:t>
            </a:r>
            <a:endParaRPr lang="en-US" dirty="0">
              <a:solidFill>
                <a:srgbClr val="007298"/>
              </a:solidFill>
            </a:endParaRPr>
          </a:p>
        </p:txBody>
      </p:sp>
      <p:sp>
        <p:nvSpPr>
          <p:cNvPr id="4" name="Text Placeholder 3"/>
          <p:cNvSpPr>
            <a:spLocks noGrp="1"/>
          </p:cNvSpPr>
          <p:nvPr>
            <p:ph type="body" sz="quarter" idx="4294967295"/>
          </p:nvPr>
        </p:nvSpPr>
        <p:spPr>
          <a:xfrm>
            <a:off x="1219200" y="1371600"/>
            <a:ext cx="7239000" cy="501650"/>
          </a:xfrm>
        </p:spPr>
        <p:txBody>
          <a:bodyPr>
            <a:normAutofit/>
          </a:bodyPr>
          <a:lstStyle/>
          <a:p>
            <a:pPr>
              <a:buNone/>
            </a:pPr>
            <a:r>
              <a:rPr lang="en-US" sz="2000" dirty="0" smtClean="0"/>
              <a:t>Total Revenue Raised from Tax Reform Provisions</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600200"/>
            <a:ext cx="7238999" cy="2133600"/>
          </a:xfrm>
        </p:spPr>
        <p:txBody>
          <a:bodyPr>
            <a:normAutofit/>
          </a:bodyPr>
          <a:lstStyle/>
          <a:p>
            <a:pPr marL="347663" indent="-347663">
              <a:spcBef>
                <a:spcPts val="1200"/>
              </a:spcBef>
            </a:pPr>
            <a:r>
              <a:rPr lang="en-US" sz="2200" dirty="0" smtClean="0"/>
              <a:t>Net UBTI calculated separately on each unrelated trade or business</a:t>
            </a:r>
          </a:p>
          <a:p>
            <a:pPr marL="347663" indent="-347663">
              <a:spcBef>
                <a:spcPts val="1200"/>
              </a:spcBef>
            </a:pPr>
            <a:r>
              <a:rPr lang="en-US" sz="2200" dirty="0" smtClean="0"/>
              <a:t>Losses from one business may only  be used to offset income from that same business</a:t>
            </a:r>
            <a:endParaRPr lang="en-US" sz="2200" dirty="0"/>
          </a:p>
        </p:txBody>
      </p:sp>
      <p:sp>
        <p:nvSpPr>
          <p:cNvPr id="3" name="Title 2"/>
          <p:cNvSpPr>
            <a:spLocks noGrp="1"/>
          </p:cNvSpPr>
          <p:nvPr>
            <p:ph type="title"/>
          </p:nvPr>
        </p:nvSpPr>
        <p:spPr/>
        <p:txBody>
          <a:bodyPr/>
          <a:lstStyle/>
          <a:p>
            <a:r>
              <a:rPr lang="en-US" dirty="0" smtClean="0">
                <a:solidFill>
                  <a:srgbClr val="007298"/>
                </a:solidFill>
              </a:rPr>
              <a:t>UBIT Loss </a:t>
            </a:r>
            <a:r>
              <a:rPr lang="en-US" dirty="0" err="1" smtClean="0">
                <a:solidFill>
                  <a:srgbClr val="007298"/>
                </a:solidFill>
              </a:rPr>
              <a:t>Basketing</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3825" y="1524000"/>
            <a:ext cx="7238999" cy="3276600"/>
          </a:xfrm>
        </p:spPr>
        <p:txBody>
          <a:bodyPr>
            <a:normAutofit/>
          </a:bodyPr>
          <a:lstStyle/>
          <a:p>
            <a:pPr marL="404813" indent="-404813"/>
            <a:r>
              <a:rPr lang="en-US" sz="2200" dirty="0" smtClean="0"/>
              <a:t>Unrelated business income is </a:t>
            </a:r>
          </a:p>
          <a:p>
            <a:pPr marL="404813" indent="-314325">
              <a:lnSpc>
                <a:spcPct val="100000"/>
              </a:lnSpc>
              <a:spcBef>
                <a:spcPts val="1200"/>
              </a:spcBef>
              <a:buNone/>
            </a:pPr>
            <a:r>
              <a:rPr lang="en-US" sz="2200" dirty="0" smtClean="0"/>
              <a:t>		1 - A trade or business for the production of income </a:t>
            </a:r>
          </a:p>
          <a:p>
            <a:pPr marL="404813" indent="-314325">
              <a:lnSpc>
                <a:spcPct val="100000"/>
              </a:lnSpc>
              <a:spcBef>
                <a:spcPts val="1200"/>
              </a:spcBef>
              <a:buNone/>
            </a:pPr>
            <a:r>
              <a:rPr lang="en-US" sz="2200" dirty="0" smtClean="0"/>
              <a:t>		2 - Regularly carried on; and</a:t>
            </a:r>
          </a:p>
          <a:p>
            <a:pPr marL="404813" indent="-314325">
              <a:lnSpc>
                <a:spcPct val="100000"/>
              </a:lnSpc>
              <a:spcBef>
                <a:spcPts val="1200"/>
              </a:spcBef>
              <a:buNone/>
            </a:pPr>
            <a:r>
              <a:rPr lang="en-US" sz="2200" dirty="0" smtClean="0"/>
              <a:t>		3 - Not substantially related to the organization’s 		     exempt purpose</a:t>
            </a:r>
          </a:p>
        </p:txBody>
      </p:sp>
      <p:sp>
        <p:nvSpPr>
          <p:cNvPr id="3" name="Title 2"/>
          <p:cNvSpPr>
            <a:spLocks noGrp="1"/>
          </p:cNvSpPr>
          <p:nvPr>
            <p:ph type="title"/>
          </p:nvPr>
        </p:nvSpPr>
        <p:spPr/>
        <p:txBody>
          <a:bodyPr/>
          <a:lstStyle/>
          <a:p>
            <a:r>
              <a:rPr lang="en-US" dirty="0" smtClean="0">
                <a:solidFill>
                  <a:srgbClr val="007298"/>
                </a:solidFill>
              </a:rPr>
              <a:t>Unrelated Business Income - Definition</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9100" y="1833625"/>
            <a:ext cx="7361500" cy="4343400"/>
          </a:xfrm>
        </p:spPr>
        <p:txBody>
          <a:bodyPr>
            <a:normAutofit/>
          </a:bodyPr>
          <a:lstStyle/>
          <a:p>
            <a:pPr marL="463550" indent="-373063">
              <a:lnSpc>
                <a:spcPct val="100000"/>
              </a:lnSpc>
              <a:spcBef>
                <a:spcPts val="1200"/>
              </a:spcBef>
            </a:pPr>
            <a:r>
              <a:rPr lang="en-US" sz="2000" dirty="0" smtClean="0"/>
              <a:t>Investment Income – interest, dividends, annuities</a:t>
            </a:r>
          </a:p>
          <a:p>
            <a:pPr marL="463550" indent="-373063">
              <a:lnSpc>
                <a:spcPct val="100000"/>
              </a:lnSpc>
              <a:spcBef>
                <a:spcPts val="1200"/>
              </a:spcBef>
            </a:pPr>
            <a:r>
              <a:rPr lang="en-US" sz="2000" dirty="0" smtClean="0"/>
              <a:t>Royalties</a:t>
            </a:r>
          </a:p>
          <a:p>
            <a:pPr marL="463550" indent="-373063">
              <a:lnSpc>
                <a:spcPct val="100000"/>
              </a:lnSpc>
              <a:spcBef>
                <a:spcPts val="1200"/>
              </a:spcBef>
            </a:pPr>
            <a:r>
              <a:rPr lang="en-US" sz="2000" dirty="0" smtClean="0"/>
              <a:t>Real property rents (not debt-financed, exceptions for schools)</a:t>
            </a:r>
          </a:p>
          <a:p>
            <a:pPr marL="463550" indent="-373063">
              <a:lnSpc>
                <a:spcPct val="100000"/>
              </a:lnSpc>
              <a:spcBef>
                <a:spcPts val="1200"/>
              </a:spcBef>
            </a:pPr>
            <a:r>
              <a:rPr lang="en-US" sz="2000" dirty="0" smtClean="0"/>
              <a:t>Capital gains</a:t>
            </a:r>
          </a:p>
          <a:p>
            <a:pPr marL="463550" indent="-373063">
              <a:lnSpc>
                <a:spcPct val="100000"/>
              </a:lnSpc>
              <a:spcBef>
                <a:spcPts val="1200"/>
              </a:spcBef>
            </a:pPr>
            <a:r>
              <a:rPr lang="en-US" sz="2000" dirty="0" smtClean="0"/>
              <a:t>Certain research by colleges, universities, hospitals</a:t>
            </a:r>
          </a:p>
          <a:p>
            <a:pPr marL="463550" indent="-373063">
              <a:lnSpc>
                <a:spcPct val="100000"/>
              </a:lnSpc>
              <a:spcBef>
                <a:spcPts val="1200"/>
              </a:spcBef>
            </a:pPr>
            <a:r>
              <a:rPr lang="en-US" sz="2000" dirty="0" smtClean="0"/>
              <a:t>Qualified convention and trade show activities</a:t>
            </a:r>
          </a:p>
          <a:p>
            <a:pPr marL="463550" indent="-373063">
              <a:lnSpc>
                <a:spcPct val="100000"/>
              </a:lnSpc>
              <a:spcBef>
                <a:spcPts val="1200"/>
              </a:spcBef>
            </a:pPr>
            <a:r>
              <a:rPr lang="en-US" sz="2000" dirty="0" smtClean="0"/>
              <a:t>Qualified sponsorship payments</a:t>
            </a:r>
          </a:p>
          <a:p>
            <a:pPr>
              <a:spcBef>
                <a:spcPts val="1200"/>
              </a:spcBef>
            </a:pPr>
            <a:endParaRPr lang="en-US" sz="2000" dirty="0"/>
          </a:p>
        </p:txBody>
      </p:sp>
      <p:sp>
        <p:nvSpPr>
          <p:cNvPr id="3" name="Title 2"/>
          <p:cNvSpPr>
            <a:spLocks noGrp="1"/>
          </p:cNvSpPr>
          <p:nvPr>
            <p:ph type="title"/>
          </p:nvPr>
        </p:nvSpPr>
        <p:spPr/>
        <p:txBody>
          <a:bodyPr/>
          <a:lstStyle/>
          <a:p>
            <a:r>
              <a:rPr lang="en-US" dirty="0" smtClean="0">
                <a:solidFill>
                  <a:srgbClr val="007298"/>
                </a:solidFill>
              </a:rPr>
              <a:t>Exclusions from Unrelated Business Income</a:t>
            </a:r>
            <a:endParaRPr lang="en-US" dirty="0">
              <a:solidFill>
                <a:srgbClr val="007298"/>
              </a:solidFill>
            </a:endParaRPr>
          </a:p>
        </p:txBody>
      </p:sp>
      <p:sp>
        <p:nvSpPr>
          <p:cNvPr id="4" name="Text Placeholder 3"/>
          <p:cNvSpPr>
            <a:spLocks noGrp="1"/>
          </p:cNvSpPr>
          <p:nvPr>
            <p:ph type="body" sz="quarter" idx="14"/>
          </p:nvPr>
        </p:nvSpPr>
        <p:spPr>
          <a:xfrm>
            <a:off x="1348450" y="1327150"/>
            <a:ext cx="7239000" cy="501650"/>
          </a:xfrm>
        </p:spPr>
        <p:txBody>
          <a:bodyPr>
            <a:normAutofit/>
          </a:bodyPr>
          <a:lstStyle/>
          <a:p>
            <a:r>
              <a:rPr lang="en-US" sz="2000" i="1" dirty="0" smtClean="0"/>
              <a:t>Internal Revenue Code Sections 512-514</a:t>
            </a:r>
            <a:endParaRPr lang="en-US" sz="20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0775" y="1260675"/>
            <a:ext cx="7238999" cy="1634925"/>
          </a:xfrm>
        </p:spPr>
        <p:txBody>
          <a:bodyPr>
            <a:normAutofit/>
          </a:bodyPr>
          <a:lstStyle/>
          <a:p>
            <a:endParaRPr lang="en-US" dirty="0" smtClean="0"/>
          </a:p>
          <a:p>
            <a:pPr marL="342900" indent="-285750">
              <a:lnSpc>
                <a:spcPct val="100000"/>
              </a:lnSpc>
            </a:pPr>
            <a:r>
              <a:rPr lang="en-US" sz="2200" dirty="0" smtClean="0"/>
              <a:t>Tax royalties from sale/license of organization’s name or logo (including trademarks and copyrights) as UBTI per se</a:t>
            </a:r>
          </a:p>
        </p:txBody>
      </p:sp>
      <p:sp>
        <p:nvSpPr>
          <p:cNvPr id="3" name="Title 2"/>
          <p:cNvSpPr>
            <a:spLocks noGrp="1"/>
          </p:cNvSpPr>
          <p:nvPr>
            <p:ph type="title"/>
          </p:nvPr>
        </p:nvSpPr>
        <p:spPr/>
        <p:txBody>
          <a:bodyPr/>
          <a:lstStyle/>
          <a:p>
            <a:r>
              <a:rPr lang="en-US" dirty="0" smtClean="0">
                <a:solidFill>
                  <a:srgbClr val="007298"/>
                </a:solidFill>
              </a:rPr>
              <a:t>Royalties from Name/Logo License</a:t>
            </a:r>
            <a:endParaRPr lang="en-US" dirty="0">
              <a:solidFill>
                <a:srgbClr val="007298"/>
              </a:solidFill>
            </a:endParaRPr>
          </a:p>
        </p:txBody>
      </p:sp>
      <p:sp>
        <p:nvSpPr>
          <p:cNvPr id="5" name="Rectangle 4"/>
          <p:cNvSpPr/>
          <p:nvPr/>
        </p:nvSpPr>
        <p:spPr>
          <a:xfrm>
            <a:off x="762000" y="3248561"/>
            <a:ext cx="7620000" cy="1323439"/>
          </a:xfrm>
          <a:prstGeom prst="rect">
            <a:avLst/>
          </a:prstGeom>
        </p:spPr>
        <p:txBody>
          <a:bodyPr wrap="square">
            <a:spAutoFit/>
          </a:bodyPr>
          <a:lstStyle/>
          <a:p>
            <a:pPr algn="ctr">
              <a:lnSpc>
                <a:spcPct val="100000"/>
              </a:lnSpc>
              <a:buNone/>
            </a:pPr>
            <a:r>
              <a:rPr lang="en-US" sz="2000" i="1" dirty="0" smtClean="0">
                <a:solidFill>
                  <a:srgbClr val="007298"/>
                </a:solidFill>
              </a:rPr>
              <a:t>“Many organizations, such as AARP, are now earning significant profits licensing their own names to for-profit businesses (which is not taxable to an exempt organization) to avoid engaging in an active trade or business themselves.” </a:t>
            </a: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950" y="1459375"/>
            <a:ext cx="7238999" cy="2884025"/>
          </a:xfrm>
        </p:spPr>
        <p:txBody>
          <a:bodyPr>
            <a:normAutofit/>
          </a:bodyPr>
          <a:lstStyle/>
          <a:p>
            <a:pPr marL="463550" indent="-373063">
              <a:lnSpc>
                <a:spcPct val="100000"/>
              </a:lnSpc>
            </a:pPr>
            <a:r>
              <a:rPr lang="en-US" sz="2200" dirty="0" smtClean="0"/>
              <a:t>Proposal to treat corporate sponsorship payments as UBTI if the sponsor acknowledgement refers to sponsor’s product lines</a:t>
            </a:r>
            <a:r>
              <a:rPr lang="en-US" sz="2200" dirty="0" smtClean="0"/>
              <a:t>.</a:t>
            </a:r>
          </a:p>
          <a:p>
            <a:pPr marL="463550" indent="-373063">
              <a:lnSpc>
                <a:spcPct val="100000"/>
              </a:lnSpc>
              <a:buNone/>
            </a:pPr>
            <a:endParaRPr lang="en-US" sz="600" dirty="0" smtClean="0"/>
          </a:p>
          <a:p>
            <a:pPr marL="463550" indent="-373063">
              <a:lnSpc>
                <a:spcPct val="100000"/>
              </a:lnSpc>
            </a:pPr>
            <a:r>
              <a:rPr lang="en-US" sz="2200" dirty="0" smtClean="0"/>
              <a:t>Proposal to treat exclusive sponsorship of large events (&gt;$25,000) as UBTI  - a sponsor’s name and logo may not be treated more favorable that others at such events)</a:t>
            </a:r>
            <a:endParaRPr lang="en-US" sz="2200" i="1" dirty="0" smtClean="0"/>
          </a:p>
        </p:txBody>
      </p:sp>
      <p:sp>
        <p:nvSpPr>
          <p:cNvPr id="3" name="Title 2"/>
          <p:cNvSpPr>
            <a:spLocks noGrp="1"/>
          </p:cNvSpPr>
          <p:nvPr>
            <p:ph type="title"/>
          </p:nvPr>
        </p:nvSpPr>
        <p:spPr/>
        <p:txBody>
          <a:bodyPr/>
          <a:lstStyle/>
          <a:p>
            <a:r>
              <a:rPr lang="en-US" dirty="0" smtClean="0">
                <a:solidFill>
                  <a:srgbClr val="007298"/>
                </a:solidFill>
              </a:rPr>
              <a:t>Corporate Sponsorship</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219200"/>
            <a:ext cx="7238999" cy="4648200"/>
          </a:xfrm>
        </p:spPr>
        <p:txBody>
          <a:bodyPr/>
          <a:lstStyle/>
          <a:p>
            <a:endParaRPr lang="en-US" dirty="0" smtClean="0"/>
          </a:p>
          <a:p>
            <a:pPr marL="463550" indent="-373063">
              <a:lnSpc>
                <a:spcPct val="100000"/>
              </a:lnSpc>
            </a:pPr>
            <a:r>
              <a:rPr lang="en-US" sz="2200" dirty="0" smtClean="0"/>
              <a:t>Proposal to impose 1% excise tax on net investment income of private colleges and universities with more than $100,000 of assets per full-time student (other than assets used directly in exempt </a:t>
            </a:r>
            <a:r>
              <a:rPr lang="en-US" sz="2200" dirty="0" smtClean="0"/>
              <a:t>activities).</a:t>
            </a:r>
            <a:endParaRPr lang="en-US" sz="2200" dirty="0"/>
          </a:p>
        </p:txBody>
      </p:sp>
      <p:sp>
        <p:nvSpPr>
          <p:cNvPr id="3" name="Title 2"/>
          <p:cNvSpPr>
            <a:spLocks noGrp="1"/>
          </p:cNvSpPr>
          <p:nvPr>
            <p:ph type="title"/>
          </p:nvPr>
        </p:nvSpPr>
        <p:spPr/>
        <p:txBody>
          <a:bodyPr/>
          <a:lstStyle/>
          <a:p>
            <a:r>
              <a:rPr lang="en-US" dirty="0" smtClean="0">
                <a:solidFill>
                  <a:srgbClr val="007298"/>
                </a:solidFill>
              </a:rPr>
              <a:t>College Endowment Excise Tax</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524000"/>
            <a:ext cx="7238999" cy="4648200"/>
          </a:xfrm>
        </p:spPr>
        <p:txBody>
          <a:bodyPr>
            <a:normAutofit/>
          </a:bodyPr>
          <a:lstStyle/>
          <a:p>
            <a:pPr marL="463550" indent="-373063">
              <a:lnSpc>
                <a:spcPct val="100000"/>
              </a:lnSpc>
            </a:pPr>
            <a:r>
              <a:rPr lang="en-US" sz="2200" dirty="0" smtClean="0"/>
              <a:t>Proposal to impose a 25% excess tax on compensation in excess of $1 million</a:t>
            </a:r>
          </a:p>
          <a:p>
            <a:pPr marL="798513" lvl="2" indent="-288925"/>
            <a:r>
              <a:rPr lang="en-US" sz="1800" dirty="0" smtClean="0">
                <a:solidFill>
                  <a:schemeClr val="tx1"/>
                </a:solidFill>
              </a:rPr>
              <a:t>Tax is to be paid by the exempt organization</a:t>
            </a:r>
          </a:p>
          <a:p>
            <a:pPr marL="798513" lvl="2" indent="-288925"/>
            <a:r>
              <a:rPr lang="en-US" sz="1800" dirty="0" smtClean="0">
                <a:solidFill>
                  <a:schemeClr val="tx1"/>
                </a:solidFill>
              </a:rPr>
              <a:t>Compensation on the top five highest paid employees</a:t>
            </a:r>
          </a:p>
          <a:p>
            <a:pPr marL="798513" lvl="2" indent="-288925"/>
            <a:r>
              <a:rPr lang="en-US" sz="1800" dirty="0" smtClean="0">
                <a:solidFill>
                  <a:schemeClr val="tx1"/>
                </a:solidFill>
              </a:rPr>
              <a:t>Includes deferred compensation and parachute payments</a:t>
            </a:r>
            <a:endParaRPr lang="en-US" sz="1800" dirty="0">
              <a:solidFill>
                <a:schemeClr val="tx1"/>
              </a:solidFill>
            </a:endParaRPr>
          </a:p>
        </p:txBody>
      </p:sp>
      <p:sp>
        <p:nvSpPr>
          <p:cNvPr id="3" name="Title 2"/>
          <p:cNvSpPr>
            <a:spLocks noGrp="1"/>
          </p:cNvSpPr>
          <p:nvPr>
            <p:ph type="title"/>
          </p:nvPr>
        </p:nvSpPr>
        <p:spPr>
          <a:xfrm>
            <a:off x="1306974" y="343179"/>
            <a:ext cx="7238999" cy="830952"/>
          </a:xfrm>
        </p:spPr>
        <p:txBody>
          <a:bodyPr/>
          <a:lstStyle/>
          <a:p>
            <a:r>
              <a:rPr lang="en-US" dirty="0" smtClean="0">
                <a:solidFill>
                  <a:srgbClr val="007298"/>
                </a:solidFill>
              </a:rPr>
              <a:t>High Compensation Excess Tax</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371600"/>
            <a:ext cx="7238999" cy="4648200"/>
          </a:xfrm>
        </p:spPr>
        <p:txBody>
          <a:bodyPr>
            <a:normAutofit/>
          </a:bodyPr>
          <a:lstStyle/>
          <a:p>
            <a:pPr marL="463550" indent="-373063">
              <a:lnSpc>
                <a:spcPct val="100000"/>
              </a:lnSpc>
            </a:pPr>
            <a:r>
              <a:rPr lang="en-US" sz="2200" dirty="0" smtClean="0"/>
              <a:t>Proposal that disqualified persons may no longer rely on compensation consultants to avoid excess benefit transaction excise tax.</a:t>
            </a:r>
          </a:p>
          <a:p>
            <a:pPr marL="463550" indent="-373063">
              <a:lnSpc>
                <a:spcPct val="100000"/>
              </a:lnSpc>
            </a:pPr>
            <a:r>
              <a:rPr lang="en-US" sz="2200" dirty="0" smtClean="0"/>
              <a:t>Proposal imposes a 10% excise tax on organizations participating in excess benefit transactions</a:t>
            </a:r>
          </a:p>
          <a:p>
            <a:pPr marL="829310" lvl="3" indent="-373063"/>
            <a:r>
              <a:rPr lang="en-US" sz="2000" dirty="0" smtClean="0"/>
              <a:t>May avoid the tax by following the rebuttable presumption procedure</a:t>
            </a:r>
          </a:p>
          <a:p>
            <a:pPr marL="463550" indent="-373063">
              <a:lnSpc>
                <a:spcPct val="100000"/>
              </a:lnSpc>
            </a:pPr>
            <a:r>
              <a:rPr lang="en-US" sz="2200" dirty="0" smtClean="0"/>
              <a:t>Proposal treats athletic coaches and investment advisors as disqualified persons</a:t>
            </a:r>
          </a:p>
          <a:p>
            <a:pPr marL="463550" indent="-373063">
              <a:lnSpc>
                <a:spcPct val="100000"/>
              </a:lnSpc>
            </a:pPr>
            <a:r>
              <a:rPr lang="en-US" sz="2200" dirty="0" smtClean="0"/>
              <a:t>Expands intermediate sanctions to IRC §501(c)(5) and §501(c)(6) organizations</a:t>
            </a:r>
          </a:p>
          <a:p>
            <a:endParaRPr lang="en-US" sz="2200" dirty="0" smtClean="0"/>
          </a:p>
          <a:p>
            <a:endParaRPr lang="en-US" sz="2200" dirty="0" smtClean="0"/>
          </a:p>
        </p:txBody>
      </p:sp>
      <p:sp>
        <p:nvSpPr>
          <p:cNvPr id="3" name="Title 2"/>
          <p:cNvSpPr>
            <a:spLocks noGrp="1"/>
          </p:cNvSpPr>
          <p:nvPr>
            <p:ph type="title"/>
          </p:nvPr>
        </p:nvSpPr>
        <p:spPr/>
        <p:txBody>
          <a:bodyPr/>
          <a:lstStyle/>
          <a:p>
            <a:r>
              <a:rPr lang="en-US" dirty="0" smtClean="0">
                <a:solidFill>
                  <a:srgbClr val="007298"/>
                </a:solidFill>
              </a:rPr>
              <a:t>Compensation/Excess Benefit Transactions</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066800"/>
            <a:ext cx="7238999" cy="4648200"/>
          </a:xfrm>
        </p:spPr>
        <p:txBody>
          <a:bodyPr>
            <a:normAutofit/>
          </a:bodyPr>
          <a:lstStyle/>
          <a:p>
            <a:pPr>
              <a:spcBef>
                <a:spcPts val="1200"/>
              </a:spcBef>
              <a:spcAft>
                <a:spcPts val="600"/>
              </a:spcAft>
            </a:pPr>
            <a:endParaRPr lang="en-US" dirty="0" smtClean="0"/>
          </a:p>
          <a:p>
            <a:pPr marL="463550" indent="-373063">
              <a:lnSpc>
                <a:spcPct val="100000"/>
              </a:lnSpc>
              <a:spcBef>
                <a:spcPts val="1200"/>
              </a:spcBef>
              <a:spcAft>
                <a:spcPts val="600"/>
              </a:spcAft>
            </a:pPr>
            <a:r>
              <a:rPr lang="en-US" sz="2200" dirty="0" smtClean="0"/>
              <a:t>Proposal would repeal the exception for tax-exempt status for qualified private activity bonds on a prospective basis - IRC§501(c)(3) bonds could no longer be issued on a tax-exempt basis</a:t>
            </a:r>
          </a:p>
          <a:p>
            <a:pPr marL="463550" indent="-373063">
              <a:lnSpc>
                <a:spcPct val="100000"/>
              </a:lnSpc>
              <a:spcBef>
                <a:spcPts val="1200"/>
              </a:spcBef>
              <a:spcAft>
                <a:spcPts val="600"/>
              </a:spcAft>
            </a:pPr>
            <a:r>
              <a:rPr lang="en-US" sz="2200" dirty="0" smtClean="0"/>
              <a:t>Would eliminate advance refunding bonds (issuing tax-exempt bonds to refinance outstanding bonds)</a:t>
            </a:r>
          </a:p>
        </p:txBody>
      </p:sp>
      <p:sp>
        <p:nvSpPr>
          <p:cNvPr id="3" name="Title 2"/>
          <p:cNvSpPr>
            <a:spLocks noGrp="1"/>
          </p:cNvSpPr>
          <p:nvPr>
            <p:ph type="title"/>
          </p:nvPr>
        </p:nvSpPr>
        <p:spPr/>
        <p:txBody>
          <a:bodyPr/>
          <a:lstStyle/>
          <a:p>
            <a:r>
              <a:rPr lang="en-US" dirty="0" smtClean="0">
                <a:solidFill>
                  <a:srgbClr val="007298"/>
                </a:solidFill>
              </a:rPr>
              <a:t>Tax-Exempt Bonds</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1" y="1600200"/>
            <a:ext cx="7315199" cy="4267200"/>
          </a:xfrm>
        </p:spPr>
        <p:txBody>
          <a:bodyPr>
            <a:noAutofit/>
          </a:bodyPr>
          <a:lstStyle/>
          <a:p>
            <a:pPr marL="463550" lvl="0" indent="-373063">
              <a:spcBef>
                <a:spcPts val="1200"/>
              </a:spcBef>
            </a:pPr>
            <a:endParaRPr lang="en-US" sz="2000" dirty="0" smtClean="0"/>
          </a:p>
          <a:p>
            <a:pPr marL="463550" lvl="0" indent="-373063">
              <a:lnSpc>
                <a:spcPct val="100000"/>
              </a:lnSpc>
              <a:spcBef>
                <a:spcPts val="1200"/>
              </a:spcBef>
            </a:pPr>
            <a:r>
              <a:rPr lang="en-US" sz="2200" dirty="0" smtClean="0"/>
              <a:t>Update from the IRS</a:t>
            </a:r>
          </a:p>
          <a:p>
            <a:pPr marL="463550" lvl="0" indent="-373063">
              <a:lnSpc>
                <a:spcPct val="100000"/>
              </a:lnSpc>
              <a:spcBef>
                <a:spcPts val="1200"/>
              </a:spcBef>
            </a:pPr>
            <a:r>
              <a:rPr lang="en-US" sz="2200" dirty="0" smtClean="0"/>
              <a:t>Expired Tax Provisions Impacting Exempt Organizations</a:t>
            </a:r>
          </a:p>
          <a:p>
            <a:pPr marL="463550" lvl="0" indent="-373063">
              <a:lnSpc>
                <a:spcPct val="100000"/>
              </a:lnSpc>
              <a:spcBef>
                <a:spcPts val="1200"/>
              </a:spcBef>
            </a:pPr>
            <a:r>
              <a:rPr lang="en-US" sz="2200" dirty="0" smtClean="0"/>
              <a:t>Proposed Legislation Impacting Tax Exempt Organizations</a:t>
            </a:r>
          </a:p>
          <a:p>
            <a:pPr marL="463550" lvl="0" indent="-373063">
              <a:lnSpc>
                <a:spcPct val="100000"/>
              </a:lnSpc>
              <a:spcBef>
                <a:spcPts val="1200"/>
              </a:spcBef>
            </a:pPr>
            <a:r>
              <a:rPr lang="en-US" sz="2200" dirty="0" smtClean="0"/>
              <a:t>Changes to the 2013 Form 990 </a:t>
            </a:r>
          </a:p>
          <a:p>
            <a:pPr marL="463550" lvl="0" indent="-373063">
              <a:spcBef>
                <a:spcPts val="1200"/>
              </a:spcBef>
            </a:pPr>
            <a:endParaRPr lang="en-US" sz="2400" dirty="0" smtClean="0"/>
          </a:p>
        </p:txBody>
      </p:sp>
      <p:sp>
        <p:nvSpPr>
          <p:cNvPr id="3" name="Title 2"/>
          <p:cNvSpPr>
            <a:spLocks noGrp="1"/>
          </p:cNvSpPr>
          <p:nvPr>
            <p:ph type="title"/>
          </p:nvPr>
        </p:nvSpPr>
        <p:spPr/>
        <p:txBody>
          <a:bodyPr/>
          <a:lstStyle/>
          <a:p>
            <a:r>
              <a:rPr lang="en-US" dirty="0" smtClean="0"/>
              <a:t>SC&amp;H Group</a:t>
            </a:r>
            <a:endParaRPr lang="en-US" dirty="0"/>
          </a:p>
        </p:txBody>
      </p:sp>
      <p:sp>
        <p:nvSpPr>
          <p:cNvPr id="4" name="Text Placeholder 3"/>
          <p:cNvSpPr>
            <a:spLocks noGrp="1"/>
          </p:cNvSpPr>
          <p:nvPr>
            <p:ph type="body" sz="quarter" idx="14"/>
          </p:nvPr>
        </p:nvSpPr>
        <p:spPr>
          <a:xfrm>
            <a:off x="1371600" y="1320400"/>
            <a:ext cx="7239000" cy="501650"/>
          </a:xfrm>
        </p:spPr>
        <p:txBody>
          <a:bodyPr>
            <a:normAutofit/>
          </a:bodyPr>
          <a:lstStyle/>
          <a:p>
            <a:r>
              <a:rPr lang="en-US" sz="2400" dirty="0" smtClean="0">
                <a:solidFill>
                  <a:schemeClr val="accent6">
                    <a:lumMod val="75000"/>
                  </a:schemeClr>
                </a:solidFill>
              </a:rPr>
              <a:t>Agenda</a:t>
            </a:r>
            <a:endParaRPr lang="en-US" sz="2400" dirty="0">
              <a:solidFill>
                <a:schemeClr val="accent6">
                  <a:lumMod val="75000"/>
                </a:schemeClr>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447800"/>
            <a:ext cx="7238999" cy="2362200"/>
          </a:xfrm>
        </p:spPr>
        <p:txBody>
          <a:bodyPr>
            <a:normAutofit/>
          </a:bodyPr>
          <a:lstStyle/>
          <a:p>
            <a:pPr marL="561975" indent="-330200">
              <a:lnSpc>
                <a:spcPct val="100000"/>
              </a:lnSpc>
              <a:spcBef>
                <a:spcPts val="1200"/>
              </a:spcBef>
              <a:tabLst>
                <a:tab pos="566738" algn="l"/>
              </a:tabLst>
            </a:pPr>
            <a:r>
              <a:rPr lang="en-US" sz="2200" dirty="0" smtClean="0"/>
              <a:t>Proposal to eliminate Type II and Type III Supporting Organizations</a:t>
            </a:r>
          </a:p>
          <a:p>
            <a:pPr marL="561975" indent="-330200">
              <a:lnSpc>
                <a:spcPct val="100000"/>
              </a:lnSpc>
              <a:spcBef>
                <a:spcPts val="1200"/>
              </a:spcBef>
              <a:tabLst>
                <a:tab pos="566738" algn="l"/>
              </a:tabLst>
            </a:pPr>
            <a:r>
              <a:rPr lang="en-US" sz="2200" dirty="0" smtClean="0"/>
              <a:t>Only Supporting Organizations that are “operated, supervised, or controlled by a publicly supported organization would qualify.</a:t>
            </a:r>
          </a:p>
        </p:txBody>
      </p:sp>
      <p:sp>
        <p:nvSpPr>
          <p:cNvPr id="3" name="Title 2"/>
          <p:cNvSpPr>
            <a:spLocks noGrp="1"/>
          </p:cNvSpPr>
          <p:nvPr>
            <p:ph type="title"/>
          </p:nvPr>
        </p:nvSpPr>
        <p:spPr/>
        <p:txBody>
          <a:bodyPr/>
          <a:lstStyle/>
          <a:p>
            <a:r>
              <a:rPr lang="en-US" dirty="0" smtClean="0">
                <a:solidFill>
                  <a:srgbClr val="007298"/>
                </a:solidFill>
              </a:rPr>
              <a:t>Supporting Organizations</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447800"/>
            <a:ext cx="7238999" cy="2057400"/>
          </a:xfrm>
        </p:spPr>
        <p:txBody>
          <a:bodyPr>
            <a:normAutofit/>
          </a:bodyPr>
          <a:lstStyle/>
          <a:p>
            <a:pPr marL="463550" indent="-373063">
              <a:lnSpc>
                <a:spcPct val="100000"/>
              </a:lnSpc>
              <a:spcBef>
                <a:spcPts val="1800"/>
              </a:spcBef>
            </a:pPr>
            <a:r>
              <a:rPr lang="en-US" sz="2200" dirty="0" smtClean="0"/>
              <a:t>Proposal would require donor-advised funds to distribute contributions within five years of receipt</a:t>
            </a:r>
          </a:p>
          <a:p>
            <a:pPr marL="463550" indent="-373063">
              <a:lnSpc>
                <a:spcPct val="100000"/>
              </a:lnSpc>
              <a:spcBef>
                <a:spcPts val="1800"/>
              </a:spcBef>
            </a:pPr>
            <a:r>
              <a:rPr lang="en-US" sz="2200" dirty="0" smtClean="0"/>
              <a:t>Failure to distribute results in an excise tax of 20% of the undistributed amount</a:t>
            </a:r>
          </a:p>
        </p:txBody>
      </p:sp>
      <p:sp>
        <p:nvSpPr>
          <p:cNvPr id="3" name="Title 2"/>
          <p:cNvSpPr>
            <a:spLocks noGrp="1"/>
          </p:cNvSpPr>
          <p:nvPr>
            <p:ph type="title"/>
          </p:nvPr>
        </p:nvSpPr>
        <p:spPr/>
        <p:txBody>
          <a:bodyPr/>
          <a:lstStyle/>
          <a:p>
            <a:r>
              <a:rPr lang="en-US" dirty="0" smtClean="0">
                <a:solidFill>
                  <a:srgbClr val="007298"/>
                </a:solidFill>
              </a:rPr>
              <a:t>Donor-Advised Fund Distributions</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447800"/>
            <a:ext cx="7238999" cy="4648200"/>
          </a:xfrm>
        </p:spPr>
        <p:txBody>
          <a:bodyPr>
            <a:normAutofit fontScale="77500" lnSpcReduction="20000"/>
          </a:bodyPr>
          <a:lstStyle/>
          <a:p>
            <a:pPr marL="347663" indent="-347663">
              <a:lnSpc>
                <a:spcPct val="120000"/>
              </a:lnSpc>
              <a:spcBef>
                <a:spcPts val="1200"/>
              </a:spcBef>
            </a:pPr>
            <a:r>
              <a:rPr lang="en-US" sz="2800" dirty="0" smtClean="0"/>
              <a:t>Charitable </a:t>
            </a:r>
            <a:r>
              <a:rPr lang="en-US" sz="2800" dirty="0" smtClean="0"/>
              <a:t>contributions made after close of tax year deductible until April 15</a:t>
            </a:r>
            <a:r>
              <a:rPr lang="en-US" sz="2800" baseline="30000" dirty="0" smtClean="0"/>
              <a:t>th</a:t>
            </a:r>
            <a:endParaRPr lang="en-US" sz="2800" dirty="0" smtClean="0"/>
          </a:p>
          <a:p>
            <a:pPr marL="347663" indent="-347663">
              <a:lnSpc>
                <a:spcPct val="120000"/>
              </a:lnSpc>
              <a:spcBef>
                <a:spcPts val="1200"/>
              </a:spcBef>
            </a:pPr>
            <a:r>
              <a:rPr lang="en-US" sz="2800" dirty="0" smtClean="0"/>
              <a:t>Charitable contributions deductible only to the extent that they exceed 2% of AGI</a:t>
            </a:r>
          </a:p>
          <a:p>
            <a:pPr marL="347663" indent="-347663">
              <a:lnSpc>
                <a:spcPct val="120000"/>
              </a:lnSpc>
              <a:spcBef>
                <a:spcPts val="1200"/>
              </a:spcBef>
            </a:pPr>
            <a:r>
              <a:rPr lang="en-US" sz="2800" dirty="0" smtClean="0"/>
              <a:t>Percentage limitations for gifts of cash and property to public charities reduced from 50% to 40%; gifts to private foundations reduced from 30% to 25%</a:t>
            </a:r>
          </a:p>
          <a:p>
            <a:pPr marL="347663" indent="-347663">
              <a:lnSpc>
                <a:spcPct val="120000"/>
              </a:lnSpc>
              <a:spcBef>
                <a:spcPts val="1200"/>
              </a:spcBef>
            </a:pPr>
            <a:r>
              <a:rPr lang="en-US" sz="2800" dirty="0" smtClean="0"/>
              <a:t>Value of deduction generally limited to adjusted basis </a:t>
            </a:r>
          </a:p>
          <a:p>
            <a:pPr marL="347663" indent="-347663">
              <a:lnSpc>
                <a:spcPct val="120000"/>
              </a:lnSpc>
              <a:spcBef>
                <a:spcPts val="1200"/>
              </a:spcBef>
            </a:pPr>
            <a:r>
              <a:rPr lang="en-US" sz="2800" dirty="0" smtClean="0"/>
              <a:t>Conservation easement incentive made permanent</a:t>
            </a:r>
          </a:p>
          <a:p>
            <a:pPr marL="347663" indent="-347663">
              <a:lnSpc>
                <a:spcPct val="120000"/>
              </a:lnSpc>
              <a:spcBef>
                <a:spcPts val="1200"/>
              </a:spcBef>
            </a:pPr>
            <a:r>
              <a:rPr lang="en-US" sz="2800" dirty="0" smtClean="0"/>
              <a:t>No deduction for land to be used for golf courses</a:t>
            </a:r>
          </a:p>
          <a:p>
            <a:pPr>
              <a:lnSpc>
                <a:spcPct val="120000"/>
              </a:lnSpc>
              <a:spcBef>
                <a:spcPts val="1200"/>
              </a:spcBef>
              <a:buNone/>
            </a:pPr>
            <a:endParaRPr lang="en-US" sz="2800" dirty="0" smtClean="0"/>
          </a:p>
          <a:p>
            <a:pPr>
              <a:lnSpc>
                <a:spcPct val="120000"/>
              </a:lnSpc>
              <a:spcBef>
                <a:spcPts val="1200"/>
              </a:spcBef>
            </a:pPr>
            <a:endParaRPr lang="en-US" sz="2800" dirty="0" smtClean="0"/>
          </a:p>
        </p:txBody>
      </p:sp>
      <p:sp>
        <p:nvSpPr>
          <p:cNvPr id="3" name="Title 2"/>
          <p:cNvSpPr>
            <a:spLocks noGrp="1"/>
          </p:cNvSpPr>
          <p:nvPr>
            <p:ph type="title"/>
          </p:nvPr>
        </p:nvSpPr>
        <p:spPr/>
        <p:txBody>
          <a:bodyPr/>
          <a:lstStyle/>
          <a:p>
            <a:r>
              <a:rPr lang="en-US" dirty="0" smtClean="0">
                <a:solidFill>
                  <a:srgbClr val="007298"/>
                </a:solidFill>
              </a:rPr>
              <a:t>Charitable Deduction Modifications</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447800"/>
            <a:ext cx="7315200" cy="4648200"/>
          </a:xfrm>
        </p:spPr>
        <p:txBody>
          <a:bodyPr>
            <a:noAutofit/>
          </a:bodyPr>
          <a:lstStyle/>
          <a:p>
            <a:pPr marL="347663" indent="-290513">
              <a:lnSpc>
                <a:spcPct val="100000"/>
              </a:lnSpc>
              <a:spcBef>
                <a:spcPts val="1800"/>
              </a:spcBef>
            </a:pPr>
            <a:r>
              <a:rPr lang="en-US" sz="2200" dirty="0" smtClean="0"/>
              <a:t>Proposal to reduce excise tax on private foundation net investment income to 1% and repeal exemption exception for exempt operating foundations</a:t>
            </a:r>
          </a:p>
          <a:p>
            <a:pPr marL="347663" indent="-290513">
              <a:lnSpc>
                <a:spcPct val="100000"/>
              </a:lnSpc>
              <a:spcBef>
                <a:spcPts val="1800"/>
              </a:spcBef>
            </a:pPr>
            <a:r>
              <a:rPr lang="en-US" sz="2200" dirty="0" smtClean="0"/>
              <a:t>Proposal to repeal exemption to the 5% minimum distribution requirement for exempt operating foundations</a:t>
            </a:r>
          </a:p>
          <a:p>
            <a:pPr marL="347663" indent="-290513">
              <a:lnSpc>
                <a:spcPct val="100000"/>
              </a:lnSpc>
              <a:spcBef>
                <a:spcPts val="1800"/>
              </a:spcBef>
            </a:pPr>
            <a:r>
              <a:rPr lang="en-US" sz="2200" dirty="0" smtClean="0"/>
              <a:t>Proposal to impose 2.5% excise tax on private foundations that engage in a self-dealing transaction, 10% when it involves compensation- also eliminates safe harbor for reliance on professional advice</a:t>
            </a:r>
          </a:p>
          <a:p>
            <a:pPr>
              <a:lnSpc>
                <a:spcPct val="100000"/>
              </a:lnSpc>
              <a:spcBef>
                <a:spcPts val="1800"/>
              </a:spcBef>
            </a:pPr>
            <a:endParaRPr lang="en-US" sz="2200" dirty="0" smtClean="0"/>
          </a:p>
          <a:p>
            <a:pPr>
              <a:spcBef>
                <a:spcPts val="1800"/>
              </a:spcBef>
            </a:pPr>
            <a:endParaRPr lang="en-US" sz="2200" dirty="0" smtClean="0"/>
          </a:p>
        </p:txBody>
      </p:sp>
      <p:sp>
        <p:nvSpPr>
          <p:cNvPr id="3" name="Title 2"/>
          <p:cNvSpPr>
            <a:spLocks noGrp="1"/>
          </p:cNvSpPr>
          <p:nvPr>
            <p:ph type="title"/>
          </p:nvPr>
        </p:nvSpPr>
        <p:spPr/>
        <p:txBody>
          <a:bodyPr/>
          <a:lstStyle/>
          <a:p>
            <a:r>
              <a:rPr lang="en-US" dirty="0" smtClean="0">
                <a:solidFill>
                  <a:srgbClr val="007298"/>
                </a:solidFill>
              </a:rPr>
              <a:t>Private Foundation Provisions</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7525" y="1447800"/>
            <a:ext cx="7238999" cy="4800600"/>
          </a:xfrm>
        </p:spPr>
        <p:txBody>
          <a:bodyPr>
            <a:normAutofit/>
          </a:bodyPr>
          <a:lstStyle/>
          <a:p>
            <a:pPr marL="458788" indent="-458788">
              <a:lnSpc>
                <a:spcPct val="100000"/>
              </a:lnSpc>
            </a:pPr>
            <a:r>
              <a:rPr lang="en-US" sz="2200" dirty="0" smtClean="0"/>
              <a:t>Proposal </a:t>
            </a:r>
            <a:r>
              <a:rPr lang="en-US" sz="2200" dirty="0" smtClean="0"/>
              <a:t>to double the penalties related to Form 990</a:t>
            </a:r>
          </a:p>
          <a:p>
            <a:pPr marL="798513" lvl="2" indent="-334963">
              <a:spcBef>
                <a:spcPts val="1200"/>
              </a:spcBef>
            </a:pPr>
            <a:r>
              <a:rPr lang="en-US" sz="1800" dirty="0" smtClean="0">
                <a:solidFill>
                  <a:schemeClr val="tx1"/>
                </a:solidFill>
              </a:rPr>
              <a:t>Late of incomplete Form 990 – for larger orgs.  from $100/day to $200/day, for smaller orgs.  From $20/day to $40/day</a:t>
            </a:r>
          </a:p>
          <a:p>
            <a:pPr marL="798513" lvl="2" indent="-334963">
              <a:spcBef>
                <a:spcPts val="1200"/>
              </a:spcBef>
            </a:pPr>
            <a:r>
              <a:rPr lang="en-US" sz="1800" dirty="0" smtClean="0">
                <a:solidFill>
                  <a:schemeClr val="tx1"/>
                </a:solidFill>
              </a:rPr>
              <a:t>Manager penalty – from $10/day to $20/day</a:t>
            </a:r>
          </a:p>
          <a:p>
            <a:pPr marL="798513" lvl="2" indent="-334963">
              <a:spcBef>
                <a:spcPts val="1200"/>
              </a:spcBef>
            </a:pPr>
            <a:r>
              <a:rPr lang="en-US" sz="1800" dirty="0" smtClean="0">
                <a:solidFill>
                  <a:schemeClr val="tx1"/>
                </a:solidFill>
              </a:rPr>
              <a:t>Public inspection of returns -$100 to $200</a:t>
            </a:r>
          </a:p>
          <a:p>
            <a:pPr marL="798513" lvl="2" indent="-334963">
              <a:spcBef>
                <a:spcPts val="1200"/>
              </a:spcBef>
            </a:pPr>
            <a:r>
              <a:rPr lang="en-US" sz="1800" dirty="0" smtClean="0">
                <a:solidFill>
                  <a:schemeClr val="tx1"/>
                </a:solidFill>
              </a:rPr>
              <a:t>Tax Shelter disclosure - $100 to $200</a:t>
            </a:r>
          </a:p>
          <a:p>
            <a:pPr marL="458788" indent="-458788">
              <a:spcBef>
                <a:spcPts val="1200"/>
              </a:spcBef>
            </a:pPr>
            <a:r>
              <a:rPr lang="en-US" sz="2200" dirty="0" smtClean="0"/>
              <a:t>Proposal to impose 5% accuracy penalty (cap at $40,000) on </a:t>
            </a:r>
            <a:r>
              <a:rPr lang="en-US" sz="2200" dirty="0" smtClean="0"/>
              <a:t>managers </a:t>
            </a:r>
            <a:r>
              <a:rPr lang="en-US" sz="2200" dirty="0" smtClean="0"/>
              <a:t>with respect to Form </a:t>
            </a:r>
            <a:r>
              <a:rPr lang="en-US" sz="2200" dirty="0" smtClean="0"/>
              <a:t>990-T</a:t>
            </a:r>
            <a:endParaRPr lang="en-US" sz="2200" dirty="0" smtClean="0"/>
          </a:p>
        </p:txBody>
      </p:sp>
      <p:sp>
        <p:nvSpPr>
          <p:cNvPr id="3" name="Title 2"/>
          <p:cNvSpPr>
            <a:spLocks noGrp="1"/>
          </p:cNvSpPr>
          <p:nvPr>
            <p:ph type="title"/>
          </p:nvPr>
        </p:nvSpPr>
        <p:spPr/>
        <p:txBody>
          <a:bodyPr/>
          <a:lstStyle/>
          <a:p>
            <a:r>
              <a:rPr lang="en-US" dirty="0" smtClean="0">
                <a:solidFill>
                  <a:srgbClr val="007298"/>
                </a:solidFill>
              </a:rPr>
              <a:t>Form 990 Penalties</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424650"/>
            <a:ext cx="7315200" cy="4648200"/>
          </a:xfrm>
        </p:spPr>
        <p:txBody>
          <a:bodyPr>
            <a:noAutofit/>
          </a:bodyPr>
          <a:lstStyle/>
          <a:p>
            <a:pPr marL="463550" indent="-373063">
              <a:lnSpc>
                <a:spcPct val="100000"/>
              </a:lnSpc>
            </a:pPr>
            <a:r>
              <a:rPr lang="en-US" sz="2200" dirty="0" smtClean="0"/>
              <a:t>Impose </a:t>
            </a:r>
            <a:r>
              <a:rPr lang="en-US" sz="2200" dirty="0" smtClean="0"/>
              <a:t>UBIT on income from fundamental research that is not made publicly available</a:t>
            </a:r>
          </a:p>
          <a:p>
            <a:pPr marL="463550" indent="-373063">
              <a:lnSpc>
                <a:spcPct val="100000"/>
              </a:lnSpc>
            </a:pPr>
            <a:r>
              <a:rPr lang="en-US" sz="2200" dirty="0" smtClean="0"/>
              <a:t>Increase UBTI deduction from $1,000 to $10,000</a:t>
            </a:r>
          </a:p>
          <a:p>
            <a:pPr marL="463550" indent="-373063">
              <a:lnSpc>
                <a:spcPct val="100000"/>
              </a:lnSpc>
            </a:pPr>
            <a:r>
              <a:rPr lang="en-US" sz="2200" dirty="0" smtClean="0"/>
              <a:t>Mandatory electronic filing of Form 990</a:t>
            </a:r>
          </a:p>
          <a:p>
            <a:pPr marL="463550" indent="-373063">
              <a:lnSpc>
                <a:spcPct val="100000"/>
              </a:lnSpc>
            </a:pPr>
            <a:r>
              <a:rPr lang="en-US" sz="2200" dirty="0" smtClean="0"/>
              <a:t>Repeal tax exemption for health insurance co-ops created under the Affordable Care Act</a:t>
            </a:r>
          </a:p>
          <a:p>
            <a:pPr marL="463550" indent="-373063">
              <a:lnSpc>
                <a:spcPct val="100000"/>
              </a:lnSpc>
            </a:pPr>
            <a:r>
              <a:rPr lang="en-US" sz="2200" dirty="0" smtClean="0"/>
              <a:t>Repeal tax exemption for property/casualty insurance companies</a:t>
            </a:r>
          </a:p>
          <a:p>
            <a:pPr marL="463550" indent="-373063">
              <a:lnSpc>
                <a:spcPct val="100000"/>
              </a:lnSpc>
            </a:pPr>
            <a:r>
              <a:rPr lang="en-US" sz="2200" dirty="0" smtClean="0"/>
              <a:t>Partner charitable contributions limited by outside basis</a:t>
            </a:r>
          </a:p>
          <a:p>
            <a:pPr marL="463550" indent="-373063">
              <a:lnSpc>
                <a:spcPct val="100000"/>
              </a:lnSpc>
            </a:pPr>
            <a:r>
              <a:rPr lang="en-US" sz="2200" dirty="0" smtClean="0"/>
              <a:t>Repeal tax-exempt status for professional sports leagues</a:t>
            </a:r>
          </a:p>
        </p:txBody>
      </p:sp>
      <p:sp>
        <p:nvSpPr>
          <p:cNvPr id="3" name="Title 2"/>
          <p:cNvSpPr>
            <a:spLocks noGrp="1"/>
          </p:cNvSpPr>
          <p:nvPr>
            <p:ph type="title"/>
          </p:nvPr>
        </p:nvSpPr>
        <p:spPr>
          <a:xfrm>
            <a:off x="1295399" y="331604"/>
            <a:ext cx="7543801" cy="830952"/>
          </a:xfrm>
        </p:spPr>
        <p:txBody>
          <a:bodyPr/>
          <a:lstStyle/>
          <a:p>
            <a:r>
              <a:rPr lang="en-US" sz="2300" dirty="0" smtClean="0">
                <a:solidFill>
                  <a:srgbClr val="007298"/>
                </a:solidFill>
              </a:rPr>
              <a:t>Other Provisions Impacting Exempt Organizations</a:t>
            </a:r>
            <a:endParaRPr lang="en-US" sz="2300"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524000"/>
            <a:ext cx="7238999" cy="4648200"/>
          </a:xfrm>
        </p:spPr>
        <p:txBody>
          <a:bodyPr>
            <a:normAutofit/>
          </a:bodyPr>
          <a:lstStyle/>
          <a:p>
            <a:pPr marL="463550" indent="-373063">
              <a:lnSpc>
                <a:spcPct val="100000"/>
              </a:lnSpc>
              <a:spcBef>
                <a:spcPts val="1800"/>
              </a:spcBef>
            </a:pPr>
            <a:r>
              <a:rPr lang="en-US" sz="2200" dirty="0" smtClean="0"/>
              <a:t>Remove </a:t>
            </a:r>
            <a:r>
              <a:rPr lang="en-US" sz="2200" dirty="0" smtClean="0"/>
              <a:t>the 100,000 cap on gifts from IRA accounts</a:t>
            </a:r>
          </a:p>
          <a:p>
            <a:pPr marL="463550" indent="-373063">
              <a:lnSpc>
                <a:spcPct val="100000"/>
              </a:lnSpc>
              <a:spcBef>
                <a:spcPts val="1800"/>
              </a:spcBef>
            </a:pPr>
            <a:r>
              <a:rPr lang="en-US" sz="2200" dirty="0" smtClean="0"/>
              <a:t>Lower the age threshold from age 70 1/2 to age 59 1/2</a:t>
            </a:r>
          </a:p>
          <a:p>
            <a:pPr marL="463550" indent="-373063">
              <a:lnSpc>
                <a:spcPct val="100000"/>
              </a:lnSpc>
              <a:spcBef>
                <a:spcPts val="1800"/>
              </a:spcBef>
            </a:pPr>
            <a:r>
              <a:rPr lang="en-US" sz="2200" dirty="0" smtClean="0"/>
              <a:t>Make the IRA charitable distribution permanent</a:t>
            </a:r>
          </a:p>
          <a:p>
            <a:pPr marL="463550" indent="-373063">
              <a:lnSpc>
                <a:spcPct val="100000"/>
              </a:lnSpc>
              <a:spcBef>
                <a:spcPts val="1800"/>
              </a:spcBef>
            </a:pPr>
            <a:r>
              <a:rPr lang="en-US" sz="2200" dirty="0" smtClean="0"/>
              <a:t>Allow distributions to all public charities and private foundations</a:t>
            </a:r>
          </a:p>
        </p:txBody>
      </p:sp>
      <p:sp>
        <p:nvSpPr>
          <p:cNvPr id="3" name="Title 2"/>
          <p:cNvSpPr>
            <a:spLocks noGrp="1"/>
          </p:cNvSpPr>
          <p:nvPr>
            <p:ph type="title"/>
          </p:nvPr>
        </p:nvSpPr>
        <p:spPr>
          <a:xfrm>
            <a:off x="1295399" y="401054"/>
            <a:ext cx="7086601" cy="830952"/>
          </a:xfrm>
        </p:spPr>
        <p:txBody>
          <a:bodyPr/>
          <a:lstStyle/>
          <a:p>
            <a:pPr>
              <a:lnSpc>
                <a:spcPct val="100000"/>
              </a:lnSpc>
            </a:pPr>
            <a:r>
              <a:rPr lang="en-US" dirty="0" smtClean="0">
                <a:solidFill>
                  <a:srgbClr val="007298"/>
                </a:solidFill>
              </a:rPr>
              <a:t>Proposed Legislations – </a:t>
            </a:r>
            <a:r>
              <a:rPr lang="en-US" dirty="0" smtClean="0">
                <a:solidFill>
                  <a:srgbClr val="007298"/>
                </a:solidFill>
              </a:rPr>
              <a:t/>
            </a:r>
            <a:br>
              <a:rPr lang="en-US" dirty="0" smtClean="0">
                <a:solidFill>
                  <a:srgbClr val="007298"/>
                </a:solidFill>
              </a:rPr>
            </a:br>
            <a:r>
              <a:rPr lang="en-US" dirty="0" smtClean="0">
                <a:solidFill>
                  <a:srgbClr val="007298"/>
                </a:solidFill>
              </a:rPr>
              <a:t>Public </a:t>
            </a:r>
            <a:r>
              <a:rPr lang="en-US" dirty="0" smtClean="0">
                <a:solidFill>
                  <a:srgbClr val="007298"/>
                </a:solidFill>
              </a:rPr>
              <a:t>Good IRA Rollover Act of 2013</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p:spPr>
        <p:txBody>
          <a:bodyPr/>
          <a:lstStyle/>
          <a:p>
            <a:r>
              <a:rPr lang="en-US" sz="2800" dirty="0" smtClean="0"/>
              <a:t>Changes to the 2013</a:t>
            </a:r>
            <a:endParaRPr lang="en-US" sz="2800" dirty="0"/>
          </a:p>
        </p:txBody>
      </p:sp>
      <p:sp>
        <p:nvSpPr>
          <p:cNvPr id="3" name="Text Placeholder 2"/>
          <p:cNvSpPr>
            <a:spLocks noGrp="1"/>
          </p:cNvSpPr>
          <p:nvPr>
            <p:ph type="body" idx="1"/>
          </p:nvPr>
        </p:nvSpPr>
        <p:spPr>
          <a:xfrm>
            <a:off x="1600200" y="5444925"/>
            <a:ext cx="7010400" cy="756556"/>
          </a:xfrm>
        </p:spPr>
        <p:txBody>
          <a:bodyPr>
            <a:normAutofit/>
          </a:bodyPr>
          <a:lstStyle/>
          <a:p>
            <a:r>
              <a:rPr lang="en-US" sz="2800" b="1" dirty="0" smtClean="0">
                <a:solidFill>
                  <a:schemeClr val="tx1"/>
                </a:solidFill>
              </a:rPr>
              <a:t> Form 990</a:t>
            </a:r>
            <a:endParaRPr lang="en-US" sz="2800" b="1" dirty="0">
              <a:solidFill>
                <a:schemeClr val="tx1"/>
              </a:solidFill>
            </a:endParaRPr>
          </a:p>
        </p:txBody>
      </p:sp>
    </p:spTree>
    <p:extLst>
      <p:ext uri="{BB962C8B-B14F-4D97-AF65-F5344CB8AC3E}">
        <p14:creationId xmlns:p14="http://schemas.microsoft.com/office/powerpoint/2010/main" xmlns="" val="2578346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447800"/>
            <a:ext cx="7238999" cy="4648200"/>
          </a:xfrm>
        </p:spPr>
        <p:txBody>
          <a:bodyPr>
            <a:normAutofit/>
          </a:bodyPr>
          <a:lstStyle/>
          <a:p>
            <a:pPr marL="463550" indent="-373063">
              <a:lnSpc>
                <a:spcPct val="100000"/>
              </a:lnSpc>
            </a:pPr>
            <a:r>
              <a:rPr lang="en-US" sz="2200" dirty="0" smtClean="0"/>
              <a:t>Instructions </a:t>
            </a:r>
            <a:r>
              <a:rPr lang="en-US" sz="2200" dirty="0" smtClean="0"/>
              <a:t>clarify that professional fundraising fees must be reported, regardless of whether or not the recipient is an </a:t>
            </a:r>
            <a:r>
              <a:rPr lang="en-US" sz="2200" dirty="0" smtClean="0"/>
              <a:t>employee (in </a:t>
            </a:r>
            <a:r>
              <a:rPr lang="en-US" sz="2200" dirty="0" smtClean="0"/>
              <a:t>some cases the amount in Part I, line 16a will not agree to the amount in Part IX, Column D, line 25</a:t>
            </a:r>
            <a:r>
              <a:rPr lang="en-US" sz="2200" dirty="0" smtClean="0"/>
              <a:t>).</a:t>
            </a:r>
            <a:endParaRPr lang="en-US" sz="2200" dirty="0" smtClean="0"/>
          </a:p>
          <a:p>
            <a:pPr>
              <a:buNone/>
            </a:pPr>
            <a:endParaRPr lang="en-US" sz="2400" dirty="0" smtClean="0"/>
          </a:p>
          <a:p>
            <a:endParaRPr lang="en-US" sz="2400" dirty="0" smtClean="0"/>
          </a:p>
        </p:txBody>
      </p:sp>
      <p:sp>
        <p:nvSpPr>
          <p:cNvPr id="3" name="Title 2"/>
          <p:cNvSpPr>
            <a:spLocks noGrp="1"/>
          </p:cNvSpPr>
          <p:nvPr>
            <p:ph type="title"/>
          </p:nvPr>
        </p:nvSpPr>
        <p:spPr/>
        <p:txBody>
          <a:bodyPr/>
          <a:lstStyle/>
          <a:p>
            <a:r>
              <a:rPr lang="en-US" dirty="0" smtClean="0">
                <a:solidFill>
                  <a:srgbClr val="007298"/>
                </a:solidFill>
              </a:rPr>
              <a:t>Part I – Summary</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143000"/>
            <a:ext cx="7391400" cy="4648200"/>
          </a:xfrm>
        </p:spPr>
        <p:txBody>
          <a:bodyPr>
            <a:normAutofit/>
          </a:bodyPr>
          <a:lstStyle/>
          <a:p>
            <a:endParaRPr lang="en-US" sz="1600" dirty="0" smtClean="0"/>
          </a:p>
          <a:p>
            <a:pPr marL="458788" indent="-342900">
              <a:lnSpc>
                <a:spcPct val="100000"/>
              </a:lnSpc>
            </a:pPr>
            <a:r>
              <a:rPr lang="en-US" sz="2200" dirty="0" smtClean="0"/>
              <a:t>Line 2 instructions clarify that certain organizations must complete a public support test computation in Schedule A if excluding Schedule B contributors based on the $5,000/2% threshold, even if the organization would not otherwise have a public support test </a:t>
            </a:r>
            <a:r>
              <a:rPr lang="en-US" sz="2200" dirty="0" smtClean="0"/>
              <a:t>requirement.</a:t>
            </a:r>
            <a:endParaRPr lang="en-US" sz="2200" dirty="0" smtClean="0"/>
          </a:p>
        </p:txBody>
      </p:sp>
      <p:sp>
        <p:nvSpPr>
          <p:cNvPr id="3" name="Title 2"/>
          <p:cNvSpPr>
            <a:spLocks noGrp="1"/>
          </p:cNvSpPr>
          <p:nvPr>
            <p:ph type="title"/>
          </p:nvPr>
        </p:nvSpPr>
        <p:spPr/>
        <p:txBody>
          <a:bodyPr/>
          <a:lstStyle/>
          <a:p>
            <a:r>
              <a:rPr lang="en-US" dirty="0" smtClean="0">
                <a:solidFill>
                  <a:srgbClr val="007298"/>
                </a:solidFill>
              </a:rPr>
              <a:t>Part IV – Checklist of Required Schedules</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125" y="4419600"/>
            <a:ext cx="7010400" cy="914400"/>
          </a:xfrm>
        </p:spPr>
        <p:txBody>
          <a:bodyPr/>
          <a:lstStyle/>
          <a:p>
            <a:r>
              <a:rPr lang="en-US" sz="3000" dirty="0" smtClean="0"/>
              <a:t>Update From the IRS</a:t>
            </a:r>
            <a:endParaRPr lang="en-US" sz="3000" dirty="0"/>
          </a:p>
        </p:txBody>
      </p:sp>
    </p:spTree>
    <p:extLst>
      <p:ext uri="{BB962C8B-B14F-4D97-AF65-F5344CB8AC3E}">
        <p14:creationId xmlns:p14="http://schemas.microsoft.com/office/powerpoint/2010/main" xmlns="" val="2578346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371600"/>
            <a:ext cx="7467600" cy="5029200"/>
          </a:xfrm>
        </p:spPr>
        <p:txBody>
          <a:bodyPr>
            <a:noAutofit/>
          </a:bodyPr>
          <a:lstStyle/>
          <a:p>
            <a:pPr marL="458788" indent="-342900">
              <a:lnSpc>
                <a:spcPct val="100000"/>
              </a:lnSpc>
            </a:pPr>
            <a:r>
              <a:rPr lang="en-US" sz="1900" dirty="0" smtClean="0"/>
              <a:t>Line1b </a:t>
            </a:r>
            <a:r>
              <a:rPr lang="en-US" sz="1900" dirty="0" smtClean="0"/>
              <a:t>instructions clarify that for purposes of determining independence, compensation includes any amounts received during an organization’s tax year, even if no compensation is reportable on Part VII.</a:t>
            </a:r>
          </a:p>
          <a:p>
            <a:pPr marL="458788" indent="-342900">
              <a:lnSpc>
                <a:spcPct val="100000"/>
              </a:lnSpc>
            </a:pPr>
            <a:r>
              <a:rPr lang="en-US" sz="1900" dirty="0" smtClean="0"/>
              <a:t>Line 3 instructions clarify that compensation from a management company for management duties provided to the filing organization during that tax year must be listed in Schedule O.</a:t>
            </a:r>
          </a:p>
          <a:p>
            <a:pPr marL="458788" indent="-342900">
              <a:lnSpc>
                <a:spcPct val="100000"/>
              </a:lnSpc>
            </a:pPr>
            <a:r>
              <a:rPr lang="en-US" sz="1900" dirty="0" smtClean="0"/>
              <a:t>Line 15 instructions clarify that a “Yes” answer only applies if the filing organization (not a related organization) used a process for determining executive compensation that met the rebuttable presumption of reasonable.  If the organization did not compensate the CEO, executive director or top management office during the tax year, the answer to question 15a is “no”.  If the organization did not compensate any of its other officers, even if such employees were compensated by a related organization, answer “no” to line 15b</a:t>
            </a:r>
            <a:r>
              <a:rPr lang="en-US" sz="1900" dirty="0" smtClean="0"/>
              <a:t>.</a:t>
            </a:r>
            <a:endParaRPr lang="en-US" sz="1900" dirty="0" smtClean="0"/>
          </a:p>
        </p:txBody>
      </p:sp>
      <p:sp>
        <p:nvSpPr>
          <p:cNvPr id="3" name="Title 2"/>
          <p:cNvSpPr>
            <a:spLocks noGrp="1"/>
          </p:cNvSpPr>
          <p:nvPr>
            <p:ph type="title"/>
          </p:nvPr>
        </p:nvSpPr>
        <p:spPr>
          <a:xfrm>
            <a:off x="1295399" y="331604"/>
            <a:ext cx="7467601" cy="830952"/>
          </a:xfrm>
        </p:spPr>
        <p:txBody>
          <a:bodyPr/>
          <a:lstStyle/>
          <a:p>
            <a:r>
              <a:rPr lang="en-US" dirty="0" smtClean="0">
                <a:solidFill>
                  <a:srgbClr val="007298"/>
                </a:solidFill>
              </a:rPr>
              <a:t>Part VI – Governance, Management and Disclosure</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1" y="1371600"/>
            <a:ext cx="7238999" cy="4648200"/>
          </a:xfrm>
        </p:spPr>
        <p:txBody>
          <a:bodyPr>
            <a:normAutofit/>
          </a:bodyPr>
          <a:lstStyle/>
          <a:p>
            <a:pPr marL="458788" indent="-342900">
              <a:lnSpc>
                <a:spcPct val="100000"/>
              </a:lnSpc>
              <a:spcBef>
                <a:spcPts val="1800"/>
              </a:spcBef>
            </a:pPr>
            <a:r>
              <a:rPr lang="en-US" sz="2200" dirty="0" smtClean="0"/>
              <a:t>Line </a:t>
            </a:r>
            <a:r>
              <a:rPr lang="en-US" sz="2200" dirty="0" smtClean="0"/>
              <a:t>1 instructions clarify that discounts on services cannot be reported as contributions</a:t>
            </a:r>
          </a:p>
          <a:p>
            <a:pPr marL="458788" indent="-342900">
              <a:lnSpc>
                <a:spcPct val="100000"/>
              </a:lnSpc>
              <a:spcBef>
                <a:spcPts val="1800"/>
              </a:spcBef>
            </a:pPr>
            <a:r>
              <a:rPr lang="en-US" sz="2200" dirty="0" smtClean="0"/>
              <a:t>Glossary clarifies that “contributions” include neither donations or services nor discounts provided on sales of goods in the ordinary course of business</a:t>
            </a:r>
          </a:p>
          <a:p>
            <a:pPr marL="458788" indent="-342900">
              <a:lnSpc>
                <a:spcPct val="100000"/>
              </a:lnSpc>
              <a:spcBef>
                <a:spcPts val="1800"/>
              </a:spcBef>
            </a:pPr>
            <a:r>
              <a:rPr lang="en-US" sz="2200" dirty="0" smtClean="0"/>
              <a:t>Glossary clarifies for purposes of Form 990, disregarded entities are not “controlled entities”</a:t>
            </a:r>
          </a:p>
          <a:p>
            <a:pPr>
              <a:lnSpc>
                <a:spcPct val="100000"/>
              </a:lnSpc>
            </a:pPr>
            <a:endParaRPr lang="en-US" sz="2800" dirty="0" smtClean="0"/>
          </a:p>
        </p:txBody>
      </p:sp>
      <p:sp>
        <p:nvSpPr>
          <p:cNvPr id="3" name="Title 2"/>
          <p:cNvSpPr>
            <a:spLocks noGrp="1"/>
          </p:cNvSpPr>
          <p:nvPr>
            <p:ph type="title"/>
          </p:nvPr>
        </p:nvSpPr>
        <p:spPr/>
        <p:txBody>
          <a:bodyPr/>
          <a:lstStyle/>
          <a:p>
            <a:r>
              <a:rPr lang="en-US" dirty="0" smtClean="0">
                <a:solidFill>
                  <a:srgbClr val="007298"/>
                </a:solidFill>
              </a:rPr>
              <a:t>Part VII, Statement of Revenue/Glossary</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447800"/>
            <a:ext cx="7391400" cy="4648200"/>
          </a:xfrm>
        </p:spPr>
        <p:txBody>
          <a:bodyPr>
            <a:normAutofit/>
          </a:bodyPr>
          <a:lstStyle/>
          <a:p>
            <a:pPr marL="463550" indent="-373063">
              <a:lnSpc>
                <a:spcPct val="100000"/>
              </a:lnSpc>
              <a:spcBef>
                <a:spcPts val="1800"/>
              </a:spcBef>
            </a:pPr>
            <a:r>
              <a:rPr lang="en-US" sz="2200" dirty="0" smtClean="0"/>
              <a:t>Added </a:t>
            </a:r>
            <a:r>
              <a:rPr lang="en-US" sz="2200" dirty="0" smtClean="0"/>
              <a:t>instructions to classify Type III supporting organizations as either “functionally integrated” or “non-functionally integrated”</a:t>
            </a:r>
          </a:p>
          <a:p>
            <a:pPr marL="463550" indent="-373063">
              <a:lnSpc>
                <a:spcPct val="100000"/>
              </a:lnSpc>
              <a:spcBef>
                <a:spcPts val="1800"/>
              </a:spcBef>
            </a:pPr>
            <a:r>
              <a:rPr lang="en-US" sz="2200" dirty="0" smtClean="0"/>
              <a:t>Implements payout requirements for non-functionally integrated Type III supporting organizations</a:t>
            </a:r>
          </a:p>
          <a:p>
            <a:pPr marL="463550" indent="-373063">
              <a:lnSpc>
                <a:spcPct val="100000"/>
              </a:lnSpc>
              <a:spcBef>
                <a:spcPts val="1800"/>
              </a:spcBef>
            </a:pPr>
            <a:r>
              <a:rPr lang="en-US" sz="2200" dirty="0" smtClean="0"/>
              <a:t>Under transitional rules, the classifications and payout requirements will generally apply to the 2014 tax year.</a:t>
            </a:r>
          </a:p>
          <a:p>
            <a:pPr>
              <a:lnSpc>
                <a:spcPct val="100000"/>
              </a:lnSpc>
              <a:spcBef>
                <a:spcPts val="1800"/>
              </a:spcBef>
            </a:pPr>
            <a:endParaRPr lang="en-US" sz="2200" dirty="0" smtClean="0"/>
          </a:p>
        </p:txBody>
      </p:sp>
      <p:sp>
        <p:nvSpPr>
          <p:cNvPr id="3" name="Title 2"/>
          <p:cNvSpPr>
            <a:spLocks noGrp="1"/>
          </p:cNvSpPr>
          <p:nvPr>
            <p:ph type="title"/>
          </p:nvPr>
        </p:nvSpPr>
        <p:spPr/>
        <p:txBody>
          <a:bodyPr/>
          <a:lstStyle/>
          <a:p>
            <a:r>
              <a:rPr lang="en-US" dirty="0" smtClean="0">
                <a:solidFill>
                  <a:srgbClr val="007298"/>
                </a:solidFill>
              </a:rPr>
              <a:t>Schedule A Instructions</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371600"/>
            <a:ext cx="7238999" cy="4648200"/>
          </a:xfrm>
        </p:spPr>
        <p:txBody>
          <a:bodyPr>
            <a:normAutofit/>
          </a:bodyPr>
          <a:lstStyle/>
          <a:p>
            <a:pPr marL="463550" indent="-373063">
              <a:lnSpc>
                <a:spcPct val="100000"/>
              </a:lnSpc>
              <a:spcBef>
                <a:spcPts val="1200"/>
              </a:spcBef>
            </a:pPr>
            <a:r>
              <a:rPr lang="en-US" sz="2200" dirty="0" smtClean="0"/>
              <a:t>Requirement </a:t>
            </a:r>
            <a:r>
              <a:rPr lang="en-US" sz="2200" dirty="0" smtClean="0"/>
              <a:t>for program-related investments to be categorized as either loans or equity investments in Part VIII</a:t>
            </a:r>
          </a:p>
          <a:p>
            <a:pPr marL="463550" indent="-373063">
              <a:lnSpc>
                <a:spcPct val="100000"/>
              </a:lnSpc>
              <a:spcBef>
                <a:spcPts val="1200"/>
              </a:spcBef>
            </a:pPr>
            <a:r>
              <a:rPr lang="en-US" sz="2200" dirty="0" smtClean="0"/>
              <a:t>Indentify and disclose in Part VIII any domestic organizations in which the organization has made program-related investments </a:t>
            </a:r>
          </a:p>
          <a:p>
            <a:pPr marL="463550" indent="-373063">
              <a:lnSpc>
                <a:spcPct val="100000"/>
              </a:lnSpc>
              <a:spcBef>
                <a:spcPts val="1200"/>
              </a:spcBef>
            </a:pPr>
            <a:r>
              <a:rPr lang="en-US" sz="2200" dirty="0" smtClean="0"/>
              <a:t>Requirement to explain in Part XIII credit counseling, debt management, credit repair, or debt negotiation services provided by the organization</a:t>
            </a:r>
          </a:p>
          <a:p>
            <a:pPr>
              <a:lnSpc>
                <a:spcPct val="100000"/>
              </a:lnSpc>
              <a:spcBef>
                <a:spcPts val="1200"/>
              </a:spcBef>
            </a:pPr>
            <a:endParaRPr lang="en-US" sz="2200" dirty="0" smtClean="0"/>
          </a:p>
        </p:txBody>
      </p:sp>
      <p:sp>
        <p:nvSpPr>
          <p:cNvPr id="3" name="Title 2"/>
          <p:cNvSpPr>
            <a:spLocks noGrp="1"/>
          </p:cNvSpPr>
          <p:nvPr>
            <p:ph type="title"/>
          </p:nvPr>
        </p:nvSpPr>
        <p:spPr/>
        <p:txBody>
          <a:bodyPr/>
          <a:lstStyle/>
          <a:p>
            <a:r>
              <a:rPr lang="en-US" dirty="0" smtClean="0">
                <a:solidFill>
                  <a:srgbClr val="007298"/>
                </a:solidFill>
              </a:rPr>
              <a:t>Schedule D</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447800"/>
            <a:ext cx="7238999" cy="4648200"/>
          </a:xfrm>
        </p:spPr>
        <p:txBody>
          <a:bodyPr>
            <a:normAutofit/>
          </a:bodyPr>
          <a:lstStyle/>
          <a:p>
            <a:pPr marL="463550" indent="-373063">
              <a:lnSpc>
                <a:spcPct val="100000"/>
              </a:lnSpc>
              <a:spcBef>
                <a:spcPts val="1800"/>
              </a:spcBef>
            </a:pPr>
            <a:r>
              <a:rPr lang="en-US" sz="2200" dirty="0" smtClean="0"/>
              <a:t>Clarifies </a:t>
            </a:r>
            <a:r>
              <a:rPr lang="en-US" sz="2200" dirty="0" smtClean="0"/>
              <a:t>that grants made to “domestic” persons that are “designated” for “foreign” beneficiaries should be reported on Schedule F rather than Schedule I</a:t>
            </a:r>
          </a:p>
          <a:p>
            <a:pPr marL="463550" indent="-373063">
              <a:lnSpc>
                <a:spcPct val="100000"/>
              </a:lnSpc>
              <a:spcBef>
                <a:spcPts val="1800"/>
              </a:spcBef>
            </a:pPr>
            <a:r>
              <a:rPr lang="en-US" sz="2200" dirty="0" smtClean="0"/>
              <a:t>Clarifies that investments in foreign-domiciled entities that are traded on a U.S. stock exchange do not require reporting</a:t>
            </a:r>
          </a:p>
          <a:p>
            <a:pPr>
              <a:lnSpc>
                <a:spcPct val="100000"/>
              </a:lnSpc>
              <a:spcBef>
                <a:spcPts val="1800"/>
              </a:spcBef>
            </a:pPr>
            <a:endParaRPr lang="en-US" sz="3200" dirty="0" smtClean="0"/>
          </a:p>
        </p:txBody>
      </p:sp>
      <p:sp>
        <p:nvSpPr>
          <p:cNvPr id="3" name="Title 2"/>
          <p:cNvSpPr>
            <a:spLocks noGrp="1"/>
          </p:cNvSpPr>
          <p:nvPr>
            <p:ph type="title"/>
          </p:nvPr>
        </p:nvSpPr>
        <p:spPr/>
        <p:txBody>
          <a:bodyPr/>
          <a:lstStyle/>
          <a:p>
            <a:r>
              <a:rPr lang="en-US" dirty="0" smtClean="0">
                <a:solidFill>
                  <a:srgbClr val="007298"/>
                </a:solidFill>
              </a:rPr>
              <a:t>Schedule F</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38175" y="1371600"/>
            <a:ext cx="7548625" cy="4648200"/>
          </a:xfrm>
        </p:spPr>
        <p:txBody>
          <a:bodyPr>
            <a:normAutofit fontScale="92500" lnSpcReduction="10000"/>
          </a:bodyPr>
          <a:lstStyle/>
          <a:p>
            <a:pPr marL="458788" indent="-285750">
              <a:lnSpc>
                <a:spcPct val="100000"/>
              </a:lnSpc>
              <a:spcBef>
                <a:spcPts val="1200"/>
              </a:spcBef>
            </a:pPr>
            <a:r>
              <a:rPr lang="en-US" sz="2200" dirty="0" smtClean="0"/>
              <a:t>For </a:t>
            </a:r>
            <a:r>
              <a:rPr lang="en-US" sz="2200" dirty="0" smtClean="0"/>
              <a:t>each hospital facility, the state license number must be provided</a:t>
            </a:r>
          </a:p>
          <a:p>
            <a:pPr marL="458788" indent="-285750">
              <a:lnSpc>
                <a:spcPct val="100000"/>
              </a:lnSpc>
              <a:spcBef>
                <a:spcPts val="1200"/>
              </a:spcBef>
            </a:pPr>
            <a:r>
              <a:rPr lang="en-US" sz="2200" dirty="0" smtClean="0"/>
              <a:t>Now required to provide the URL for a CHNA that is posted to a website</a:t>
            </a:r>
          </a:p>
          <a:p>
            <a:pPr marL="458788" indent="-285750">
              <a:lnSpc>
                <a:spcPct val="100000"/>
              </a:lnSpc>
              <a:spcBef>
                <a:spcPts val="1200"/>
              </a:spcBef>
            </a:pPr>
            <a:r>
              <a:rPr lang="en-US" sz="2200" dirty="0" smtClean="0"/>
              <a:t>Clarifies that self-pay and prompt-pay discounts do not constitute financial assistance policies</a:t>
            </a:r>
          </a:p>
          <a:p>
            <a:pPr marL="458788" indent="-285750">
              <a:lnSpc>
                <a:spcPct val="100000"/>
              </a:lnSpc>
              <a:spcBef>
                <a:spcPts val="1200"/>
              </a:spcBef>
            </a:pPr>
            <a:r>
              <a:rPr lang="en-US" sz="2200" dirty="0" smtClean="0"/>
              <a:t>Clarifies that contributions restricted by the organization to community benefit activities are reportable in Part I, Line 7i only if the restriction is in writing</a:t>
            </a:r>
          </a:p>
          <a:p>
            <a:pPr marL="458788" indent="-285750">
              <a:lnSpc>
                <a:spcPct val="100000"/>
              </a:lnSpc>
              <a:spcBef>
                <a:spcPts val="1200"/>
              </a:spcBef>
            </a:pPr>
            <a:r>
              <a:rPr lang="en-US" sz="2200" dirty="0" smtClean="0"/>
              <a:t>Direct offsetting revenue includes restricted grants and contributions used to provide a community benefit</a:t>
            </a:r>
          </a:p>
          <a:p>
            <a:pPr marL="458788" indent="-285750">
              <a:lnSpc>
                <a:spcPct val="100000"/>
              </a:lnSpc>
              <a:spcBef>
                <a:spcPts val="1200"/>
              </a:spcBef>
            </a:pPr>
            <a:r>
              <a:rPr lang="en-US" sz="2200" dirty="0" smtClean="0"/>
              <a:t>A clarification that the CHNA address the community’s “significant” health needs</a:t>
            </a:r>
          </a:p>
          <a:p>
            <a:pPr>
              <a:lnSpc>
                <a:spcPct val="100000"/>
              </a:lnSpc>
              <a:spcBef>
                <a:spcPts val="1200"/>
              </a:spcBef>
            </a:pPr>
            <a:endParaRPr lang="en-US" sz="2600" dirty="0" smtClean="0"/>
          </a:p>
          <a:p>
            <a:pPr>
              <a:lnSpc>
                <a:spcPct val="100000"/>
              </a:lnSpc>
              <a:spcBef>
                <a:spcPts val="1200"/>
              </a:spcBef>
            </a:pPr>
            <a:endParaRPr lang="en-US" sz="3200" dirty="0" smtClean="0"/>
          </a:p>
        </p:txBody>
      </p:sp>
      <p:sp>
        <p:nvSpPr>
          <p:cNvPr id="3" name="Title 2"/>
          <p:cNvSpPr>
            <a:spLocks noGrp="1"/>
          </p:cNvSpPr>
          <p:nvPr>
            <p:ph type="title"/>
          </p:nvPr>
        </p:nvSpPr>
        <p:spPr/>
        <p:txBody>
          <a:bodyPr/>
          <a:lstStyle/>
          <a:p>
            <a:r>
              <a:rPr lang="en-US" dirty="0" smtClean="0">
                <a:solidFill>
                  <a:srgbClr val="007298"/>
                </a:solidFill>
              </a:rPr>
              <a:t>Schedule H</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86200" y="1600200"/>
            <a:ext cx="4648198" cy="4572685"/>
          </a:xfrm>
          <a:prstGeom prst="rect">
            <a:avLst/>
          </a:prstGeom>
        </p:spPr>
      </p:pic>
      <p:sp>
        <p:nvSpPr>
          <p:cNvPr id="2" name="Title 1"/>
          <p:cNvSpPr>
            <a:spLocks noGrp="1"/>
          </p:cNvSpPr>
          <p:nvPr>
            <p:ph type="title"/>
          </p:nvPr>
        </p:nvSpPr>
        <p:spPr/>
        <p:txBody>
          <a:bodyPr/>
          <a:lstStyle/>
          <a:p>
            <a:r>
              <a:rPr lang="en-US" dirty="0" smtClean="0"/>
              <a:t>Contact Information </a:t>
            </a:r>
            <a:endParaRPr lang="en-US" dirty="0"/>
          </a:p>
        </p:txBody>
      </p:sp>
      <p:sp>
        <p:nvSpPr>
          <p:cNvPr id="10" name="Content Placeholder 9"/>
          <p:cNvSpPr>
            <a:spLocks noGrp="1"/>
          </p:cNvSpPr>
          <p:nvPr>
            <p:ph idx="1"/>
          </p:nvPr>
        </p:nvSpPr>
        <p:spPr>
          <a:xfrm>
            <a:off x="1600200" y="2726111"/>
            <a:ext cx="3505199" cy="1430744"/>
          </a:xfrm>
        </p:spPr>
        <p:txBody>
          <a:bodyPr>
            <a:normAutofit/>
          </a:bodyPr>
          <a:lstStyle/>
          <a:p>
            <a:pPr marL="91440" indent="0">
              <a:buNone/>
            </a:pPr>
            <a:r>
              <a:rPr lang="en-US" sz="2000" b="1" dirty="0" smtClean="0"/>
              <a:t>Lori Burghauser</a:t>
            </a:r>
          </a:p>
          <a:p>
            <a:pPr marL="91440" indent="0">
              <a:lnSpc>
                <a:spcPts val="1200"/>
              </a:lnSpc>
              <a:buNone/>
            </a:pPr>
            <a:r>
              <a:rPr lang="en-US" sz="2000" dirty="0" smtClean="0"/>
              <a:t>Principal</a:t>
            </a:r>
          </a:p>
          <a:p>
            <a:pPr marL="91440" indent="0">
              <a:lnSpc>
                <a:spcPts val="1200"/>
              </a:lnSpc>
              <a:buNone/>
            </a:pPr>
            <a:r>
              <a:rPr lang="en-US" sz="2000" dirty="0" smtClean="0"/>
              <a:t>lburghauser@scandh.com</a:t>
            </a:r>
          </a:p>
          <a:p>
            <a:pPr marL="91440" indent="0">
              <a:lnSpc>
                <a:spcPts val="1200"/>
              </a:lnSpc>
              <a:buNone/>
            </a:pPr>
            <a:endParaRPr lang="en-US" sz="2000" dirty="0" smtClean="0"/>
          </a:p>
          <a:p>
            <a:pPr marL="91440" indent="0">
              <a:lnSpc>
                <a:spcPts val="1200"/>
              </a:lnSpc>
              <a:buNone/>
            </a:pPr>
            <a:endParaRPr lang="en-US" sz="2000" dirty="0">
              <a:solidFill>
                <a:srgbClr val="006699"/>
              </a:solidFill>
            </a:endParaRPr>
          </a:p>
        </p:txBody>
      </p:sp>
      <p:pic>
        <p:nvPicPr>
          <p:cNvPr id="3" name="Picture 2"/>
          <p:cNvPicPr>
            <a:picLocks noChangeAspect="1"/>
          </p:cNvPicPr>
          <p:nvPr/>
        </p:nvPicPr>
        <p:blipFill>
          <a:blip r:embed="rId3" cstate="print"/>
          <a:stretch>
            <a:fillRect/>
          </a:stretch>
        </p:blipFill>
        <p:spPr>
          <a:xfrm>
            <a:off x="304800" y="2297575"/>
            <a:ext cx="1295400" cy="1554480"/>
          </a:xfrm>
          <a:prstGeom prst="rect">
            <a:avLst/>
          </a:prstGeom>
        </p:spPr>
      </p:pic>
      <p:sp>
        <p:nvSpPr>
          <p:cNvPr id="8" name="Rectangle 1"/>
          <p:cNvSpPr>
            <a:spLocks noChangeArrowheads="1"/>
          </p:cNvSpPr>
          <p:nvPr/>
        </p:nvSpPr>
        <p:spPr bwMode="auto">
          <a:xfrm>
            <a:off x="4267200" y="5446916"/>
            <a:ext cx="2504210" cy="7540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ts val="600"/>
              </a:spcBef>
              <a:spcAft>
                <a:spcPct val="0"/>
              </a:spcAft>
            </a:pPr>
            <a:r>
              <a:rPr lang="en-US" sz="1100" dirty="0" smtClean="0">
                <a:solidFill>
                  <a:schemeClr val="bg2">
                    <a:lumMod val="50000"/>
                  </a:schemeClr>
                </a:solidFill>
                <a:latin typeface="Neutraface 2 Text Book Italic"/>
                <a:cs typeface="Times New Roman" pitchFamily="18" charset="0"/>
              </a:rPr>
              <a:t>Visit: </a:t>
            </a:r>
            <a:r>
              <a:rPr lang="en-US" sz="1100" dirty="0" smtClean="0">
                <a:solidFill>
                  <a:srgbClr val="006699"/>
                </a:solidFill>
                <a:latin typeface="Neutraface 2 Text Book Italic"/>
                <a:cs typeface="Times New Roman" pitchFamily="18" charset="0"/>
                <a:hlinkClick r:id="rId4"/>
              </a:rPr>
              <a:t>www.scandh.com</a:t>
            </a:r>
            <a:endParaRPr lang="en-US" sz="1100" dirty="0">
              <a:solidFill>
                <a:srgbClr val="006699"/>
              </a:solidFill>
              <a:latin typeface="Neutraface 2 Text Book Italic"/>
              <a:cs typeface="Times New Roman" pitchFamily="18" charset="0"/>
            </a:endParaRPr>
          </a:p>
          <a:p>
            <a:pPr eaLnBrk="0" fontAlgn="base" hangingPunct="0">
              <a:spcBef>
                <a:spcPts val="600"/>
              </a:spcBef>
              <a:spcAft>
                <a:spcPct val="0"/>
              </a:spcAft>
            </a:pPr>
            <a:r>
              <a:rPr lang="en-US" sz="1100" dirty="0" smtClean="0">
                <a:solidFill>
                  <a:schemeClr val="bg2">
                    <a:lumMod val="50000"/>
                  </a:schemeClr>
                </a:solidFill>
                <a:latin typeface="Neutraface 2 Text Book Italic"/>
                <a:cs typeface="Times New Roman" pitchFamily="18" charset="0"/>
              </a:rPr>
              <a:t>Phone: </a:t>
            </a:r>
            <a:r>
              <a:rPr lang="en-US" sz="1100" dirty="0" smtClean="0">
                <a:solidFill>
                  <a:srgbClr val="006699"/>
                </a:solidFill>
                <a:latin typeface="Neutraface 2 Text Book Italic"/>
                <a:cs typeface="Times New Roman" pitchFamily="18" charset="0"/>
              </a:rPr>
              <a:t>(800</a:t>
            </a:r>
            <a:r>
              <a:rPr lang="en-US" sz="1100" dirty="0">
                <a:solidFill>
                  <a:srgbClr val="006699"/>
                </a:solidFill>
                <a:latin typeface="Neutraface 2 Text Book Italic"/>
                <a:cs typeface="Times New Roman" pitchFamily="18" charset="0"/>
              </a:rPr>
              <a:t>) </a:t>
            </a:r>
            <a:r>
              <a:rPr lang="en-US" sz="1100" dirty="0" smtClean="0">
                <a:solidFill>
                  <a:srgbClr val="006699"/>
                </a:solidFill>
                <a:latin typeface="Neutraface 2 Text Book Italic"/>
                <a:cs typeface="Times New Roman" pitchFamily="18" charset="0"/>
              </a:rPr>
              <a:t>921-8490</a:t>
            </a:r>
          </a:p>
          <a:p>
            <a:pPr eaLnBrk="0" fontAlgn="base" hangingPunct="0">
              <a:spcBef>
                <a:spcPts val="600"/>
              </a:spcBef>
              <a:spcAft>
                <a:spcPct val="0"/>
              </a:spcAft>
            </a:pPr>
            <a:r>
              <a:rPr lang="en-US" sz="1100" dirty="0" smtClean="0">
                <a:solidFill>
                  <a:schemeClr val="bg2">
                    <a:lumMod val="50000"/>
                  </a:schemeClr>
                </a:solidFill>
                <a:latin typeface="Neutraface 2 Text Book Italic"/>
                <a:cs typeface="Times New Roman" pitchFamily="18" charset="0"/>
              </a:rPr>
              <a:t>Email: </a:t>
            </a:r>
            <a:r>
              <a:rPr lang="en-US" sz="1100" dirty="0" smtClean="0">
                <a:solidFill>
                  <a:srgbClr val="006699"/>
                </a:solidFill>
                <a:latin typeface="Neutraface 2 Text Book Italic"/>
                <a:cs typeface="Times New Roman" pitchFamily="18" charset="0"/>
              </a:rPr>
              <a:t>sch_group@scandh.com</a:t>
            </a:r>
            <a:endParaRPr lang="en-US" sz="1100" dirty="0">
              <a:solidFill>
                <a:srgbClr val="006699"/>
              </a:solidFill>
              <a:latin typeface="Neutraface 2 Text Book Italic"/>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63550" indent="-373063">
              <a:lnSpc>
                <a:spcPct val="100000"/>
              </a:lnSpc>
              <a:spcBef>
                <a:spcPts val="1200"/>
              </a:spcBef>
            </a:pPr>
            <a:r>
              <a:rPr lang="en-US" sz="2000" dirty="0" smtClean="0"/>
              <a:t>April 2013 results of College and University study that began in 2008 issued</a:t>
            </a:r>
          </a:p>
          <a:p>
            <a:pPr marL="463550" indent="-373063">
              <a:lnSpc>
                <a:spcPct val="100000"/>
              </a:lnSpc>
              <a:spcBef>
                <a:spcPts val="1200"/>
              </a:spcBef>
            </a:pPr>
            <a:r>
              <a:rPr lang="en-US" sz="2000" dirty="0" smtClean="0"/>
              <a:t>College and University study focused on unrelated business income and compensation</a:t>
            </a:r>
          </a:p>
          <a:p>
            <a:pPr marL="463550" indent="-373063">
              <a:lnSpc>
                <a:spcPct val="100000"/>
              </a:lnSpc>
              <a:spcBef>
                <a:spcPts val="1200"/>
              </a:spcBef>
            </a:pPr>
            <a:r>
              <a:rPr lang="en-US" sz="2000" dirty="0" smtClean="0"/>
              <a:t>Then head of EO, Lois Lerner, discusses UBIT study as part of priority plan</a:t>
            </a:r>
          </a:p>
          <a:p>
            <a:pPr marL="463550" indent="-373063">
              <a:lnSpc>
                <a:spcPct val="100000"/>
              </a:lnSpc>
              <a:spcBef>
                <a:spcPts val="1200"/>
              </a:spcBef>
            </a:pPr>
            <a:r>
              <a:rPr lang="en-US" sz="2000" dirty="0" smtClean="0"/>
              <a:t>Congressional review of EO with delay of processing of exempt applications</a:t>
            </a:r>
          </a:p>
          <a:p>
            <a:pPr marL="463550" indent="-373063">
              <a:lnSpc>
                <a:spcPct val="100000"/>
              </a:lnSpc>
              <a:spcBef>
                <a:spcPts val="1200"/>
              </a:spcBef>
            </a:pPr>
            <a:r>
              <a:rPr lang="en-US" sz="2000" dirty="0" smtClean="0"/>
              <a:t>Significant employee changes at highest levels of EO</a:t>
            </a:r>
          </a:p>
        </p:txBody>
      </p:sp>
      <p:sp>
        <p:nvSpPr>
          <p:cNvPr id="3" name="Title 2"/>
          <p:cNvSpPr>
            <a:spLocks noGrp="1"/>
          </p:cNvSpPr>
          <p:nvPr>
            <p:ph type="title"/>
          </p:nvPr>
        </p:nvSpPr>
        <p:spPr/>
        <p:txBody>
          <a:bodyPr/>
          <a:lstStyle/>
          <a:p>
            <a:r>
              <a:rPr lang="en-US" dirty="0" smtClean="0">
                <a:solidFill>
                  <a:srgbClr val="007298"/>
                </a:solidFill>
              </a:rPr>
              <a:t>News from the IRS </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447800"/>
            <a:ext cx="7238999" cy="4648200"/>
          </a:xfrm>
        </p:spPr>
        <p:txBody>
          <a:bodyPr>
            <a:normAutofit/>
          </a:bodyPr>
          <a:lstStyle/>
          <a:p>
            <a:pPr marL="404813" indent="-314325">
              <a:lnSpc>
                <a:spcPct val="100000"/>
              </a:lnSpc>
            </a:pPr>
            <a:r>
              <a:rPr lang="en-US" sz="2000" dirty="0" smtClean="0"/>
              <a:t>As a result of Congressional review and significant changes with the highest levels of EO</a:t>
            </a:r>
          </a:p>
          <a:p>
            <a:pPr marL="682625" lvl="1" indent="-277813"/>
            <a:r>
              <a:rPr lang="en-US" dirty="0" smtClean="0">
                <a:solidFill>
                  <a:schemeClr val="bg2">
                    <a:lumMod val="25000"/>
                  </a:schemeClr>
                </a:solidFill>
              </a:rPr>
              <a:t>No F/Y 2013 annual report published</a:t>
            </a:r>
          </a:p>
          <a:p>
            <a:pPr marL="682625" lvl="1" indent="-277813"/>
            <a:r>
              <a:rPr lang="en-US" dirty="0" smtClean="0">
                <a:solidFill>
                  <a:schemeClr val="bg2">
                    <a:lumMod val="25000"/>
                  </a:schemeClr>
                </a:solidFill>
              </a:rPr>
              <a:t>No F/Y 2014 work plan published</a:t>
            </a:r>
          </a:p>
          <a:p>
            <a:pPr lvl="1">
              <a:lnSpc>
                <a:spcPct val="100000"/>
              </a:lnSpc>
              <a:buNone/>
            </a:pPr>
            <a:endParaRPr lang="en-US" sz="300" dirty="0" smtClean="0"/>
          </a:p>
          <a:p>
            <a:pPr marL="463550" indent="-373063">
              <a:lnSpc>
                <a:spcPct val="100000"/>
              </a:lnSpc>
            </a:pPr>
            <a:r>
              <a:rPr lang="en-US" sz="2000" dirty="0" smtClean="0"/>
              <a:t>New Director of EO appointed – Tamera </a:t>
            </a:r>
            <a:r>
              <a:rPr lang="en-US" sz="2000" dirty="0" err="1" smtClean="0"/>
              <a:t>Ripperda</a:t>
            </a:r>
            <a:r>
              <a:rPr lang="en-US" sz="2000" dirty="0" smtClean="0"/>
              <a:t> – focus on process and transparency – reduction in waiting time for approval of tax exempt organization applications</a:t>
            </a:r>
          </a:p>
          <a:p>
            <a:pPr lvl="1">
              <a:lnSpc>
                <a:spcPct val="100000"/>
              </a:lnSpc>
              <a:buNone/>
            </a:pPr>
            <a:endParaRPr lang="en-US" sz="2000" dirty="0" smtClean="0"/>
          </a:p>
          <a:p>
            <a:pPr lvl="1"/>
            <a:endParaRPr lang="en-US" sz="2000" dirty="0" smtClean="0"/>
          </a:p>
          <a:p>
            <a:pPr lvl="1"/>
            <a:endParaRPr lang="en-US" sz="2000" dirty="0" smtClean="0"/>
          </a:p>
          <a:p>
            <a:pPr lvl="1"/>
            <a:endParaRPr lang="en-US" sz="2000" dirty="0" smtClean="0"/>
          </a:p>
          <a:p>
            <a:pPr lvl="1">
              <a:buNone/>
            </a:pPr>
            <a:endParaRPr lang="en-US" sz="2000" dirty="0" smtClean="0"/>
          </a:p>
        </p:txBody>
      </p:sp>
      <p:sp>
        <p:nvSpPr>
          <p:cNvPr id="9" name="Title 8"/>
          <p:cNvSpPr>
            <a:spLocks noGrp="1"/>
          </p:cNvSpPr>
          <p:nvPr>
            <p:ph type="title"/>
          </p:nvPr>
        </p:nvSpPr>
        <p:spPr/>
        <p:txBody>
          <a:bodyPr/>
          <a:lstStyle/>
          <a:p>
            <a:r>
              <a:rPr lang="en-US" dirty="0" smtClean="0">
                <a:solidFill>
                  <a:srgbClr val="007298"/>
                </a:solidFill>
              </a:rPr>
              <a:t/>
            </a:r>
            <a:br>
              <a:rPr lang="en-US" dirty="0" smtClean="0">
                <a:solidFill>
                  <a:srgbClr val="007298"/>
                </a:solidFill>
              </a:rPr>
            </a:br>
            <a:r>
              <a:rPr lang="en-US" dirty="0" smtClean="0">
                <a:solidFill>
                  <a:srgbClr val="007298"/>
                </a:solidFill>
              </a:rPr>
              <a:t/>
            </a:r>
            <a:br>
              <a:rPr lang="en-US" dirty="0" smtClean="0">
                <a:solidFill>
                  <a:srgbClr val="007298"/>
                </a:solidFill>
              </a:rPr>
            </a:br>
            <a:r>
              <a:rPr lang="en-US" dirty="0" smtClean="0">
                <a:solidFill>
                  <a:srgbClr val="007298"/>
                </a:solidFill>
              </a:rPr>
              <a:t>News from the IRS </a:t>
            </a:r>
            <a:endParaRPr lang="en-US" dirty="0"/>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7625" y="1447800"/>
            <a:ext cx="7238999" cy="4648200"/>
          </a:xfrm>
        </p:spPr>
        <p:txBody>
          <a:bodyPr>
            <a:normAutofit/>
          </a:bodyPr>
          <a:lstStyle/>
          <a:p>
            <a:pPr marL="463550" indent="-347663">
              <a:lnSpc>
                <a:spcPct val="100000"/>
              </a:lnSpc>
              <a:spcBef>
                <a:spcPts val="1800"/>
              </a:spcBef>
            </a:pPr>
            <a:r>
              <a:rPr lang="en-US" sz="2000" dirty="0" smtClean="0"/>
              <a:t>Simplified procedures for retroactively reinstating tax-exempt status of organizations that had status automatically revoked for failure to file (Rev. Proc. 2014-11)</a:t>
            </a:r>
          </a:p>
          <a:p>
            <a:pPr marL="463550" indent="-347663">
              <a:lnSpc>
                <a:spcPct val="100000"/>
              </a:lnSpc>
              <a:spcBef>
                <a:spcPts val="1800"/>
              </a:spcBef>
            </a:pPr>
            <a:r>
              <a:rPr lang="en-US" sz="2000" dirty="0" smtClean="0"/>
              <a:t>Tax-exempt organizations not required to file Form 8621 for PFIC investments (Notice 2014-28)</a:t>
            </a:r>
          </a:p>
        </p:txBody>
      </p:sp>
      <p:sp>
        <p:nvSpPr>
          <p:cNvPr id="7" name="Title 6"/>
          <p:cNvSpPr>
            <a:spLocks noGrp="1"/>
          </p:cNvSpPr>
          <p:nvPr>
            <p:ph type="title"/>
          </p:nvPr>
        </p:nvSpPr>
        <p:spPr/>
        <p:txBody>
          <a:bodyPr/>
          <a:lstStyle/>
          <a:p>
            <a:r>
              <a:rPr lang="en-US" dirty="0" smtClean="0">
                <a:solidFill>
                  <a:srgbClr val="007298"/>
                </a:solidFill>
              </a:rPr>
              <a:t/>
            </a:r>
            <a:br>
              <a:rPr lang="en-US" dirty="0" smtClean="0">
                <a:solidFill>
                  <a:srgbClr val="007298"/>
                </a:solidFill>
              </a:rPr>
            </a:br>
            <a:r>
              <a:rPr lang="en-US" dirty="0" smtClean="0">
                <a:solidFill>
                  <a:srgbClr val="007298"/>
                </a:solidFill>
              </a:rPr>
              <a:t/>
            </a:r>
            <a:br>
              <a:rPr lang="en-US" dirty="0" smtClean="0">
                <a:solidFill>
                  <a:srgbClr val="007298"/>
                </a:solidFill>
              </a:rPr>
            </a:br>
            <a:r>
              <a:rPr lang="en-US" dirty="0" smtClean="0">
                <a:solidFill>
                  <a:srgbClr val="007298"/>
                </a:solidFill>
              </a:rPr>
              <a:t>News from the IRS </a:t>
            </a:r>
            <a:endParaRPr lang="en-US" dirty="0"/>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447800"/>
            <a:ext cx="7238999" cy="4648200"/>
          </a:xfrm>
        </p:spPr>
        <p:txBody>
          <a:bodyPr>
            <a:normAutofit/>
          </a:bodyPr>
          <a:lstStyle/>
          <a:p>
            <a:pPr marL="463550" indent="-373063">
              <a:lnSpc>
                <a:spcPct val="100000"/>
              </a:lnSpc>
              <a:spcBef>
                <a:spcPts val="1800"/>
              </a:spcBef>
            </a:pPr>
            <a:r>
              <a:rPr lang="en-US" sz="2000" dirty="0" smtClean="0"/>
              <a:t>Simplified Form 1023EZ application for smaller organizations</a:t>
            </a:r>
          </a:p>
          <a:p>
            <a:pPr marL="463550" indent="-373063">
              <a:lnSpc>
                <a:spcPct val="100000"/>
              </a:lnSpc>
              <a:spcBef>
                <a:spcPts val="1800"/>
              </a:spcBef>
            </a:pPr>
            <a:r>
              <a:rPr lang="en-US" sz="2000" dirty="0" smtClean="0"/>
              <a:t>Results of UBIT study </a:t>
            </a:r>
          </a:p>
          <a:p>
            <a:pPr marL="463550" indent="-373063">
              <a:lnSpc>
                <a:spcPct val="100000"/>
              </a:lnSpc>
              <a:spcBef>
                <a:spcPts val="1800"/>
              </a:spcBef>
            </a:pPr>
            <a:r>
              <a:rPr lang="en-US" sz="2000" dirty="0" smtClean="0"/>
              <a:t>Final §501(r)regulations on additional requirements that tax-exempt hospitals must satisfy to remain tax-exempt</a:t>
            </a:r>
          </a:p>
        </p:txBody>
      </p:sp>
      <p:sp>
        <p:nvSpPr>
          <p:cNvPr id="3" name="Title 2"/>
          <p:cNvSpPr>
            <a:spLocks noGrp="1"/>
          </p:cNvSpPr>
          <p:nvPr>
            <p:ph type="title"/>
          </p:nvPr>
        </p:nvSpPr>
        <p:spPr/>
        <p:txBody>
          <a:bodyPr/>
          <a:lstStyle/>
          <a:p>
            <a:r>
              <a:rPr lang="en-US" dirty="0" smtClean="0">
                <a:solidFill>
                  <a:srgbClr val="007298"/>
                </a:solidFill>
              </a:rPr>
              <a:t>On the Horizon from the IRS</a:t>
            </a:r>
            <a:endParaRPr lang="en-US"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950" y="1524000"/>
            <a:ext cx="7238999" cy="3733800"/>
          </a:xfrm>
        </p:spPr>
        <p:txBody>
          <a:bodyPr>
            <a:noAutofit/>
          </a:bodyPr>
          <a:lstStyle/>
          <a:p>
            <a:pPr marL="404813" indent="-314325">
              <a:lnSpc>
                <a:spcPct val="100000"/>
              </a:lnSpc>
              <a:spcBef>
                <a:spcPts val="1200"/>
              </a:spcBef>
            </a:pPr>
            <a:r>
              <a:rPr lang="en-US" sz="2000" dirty="0" smtClean="0"/>
              <a:t>Tax-free distributions from individual retirement accounts (IRAs) for charitable purposes</a:t>
            </a:r>
          </a:p>
          <a:p>
            <a:pPr marL="404813" indent="-314325">
              <a:lnSpc>
                <a:spcPct val="100000"/>
              </a:lnSpc>
              <a:spcBef>
                <a:spcPts val="1200"/>
              </a:spcBef>
            </a:pPr>
            <a:r>
              <a:rPr lang="en-US" sz="2000" dirty="0" smtClean="0"/>
              <a:t>Extension of modification of tax treatment of certain payments to controlling exempt organizations (rent, interest, royalties…)</a:t>
            </a:r>
          </a:p>
          <a:p>
            <a:pPr marL="404813" indent="-314325">
              <a:lnSpc>
                <a:spcPct val="100000"/>
              </a:lnSpc>
              <a:spcBef>
                <a:spcPts val="1200"/>
              </a:spcBef>
            </a:pPr>
            <a:r>
              <a:rPr lang="en-US" sz="2000" dirty="0" smtClean="0"/>
              <a:t>Deduction for contributions of capital gain real property made for conservation purposes</a:t>
            </a:r>
          </a:p>
          <a:p>
            <a:pPr marL="404813" indent="-314325">
              <a:lnSpc>
                <a:spcPct val="100000"/>
              </a:lnSpc>
              <a:spcBef>
                <a:spcPts val="1200"/>
              </a:spcBef>
            </a:pPr>
            <a:r>
              <a:rPr lang="en-US" sz="2000" dirty="0" smtClean="0"/>
              <a:t>Tax deduction for contributions of food inventory by taxpayers other than C corporations</a:t>
            </a:r>
          </a:p>
          <a:p>
            <a:pPr marL="404813" indent="-314325">
              <a:lnSpc>
                <a:spcPct val="100000"/>
              </a:lnSpc>
              <a:spcBef>
                <a:spcPts val="1200"/>
              </a:spcBef>
            </a:pPr>
            <a:r>
              <a:rPr lang="en-US" sz="2000" dirty="0" smtClean="0"/>
              <a:t>Basis adjustment rule for stock of an S corporation making charitable contributions of property</a:t>
            </a:r>
          </a:p>
        </p:txBody>
      </p:sp>
      <p:sp>
        <p:nvSpPr>
          <p:cNvPr id="3" name="Title 2"/>
          <p:cNvSpPr>
            <a:spLocks noGrp="1"/>
          </p:cNvSpPr>
          <p:nvPr>
            <p:ph type="title"/>
          </p:nvPr>
        </p:nvSpPr>
        <p:spPr/>
        <p:txBody>
          <a:bodyPr/>
          <a:lstStyle/>
          <a:p>
            <a:pPr marL="0" indent="0">
              <a:lnSpc>
                <a:spcPct val="100000"/>
              </a:lnSpc>
            </a:pPr>
            <a:r>
              <a:rPr lang="en-US" sz="2000" dirty="0" smtClean="0">
                <a:solidFill>
                  <a:srgbClr val="007298"/>
                </a:solidFill>
              </a:rPr>
              <a:t>Currently Expired Tax Provisions Impacting Exempt Organizations – Expired 12/31/13</a:t>
            </a:r>
            <a:endParaRPr lang="en-US" sz="2000" dirty="0">
              <a:solidFill>
                <a:srgbClr val="007298"/>
              </a:solidFill>
            </a:endParaRPr>
          </a:p>
        </p:txBody>
      </p:sp>
    </p:spTree>
    <p:extLst>
      <p:ext uri="{BB962C8B-B14F-4D97-AF65-F5344CB8AC3E}">
        <p14:creationId xmlns:p14="http://schemas.microsoft.com/office/powerpoint/2010/main" xmlns="" val="4089048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Capital</a:t>
            </a:r>
            <a:r>
              <a:rPr lang="en-US" sz="2000" dirty="0" smtClean="0"/>
              <a:t> </a:t>
            </a:r>
            <a:r>
              <a:rPr lang="en-US" sz="2800" dirty="0" smtClean="0"/>
              <a:t>Hill Update: </a:t>
            </a:r>
            <a:endParaRPr lang="en-US" sz="2800" dirty="0"/>
          </a:p>
        </p:txBody>
      </p:sp>
      <p:sp>
        <p:nvSpPr>
          <p:cNvPr id="3" name="Text Placeholder 2"/>
          <p:cNvSpPr>
            <a:spLocks noGrp="1"/>
          </p:cNvSpPr>
          <p:nvPr>
            <p:ph type="body" idx="1"/>
          </p:nvPr>
        </p:nvSpPr>
        <p:spPr>
          <a:xfrm>
            <a:off x="1676400" y="5410200"/>
            <a:ext cx="7010400" cy="756556"/>
          </a:xfrm>
        </p:spPr>
        <p:txBody>
          <a:bodyPr>
            <a:normAutofit/>
          </a:bodyPr>
          <a:lstStyle/>
          <a:p>
            <a:r>
              <a:rPr lang="en-US" sz="2800" b="1" dirty="0" smtClean="0">
                <a:solidFill>
                  <a:schemeClr val="tx1"/>
                </a:solidFill>
              </a:rPr>
              <a:t>Camp Tax Reform Proposal</a:t>
            </a:r>
            <a:endParaRPr lang="en-US" sz="2800" b="1" dirty="0">
              <a:solidFill>
                <a:schemeClr val="tx1"/>
              </a:solidFill>
            </a:endParaRPr>
          </a:p>
        </p:txBody>
      </p:sp>
    </p:spTree>
    <p:extLst>
      <p:ext uri="{BB962C8B-B14F-4D97-AF65-F5344CB8AC3E}">
        <p14:creationId xmlns:p14="http://schemas.microsoft.com/office/powerpoint/2010/main" xmlns="" val="257834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SC &amp; H">
      <a:dk1>
        <a:srgbClr val="333333"/>
      </a:dk1>
      <a:lt1>
        <a:srgbClr val="666666"/>
      </a:lt1>
      <a:dk2>
        <a:srgbClr val="000000"/>
      </a:dk2>
      <a:lt2>
        <a:srgbClr val="D2D2D2"/>
      </a:lt2>
      <a:accent1>
        <a:srgbClr val="C35326"/>
      </a:accent1>
      <a:accent2>
        <a:srgbClr val="532C6C"/>
      </a:accent2>
      <a:accent3>
        <a:srgbClr val="007298"/>
      </a:accent3>
      <a:accent4>
        <a:srgbClr val="7A242E"/>
      </a:accent4>
      <a:accent5>
        <a:srgbClr val="006647"/>
      </a:accent5>
      <a:accent6>
        <a:srgbClr val="17719A"/>
      </a:accent6>
      <a:hlink>
        <a:srgbClr val="17719A"/>
      </a:hlink>
      <a:folHlink>
        <a:srgbClr val="17719A"/>
      </a:folHlink>
    </a:clrScheme>
    <a:fontScheme name="SCand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 Template</Template>
  <TotalTime>12159</TotalTime>
  <Words>1744</Words>
  <Application>Microsoft Office PowerPoint</Application>
  <PresentationFormat>On-screen Show (4:3)</PresentationFormat>
  <Paragraphs>173</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1_Office Theme</vt:lpstr>
      <vt:lpstr>Tax Update</vt:lpstr>
      <vt:lpstr>SC&amp;H Group</vt:lpstr>
      <vt:lpstr>Update From the IRS</vt:lpstr>
      <vt:lpstr>News from the IRS </vt:lpstr>
      <vt:lpstr>  News from the IRS </vt:lpstr>
      <vt:lpstr>  News from the IRS </vt:lpstr>
      <vt:lpstr>On the Horizon from the IRS</vt:lpstr>
      <vt:lpstr>Currently Expired Tax Provisions Impacting Exempt Organizations – Expired 12/31/13</vt:lpstr>
      <vt:lpstr>Capital Hill Update: </vt:lpstr>
      <vt:lpstr>Camp Tax Reform Proposal</vt:lpstr>
      <vt:lpstr>UBIT Loss Basketing</vt:lpstr>
      <vt:lpstr>Unrelated Business Income - Definition</vt:lpstr>
      <vt:lpstr>Exclusions from Unrelated Business Income</vt:lpstr>
      <vt:lpstr>Royalties from Name/Logo License</vt:lpstr>
      <vt:lpstr>Corporate Sponsorship</vt:lpstr>
      <vt:lpstr>College Endowment Excise Tax</vt:lpstr>
      <vt:lpstr>High Compensation Excess Tax</vt:lpstr>
      <vt:lpstr>Compensation/Excess Benefit Transactions</vt:lpstr>
      <vt:lpstr>Tax-Exempt Bonds</vt:lpstr>
      <vt:lpstr>Supporting Organizations</vt:lpstr>
      <vt:lpstr>Donor-Advised Fund Distributions</vt:lpstr>
      <vt:lpstr>Charitable Deduction Modifications</vt:lpstr>
      <vt:lpstr>Private Foundation Provisions</vt:lpstr>
      <vt:lpstr>Form 990 Penalties</vt:lpstr>
      <vt:lpstr>Other Provisions Impacting Exempt Organizations</vt:lpstr>
      <vt:lpstr>Proposed Legislations –  Public Good IRA Rollover Act of 2013</vt:lpstr>
      <vt:lpstr>Changes to the 2013</vt:lpstr>
      <vt:lpstr>Part I – Summary</vt:lpstr>
      <vt:lpstr>Part IV – Checklist of Required Schedules</vt:lpstr>
      <vt:lpstr>Part VI – Governance, Management and Disclosure</vt:lpstr>
      <vt:lpstr>Part VII, Statement of Revenue/Glossary</vt:lpstr>
      <vt:lpstr>Schedule A Instructions</vt:lpstr>
      <vt:lpstr>Schedule D</vt:lpstr>
      <vt:lpstr>Schedule F</vt:lpstr>
      <vt:lpstr>Schedule H</vt:lpstr>
      <vt:lpstr>Contact Information </vt:lpstr>
    </vt:vector>
  </TitlesOfParts>
  <Company>SC&amp;H Group,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SC&amp;H Group</dc:title>
  <dc:creator>JPresswood</dc:creator>
  <cp:lastModifiedBy>rcreamer</cp:lastModifiedBy>
  <cp:revision>666</cp:revision>
  <dcterms:created xsi:type="dcterms:W3CDTF">2013-05-03T18:07:58Z</dcterms:created>
  <dcterms:modified xsi:type="dcterms:W3CDTF">2014-04-29T18:15:16Z</dcterms:modified>
</cp:coreProperties>
</file>