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theme/themeOverride2.xml" ContentType="application/vnd.openxmlformats-officedocument.themeOverride+xml"/>
  <Override PartName="/ppt/drawings/drawing6.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charts/chart10.xml" ContentType="application/vnd.openxmlformats-officedocument.drawingml.chart+xml"/>
  <Override PartName="/ppt/notesSlides/notesSlide18.xml" ContentType="application/vnd.openxmlformats-officedocument.presentationml.notesSlide+xml"/>
  <Override PartName="/ppt/charts/chart11.xml" ContentType="application/vnd.openxmlformats-officedocument.drawingml.chart+xml"/>
  <Override PartName="/ppt/theme/themeOverride5.xml" ContentType="application/vnd.openxmlformats-officedocument.themeOverride+xml"/>
  <Override PartName="/ppt/charts/chart12.xml" ContentType="application/vnd.openxmlformats-officedocument.drawingml.chart+xml"/>
  <Override PartName="/ppt/drawings/drawing7.xml" ContentType="application/vnd.openxmlformats-officedocument.drawingml.chartshapes+xml"/>
  <Override PartName="/ppt/charts/chart13.xml" ContentType="application/vnd.openxmlformats-officedocument.drawingml.chart+xml"/>
  <Override PartName="/ppt/charts/chart1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51" r:id="rId4"/>
    <p:sldMasterId id="2147483842" r:id="rId5"/>
    <p:sldMasterId id="2147483855" r:id="rId6"/>
  </p:sldMasterIdLst>
  <p:notesMasterIdLst>
    <p:notesMasterId r:id="rId40"/>
  </p:notesMasterIdLst>
  <p:handoutMasterIdLst>
    <p:handoutMasterId r:id="rId41"/>
  </p:handoutMasterIdLst>
  <p:sldIdLst>
    <p:sldId id="781" r:id="rId7"/>
    <p:sldId id="782" r:id="rId8"/>
    <p:sldId id="778" r:id="rId9"/>
    <p:sldId id="757" r:id="rId10"/>
    <p:sldId id="761" r:id="rId11"/>
    <p:sldId id="764" r:id="rId12"/>
    <p:sldId id="762" r:id="rId13"/>
    <p:sldId id="763" r:id="rId14"/>
    <p:sldId id="768" r:id="rId15"/>
    <p:sldId id="748" r:id="rId16"/>
    <p:sldId id="749" r:id="rId17"/>
    <p:sldId id="770" r:id="rId18"/>
    <p:sldId id="777" r:id="rId19"/>
    <p:sldId id="769" r:id="rId20"/>
    <p:sldId id="767" r:id="rId21"/>
    <p:sldId id="773" r:id="rId22"/>
    <p:sldId id="771" r:id="rId23"/>
    <p:sldId id="776" r:id="rId24"/>
    <p:sldId id="774" r:id="rId25"/>
    <p:sldId id="765" r:id="rId26"/>
    <p:sldId id="753" r:id="rId27"/>
    <p:sldId id="747" r:id="rId28"/>
    <p:sldId id="758" r:id="rId29"/>
    <p:sldId id="738" r:id="rId30"/>
    <p:sldId id="717" r:id="rId31"/>
    <p:sldId id="759" r:id="rId32"/>
    <p:sldId id="723" r:id="rId33"/>
    <p:sldId id="760" r:id="rId34"/>
    <p:sldId id="780" r:id="rId35"/>
    <p:sldId id="783" r:id="rId36"/>
    <p:sldId id="784" r:id="rId37"/>
    <p:sldId id="785" r:id="rId38"/>
    <p:sldId id="786" r:id="rId39"/>
  </p:sldIdLst>
  <p:sldSz cx="9144000" cy="6858000" type="screen4x3"/>
  <p:notesSz cx="9296400" cy="7010400"/>
  <p:defaultTextStyle>
    <a:defPPr>
      <a:defRPr lang="en-US"/>
    </a:defPPr>
    <a:lvl1pPr algn="l" rtl="0" fontAlgn="base">
      <a:spcBef>
        <a:spcPct val="0"/>
      </a:spcBef>
      <a:spcAft>
        <a:spcPct val="0"/>
      </a:spcAft>
      <a:defRPr sz="12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12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12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12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1200" kern="1200">
        <a:solidFill>
          <a:schemeClr val="tx1"/>
        </a:solidFill>
        <a:latin typeface="Arial" pitchFamily="34" charset="0"/>
        <a:ea typeface="ＭＳ Ｐゴシック"/>
        <a:cs typeface="ＭＳ Ｐゴシック"/>
      </a:defRPr>
    </a:lvl5pPr>
    <a:lvl6pPr marL="2286000" algn="l" defTabSz="914400" rtl="0" eaLnBrk="1" latinLnBrk="0" hangingPunct="1">
      <a:defRPr sz="1200" kern="1200">
        <a:solidFill>
          <a:schemeClr val="tx1"/>
        </a:solidFill>
        <a:latin typeface="Arial" pitchFamily="34" charset="0"/>
        <a:ea typeface="ＭＳ Ｐゴシック"/>
        <a:cs typeface="ＭＳ Ｐゴシック"/>
      </a:defRPr>
    </a:lvl6pPr>
    <a:lvl7pPr marL="2743200" algn="l" defTabSz="914400" rtl="0" eaLnBrk="1" latinLnBrk="0" hangingPunct="1">
      <a:defRPr sz="1200" kern="1200">
        <a:solidFill>
          <a:schemeClr val="tx1"/>
        </a:solidFill>
        <a:latin typeface="Arial" pitchFamily="34" charset="0"/>
        <a:ea typeface="ＭＳ Ｐゴシック"/>
        <a:cs typeface="ＭＳ Ｐゴシック"/>
      </a:defRPr>
    </a:lvl7pPr>
    <a:lvl8pPr marL="3200400" algn="l" defTabSz="914400" rtl="0" eaLnBrk="1" latinLnBrk="0" hangingPunct="1">
      <a:defRPr sz="1200" kern="1200">
        <a:solidFill>
          <a:schemeClr val="tx1"/>
        </a:solidFill>
        <a:latin typeface="Arial" pitchFamily="34" charset="0"/>
        <a:ea typeface="ＭＳ Ｐゴシック"/>
        <a:cs typeface="ＭＳ Ｐゴシック"/>
      </a:defRPr>
    </a:lvl8pPr>
    <a:lvl9pPr marL="3657600" algn="l" defTabSz="914400" rtl="0" eaLnBrk="1" latinLnBrk="0" hangingPunct="1">
      <a:defRPr sz="1200"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15D22"/>
    <a:srgbClr val="003366"/>
    <a:srgbClr val="5CA5D9"/>
    <a:srgbClr val="DAC793"/>
    <a:srgbClr val="D2D2D2"/>
    <a:srgbClr val="0081C6"/>
    <a:srgbClr val="098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0" autoAdjust="0"/>
    <p:restoredTop sz="86391" autoAdjust="0"/>
  </p:normalViewPr>
  <p:slideViewPr>
    <p:cSldViewPr snapToGrid="0">
      <p:cViewPr>
        <p:scale>
          <a:sx n="100" d="100"/>
          <a:sy n="100" d="100"/>
        </p:scale>
        <p:origin x="-276" y="-294"/>
      </p:cViewPr>
      <p:guideLst>
        <p:guide orient="horz" pos="3304"/>
        <p:guide orient="horz" pos="3944"/>
        <p:guide orient="horz" pos="3948"/>
        <p:guide orient="horz" pos="991"/>
        <p:guide pos="5195"/>
        <p:guide pos="17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4" d="100"/>
          <a:sy n="64" d="100"/>
        </p:scale>
        <p:origin x="-456" y="-102"/>
      </p:cViewPr>
      <p:guideLst>
        <p:guide orient="horz" pos="2209"/>
        <p:guide pos="29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Ga016f009\wim\Shared\Portfolio%20Strategy%20Group\Marketing%20and%20Presentations\Mimosas%20Mkts%20-%20Where%20do%20we%20go%20from%20here%20Mar%202014\20140307.SunTrust.JCapouya.NBER_Housing.W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ga016f009\wim\Shared\Communications\Monthlies%20and%20Quarterlies\2014\4-April\Data\MSCI%20returns__.xls" TargetMode="External"/></Relationships>
</file>

<file path=ppt/charts/_rels/chart11.xml.rels><?xml version="1.0" encoding="UTF-8" standalone="yes"?>
<Relationships xmlns="http://schemas.openxmlformats.org/package/2006/relationships"><Relationship Id="rId2" Type="http://schemas.openxmlformats.org/officeDocument/2006/relationships/oleObject" Target="file:///\\ga016f009\WIM\Shared\Communications\Monthlies%20and%20Quarterlies\2014\4-April\Data\Backup%20-%20Monthly%20Commentary%20and%20%20Investment%20Overview%20-%20April%202014.xlsx" TargetMode="External"/><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ga016f009\WIM\Shared\Andy%20Richman\Muni_curves%200614201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ga016f009\WIM\Shared\Communications\Monthlies%20and%20Quarterlies\2014\4-April\Data\Backup%20-%20Monthly%20Commentary%20and%20%20Investment%20Overview%20-%20April%202014.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ga016f009\WIM\Shared\Communications\Monthlies%20and%20Quarterlies\2014\4-April\Data\Backup%20-%20Monthly%20Commentary%20and%20%20Investment%20Overview%20-%20April%202014.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Ga016f009\wim\Shared\Portfolio%20Strategy%20Group\Marketing%20and%20Presentations\Mimosas%20Mkts%20-%20Where%20do%20we%20go%20from%20here%20Mar%202014\20140307.SunTrust.JCapouya.NBER_Housing.W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Ga016f009\wim\Shared\Portfolio%20Strategy%20Group\Marketing%20and%20Presentations\Mimosas%20Mkts%20-%20Where%20do%20we%20go%20from%20here%20Mar%202014\20140307.SunTrust.JCapouya.NBER_Housing.W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Ga016f009\wim\Shared\Portfolio%20Strategy%20Group\Marketing%20and%20Presentations\Mimosas%20Mkts%20-%20Where%20do%20we%20go%20from%20here%20Mar%202014\20140307.SunTrust.JCapouya.NBER_Housing.WS%20INCOME%20SMOOTHED.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ga016F009\WIM\Shared\Communications\Keith%20Lerner\Presentations\Presentations%20-%20Charts\Real%20GDP%20ANNUAL%20GROWTH.xlsx"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oleObject" Target="file:///\\ga016f009\wim\Shared\Communications\Monthlies%20and%20Quarterlies\2014\4-April\Data\Auto%20sales.xlsx" TargetMode="Externa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ga016f009\wim\Shared\Communications\Monthlies%20and%20Quarterlies\2014\4-April\Data\Private%20Payrolls%20New%20High.xlsx"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oleObject" Target="file:///\\ga016f009\WIM\Shared\Communications\Monthlies%20and%20Quarterlies\2014\4-April\Data\Backup%20-%20Monthly%20Commentary%20and%20%20Investment%20Overview%20-%20April%202014.xlsx" TargetMode="External"/><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oleObject" Target="file:///\\ga016f009\WIM\Shared\Communications\Monthlies%20and%20Quarterlies\2014\4-April\Data\Backup%20-%20Monthly%20Commentary%20and%20%20Investment%20Overview%20-%20April%202014.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a:pPr>
            <a:r>
              <a:rPr lang="en-US" sz="1400" b="1"/>
              <a:t>Industrial Production</a:t>
            </a:r>
          </a:p>
        </c:rich>
      </c:tx>
      <c:layout/>
      <c:overlay val="1"/>
    </c:title>
    <c:autoTitleDeleted val="0"/>
    <c:plotArea>
      <c:layout>
        <c:manualLayout>
          <c:layoutTarget val="inner"/>
          <c:xMode val="edge"/>
          <c:yMode val="edge"/>
          <c:x val="9.3280151004746459E-2"/>
          <c:y val="0.18610786554906444"/>
          <c:w val="0.83077934155868316"/>
          <c:h val="0.71750053202809105"/>
        </c:manualLayout>
      </c:layout>
      <c:areaChart>
        <c:grouping val="standard"/>
        <c:varyColors val="0"/>
        <c:ser>
          <c:idx val="0"/>
          <c:order val="0"/>
          <c:spPr>
            <a:solidFill>
              <a:srgbClr val="5CA5D9"/>
            </a:solidFill>
            <a:ln>
              <a:noFill/>
            </a:ln>
          </c:spPr>
          <c:cat>
            <c:numRef>
              <c:f>'[20140307.SunTrust.JCapouya.NBER_Housing.WS.xlsx]IP Series'!$C$30:$C$105</c:f>
              <c:numCache>
                <c:formatCode>0</c:formatCode>
                <c:ptCount val="76"/>
                <c:pt idx="0">
                  <c:v>-18</c:v>
                </c:pt>
                <c:pt idx="1">
                  <c:v>-17</c:v>
                </c:pt>
                <c:pt idx="2">
                  <c:v>-16</c:v>
                </c:pt>
                <c:pt idx="3">
                  <c:v>-15</c:v>
                </c:pt>
                <c:pt idx="4">
                  <c:v>-14</c:v>
                </c:pt>
                <c:pt idx="5">
                  <c:v>-13</c:v>
                </c:pt>
                <c:pt idx="6">
                  <c:v>-12</c:v>
                </c:pt>
                <c:pt idx="7">
                  <c:v>-11</c:v>
                </c:pt>
                <c:pt idx="8">
                  <c:v>-10</c:v>
                </c:pt>
                <c:pt idx="9">
                  <c:v>-9</c:v>
                </c:pt>
                <c:pt idx="10">
                  <c:v>-8</c:v>
                </c:pt>
                <c:pt idx="11">
                  <c:v>-7</c:v>
                </c:pt>
                <c:pt idx="12">
                  <c:v>-6</c:v>
                </c:pt>
                <c:pt idx="13">
                  <c:v>-5</c:v>
                </c:pt>
                <c:pt idx="14">
                  <c:v>-4</c:v>
                </c:pt>
                <c:pt idx="15">
                  <c:v>-3</c:v>
                </c:pt>
                <c:pt idx="16">
                  <c:v>-2</c:v>
                </c:pt>
                <c:pt idx="17">
                  <c:v>-1</c:v>
                </c:pt>
                <c:pt idx="18">
                  <c:v>0</c:v>
                </c:pt>
                <c:pt idx="19">
                  <c:v>1</c:v>
                </c:pt>
                <c:pt idx="20">
                  <c:v>2</c:v>
                </c:pt>
                <c:pt idx="21">
                  <c:v>3</c:v>
                </c:pt>
                <c:pt idx="22">
                  <c:v>4</c:v>
                </c:pt>
                <c:pt idx="23">
                  <c:v>5</c:v>
                </c:pt>
                <c:pt idx="24">
                  <c:v>6</c:v>
                </c:pt>
                <c:pt idx="25">
                  <c:v>7</c:v>
                </c:pt>
                <c:pt idx="26">
                  <c:v>8</c:v>
                </c:pt>
                <c:pt idx="27">
                  <c:v>9</c:v>
                </c:pt>
                <c:pt idx="28">
                  <c:v>10</c:v>
                </c:pt>
                <c:pt idx="29">
                  <c:v>11</c:v>
                </c:pt>
                <c:pt idx="30">
                  <c:v>12</c:v>
                </c:pt>
                <c:pt idx="31">
                  <c:v>13</c:v>
                </c:pt>
                <c:pt idx="32">
                  <c:v>14</c:v>
                </c:pt>
                <c:pt idx="33">
                  <c:v>15</c:v>
                </c:pt>
                <c:pt idx="34">
                  <c:v>16</c:v>
                </c:pt>
                <c:pt idx="35">
                  <c:v>17</c:v>
                </c:pt>
                <c:pt idx="36">
                  <c:v>18</c:v>
                </c:pt>
                <c:pt idx="37">
                  <c:v>19</c:v>
                </c:pt>
                <c:pt idx="38">
                  <c:v>20</c:v>
                </c:pt>
                <c:pt idx="39">
                  <c:v>21</c:v>
                </c:pt>
                <c:pt idx="40">
                  <c:v>22</c:v>
                </c:pt>
                <c:pt idx="41">
                  <c:v>23</c:v>
                </c:pt>
                <c:pt idx="42">
                  <c:v>24</c:v>
                </c:pt>
                <c:pt idx="43">
                  <c:v>25</c:v>
                </c:pt>
                <c:pt idx="44">
                  <c:v>26</c:v>
                </c:pt>
                <c:pt idx="45">
                  <c:v>27</c:v>
                </c:pt>
                <c:pt idx="46">
                  <c:v>28</c:v>
                </c:pt>
                <c:pt idx="47">
                  <c:v>29</c:v>
                </c:pt>
                <c:pt idx="48">
                  <c:v>30</c:v>
                </c:pt>
                <c:pt idx="49">
                  <c:v>31</c:v>
                </c:pt>
                <c:pt idx="50">
                  <c:v>32</c:v>
                </c:pt>
                <c:pt idx="51">
                  <c:v>33</c:v>
                </c:pt>
                <c:pt idx="52">
                  <c:v>34</c:v>
                </c:pt>
                <c:pt idx="53">
                  <c:v>35</c:v>
                </c:pt>
                <c:pt idx="54">
                  <c:v>36</c:v>
                </c:pt>
                <c:pt idx="55">
                  <c:v>37</c:v>
                </c:pt>
                <c:pt idx="56">
                  <c:v>38</c:v>
                </c:pt>
                <c:pt idx="57">
                  <c:v>39</c:v>
                </c:pt>
                <c:pt idx="58">
                  <c:v>40</c:v>
                </c:pt>
                <c:pt idx="59">
                  <c:v>41</c:v>
                </c:pt>
                <c:pt idx="60">
                  <c:v>42</c:v>
                </c:pt>
                <c:pt idx="61">
                  <c:v>43</c:v>
                </c:pt>
                <c:pt idx="62">
                  <c:v>44</c:v>
                </c:pt>
                <c:pt idx="63">
                  <c:v>45</c:v>
                </c:pt>
                <c:pt idx="64">
                  <c:v>46</c:v>
                </c:pt>
                <c:pt idx="65">
                  <c:v>47</c:v>
                </c:pt>
                <c:pt idx="66">
                  <c:v>48</c:v>
                </c:pt>
                <c:pt idx="67">
                  <c:v>49</c:v>
                </c:pt>
                <c:pt idx="68">
                  <c:v>50</c:v>
                </c:pt>
                <c:pt idx="69">
                  <c:v>51</c:v>
                </c:pt>
                <c:pt idx="70">
                  <c:v>52</c:v>
                </c:pt>
                <c:pt idx="71">
                  <c:v>53</c:v>
                </c:pt>
                <c:pt idx="72">
                  <c:v>54</c:v>
                </c:pt>
                <c:pt idx="73">
                  <c:v>55</c:v>
                </c:pt>
                <c:pt idx="74">
                  <c:v>56</c:v>
                </c:pt>
                <c:pt idx="75">
                  <c:v>57</c:v>
                </c:pt>
              </c:numCache>
            </c:numRef>
          </c:cat>
          <c:val>
            <c:numRef>
              <c:f>'[20140307.SunTrust.JCapouya.NBER_Housing.WS.xlsx]IP Series'!$E$30:$E$105</c:f>
              <c:numCache>
                <c:formatCode>0.0</c:formatCode>
                <c:ptCount val="76"/>
                <c:pt idx="0">
                  <c:v>100</c:v>
                </c:pt>
                <c:pt idx="1">
                  <c:v>99.702380952380949</c:v>
                </c:pt>
                <c:pt idx="2">
                  <c:v>99.503968253968253</c:v>
                </c:pt>
                <c:pt idx="3">
                  <c:v>99.206349206349216</c:v>
                </c:pt>
                <c:pt idx="4">
                  <c:v>98.412698412698418</c:v>
                </c:pt>
                <c:pt idx="5">
                  <c:v>98.015873015873012</c:v>
                </c:pt>
                <c:pt idx="6">
                  <c:v>97.817460317460316</c:v>
                </c:pt>
                <c:pt idx="7">
                  <c:v>97.321428571428569</c:v>
                </c:pt>
                <c:pt idx="8">
                  <c:v>95.734126984126988</c:v>
                </c:pt>
                <c:pt idx="9">
                  <c:v>91.765873015873026</c:v>
                </c:pt>
                <c:pt idx="10">
                  <c:v>92.460317460317469</c:v>
                </c:pt>
                <c:pt idx="11">
                  <c:v>91.468253968253975</c:v>
                </c:pt>
                <c:pt idx="12">
                  <c:v>88.888888888888886</c:v>
                </c:pt>
                <c:pt idx="13">
                  <c:v>86.805555555555557</c:v>
                </c:pt>
                <c:pt idx="14">
                  <c:v>86.30952380952381</c:v>
                </c:pt>
                <c:pt idx="15">
                  <c:v>85.01984126984128</c:v>
                </c:pt>
                <c:pt idx="16">
                  <c:v>84.226190476190482</c:v>
                </c:pt>
                <c:pt idx="17">
                  <c:v>83.432539682539669</c:v>
                </c:pt>
                <c:pt idx="18">
                  <c:v>83.134920634920633</c:v>
                </c:pt>
                <c:pt idx="19">
                  <c:v>83.829365079365076</c:v>
                </c:pt>
                <c:pt idx="20">
                  <c:v>84.722222222222229</c:v>
                </c:pt>
                <c:pt idx="21">
                  <c:v>85.317460317460331</c:v>
                </c:pt>
                <c:pt idx="22">
                  <c:v>85.515873015873026</c:v>
                </c:pt>
                <c:pt idx="23">
                  <c:v>85.912698412698404</c:v>
                </c:pt>
                <c:pt idx="24">
                  <c:v>86.30952380952381</c:v>
                </c:pt>
                <c:pt idx="25">
                  <c:v>87.301587301587304</c:v>
                </c:pt>
                <c:pt idx="26">
                  <c:v>87.599206349206355</c:v>
                </c:pt>
                <c:pt idx="27">
                  <c:v>88.293650793650784</c:v>
                </c:pt>
                <c:pt idx="28">
                  <c:v>88.591269841269835</c:v>
                </c:pt>
                <c:pt idx="29">
                  <c:v>89.980158730158735</c:v>
                </c:pt>
                <c:pt idx="30">
                  <c:v>90.178571428571445</c:v>
                </c:pt>
                <c:pt idx="31">
                  <c:v>90.674603174603192</c:v>
                </c:pt>
                <c:pt idx="32">
                  <c:v>90.873015873015873</c:v>
                </c:pt>
                <c:pt idx="33">
                  <c:v>91.170634920634924</c:v>
                </c:pt>
                <c:pt idx="34">
                  <c:v>90.873015873015873</c:v>
                </c:pt>
                <c:pt idx="35">
                  <c:v>91.071428571428569</c:v>
                </c:pt>
                <c:pt idx="36">
                  <c:v>91.964285714285722</c:v>
                </c:pt>
                <c:pt idx="37">
                  <c:v>91.865079365079367</c:v>
                </c:pt>
                <c:pt idx="38">
                  <c:v>91.468253968253975</c:v>
                </c:pt>
                <c:pt idx="39">
                  <c:v>92.3611111111111</c:v>
                </c:pt>
                <c:pt idx="40">
                  <c:v>91.865079365079367</c:v>
                </c:pt>
                <c:pt idx="41">
                  <c:v>92.162698412698418</c:v>
                </c:pt>
                <c:pt idx="42">
                  <c:v>92.3611111111111</c:v>
                </c:pt>
                <c:pt idx="43">
                  <c:v>92.857142857142847</c:v>
                </c:pt>
                <c:pt idx="44">
                  <c:v>93.353174603174608</c:v>
                </c:pt>
                <c:pt idx="45">
                  <c:v>93.452380952380949</c:v>
                </c:pt>
                <c:pt idx="46">
                  <c:v>93.94841269841271</c:v>
                </c:pt>
                <c:pt idx="47">
                  <c:v>94.246031746031747</c:v>
                </c:pt>
                <c:pt idx="48">
                  <c:v>94.742063492063494</c:v>
                </c:pt>
                <c:pt idx="49">
                  <c:v>95.436507936507937</c:v>
                </c:pt>
                <c:pt idx="50">
                  <c:v>95.932539682539684</c:v>
                </c:pt>
                <c:pt idx="51">
                  <c:v>95.337301587301582</c:v>
                </c:pt>
                <c:pt idx="52">
                  <c:v>96.130952380952394</c:v>
                </c:pt>
                <c:pt idx="53">
                  <c:v>96.329365079365076</c:v>
                </c:pt>
                <c:pt idx="54">
                  <c:v>96.329365079365076</c:v>
                </c:pt>
                <c:pt idx="55">
                  <c:v>96.825396825396822</c:v>
                </c:pt>
                <c:pt idx="56">
                  <c:v>96.031746031746039</c:v>
                </c:pt>
                <c:pt idx="57">
                  <c:v>96.230158730158735</c:v>
                </c:pt>
                <c:pt idx="58">
                  <c:v>96.031746031746039</c:v>
                </c:pt>
                <c:pt idx="59">
                  <c:v>97.321428571428569</c:v>
                </c:pt>
                <c:pt idx="60">
                  <c:v>97.420634920634924</c:v>
                </c:pt>
                <c:pt idx="61">
                  <c:v>97.420634920634924</c:v>
                </c:pt>
                <c:pt idx="62">
                  <c:v>98.015873015873012</c:v>
                </c:pt>
                <c:pt idx="63">
                  <c:v>98.313492063492063</c:v>
                </c:pt>
                <c:pt idx="64">
                  <c:v>98.015873015873012</c:v>
                </c:pt>
                <c:pt idx="65">
                  <c:v>98.214285714285722</c:v>
                </c:pt>
                <c:pt idx="66">
                  <c:v>98.412698412698418</c:v>
                </c:pt>
                <c:pt idx="67">
                  <c:v>98.214285714285722</c:v>
                </c:pt>
                <c:pt idx="68">
                  <c:v>98.809523809523796</c:v>
                </c:pt>
                <c:pt idx="69">
                  <c:v>99.404761904761912</c:v>
                </c:pt>
                <c:pt idx="70">
                  <c:v>99.603174603174622</c:v>
                </c:pt>
                <c:pt idx="71">
                  <c:v>100.1984126984127</c:v>
                </c:pt>
                <c:pt idx="72">
                  <c:v>100.59523809523809</c:v>
                </c:pt>
                <c:pt idx="73">
                  <c:v>100.1984126984127</c:v>
                </c:pt>
              </c:numCache>
            </c:numRef>
          </c:val>
        </c:ser>
        <c:dLbls>
          <c:showLegendKey val="0"/>
          <c:showVal val="0"/>
          <c:showCatName val="0"/>
          <c:showSerName val="0"/>
          <c:showPercent val="0"/>
          <c:showBubbleSize val="0"/>
        </c:dLbls>
        <c:axId val="371512064"/>
        <c:axId val="371513600"/>
      </c:areaChart>
      <c:lineChart>
        <c:grouping val="standard"/>
        <c:varyColors val="0"/>
        <c:ser>
          <c:idx val="1"/>
          <c:order val="1"/>
          <c:spPr>
            <a:ln w="44450">
              <a:solidFill>
                <a:srgbClr val="F15D22"/>
              </a:solidFill>
            </a:ln>
          </c:spPr>
          <c:marker>
            <c:symbol val="none"/>
          </c:marker>
          <c:cat>
            <c:numRef>
              <c:f>'[20140307.SunTrust.JCapouya.NBER_Housing.WS.xlsx]IP Series'!$C$30:$C$105</c:f>
              <c:numCache>
                <c:formatCode>0</c:formatCode>
                <c:ptCount val="76"/>
                <c:pt idx="0">
                  <c:v>-18</c:v>
                </c:pt>
                <c:pt idx="1">
                  <c:v>-17</c:v>
                </c:pt>
                <c:pt idx="2">
                  <c:v>-16</c:v>
                </c:pt>
                <c:pt idx="3">
                  <c:v>-15</c:v>
                </c:pt>
                <c:pt idx="4">
                  <c:v>-14</c:v>
                </c:pt>
                <c:pt idx="5">
                  <c:v>-13</c:v>
                </c:pt>
                <c:pt idx="6">
                  <c:v>-12</c:v>
                </c:pt>
                <c:pt idx="7">
                  <c:v>-11</c:v>
                </c:pt>
                <c:pt idx="8">
                  <c:v>-10</c:v>
                </c:pt>
                <c:pt idx="9">
                  <c:v>-9</c:v>
                </c:pt>
                <c:pt idx="10">
                  <c:v>-8</c:v>
                </c:pt>
                <c:pt idx="11">
                  <c:v>-7</c:v>
                </c:pt>
                <c:pt idx="12">
                  <c:v>-6</c:v>
                </c:pt>
                <c:pt idx="13">
                  <c:v>-5</c:v>
                </c:pt>
                <c:pt idx="14">
                  <c:v>-4</c:v>
                </c:pt>
                <c:pt idx="15">
                  <c:v>-3</c:v>
                </c:pt>
                <c:pt idx="16">
                  <c:v>-2</c:v>
                </c:pt>
                <c:pt idx="17">
                  <c:v>-1</c:v>
                </c:pt>
                <c:pt idx="18">
                  <c:v>0</c:v>
                </c:pt>
                <c:pt idx="19">
                  <c:v>1</c:v>
                </c:pt>
                <c:pt idx="20">
                  <c:v>2</c:v>
                </c:pt>
                <c:pt idx="21">
                  <c:v>3</c:v>
                </c:pt>
                <c:pt idx="22">
                  <c:v>4</c:v>
                </c:pt>
                <c:pt idx="23">
                  <c:v>5</c:v>
                </c:pt>
                <c:pt idx="24">
                  <c:v>6</c:v>
                </c:pt>
                <c:pt idx="25">
                  <c:v>7</c:v>
                </c:pt>
                <c:pt idx="26">
                  <c:v>8</c:v>
                </c:pt>
                <c:pt idx="27">
                  <c:v>9</c:v>
                </c:pt>
                <c:pt idx="28">
                  <c:v>10</c:v>
                </c:pt>
                <c:pt idx="29">
                  <c:v>11</c:v>
                </c:pt>
                <c:pt idx="30">
                  <c:v>12</c:v>
                </c:pt>
                <c:pt idx="31">
                  <c:v>13</c:v>
                </c:pt>
                <c:pt idx="32">
                  <c:v>14</c:v>
                </c:pt>
                <c:pt idx="33">
                  <c:v>15</c:v>
                </c:pt>
                <c:pt idx="34">
                  <c:v>16</c:v>
                </c:pt>
                <c:pt idx="35">
                  <c:v>17</c:v>
                </c:pt>
                <c:pt idx="36">
                  <c:v>18</c:v>
                </c:pt>
                <c:pt idx="37">
                  <c:v>19</c:v>
                </c:pt>
                <c:pt idx="38">
                  <c:v>20</c:v>
                </c:pt>
                <c:pt idx="39">
                  <c:v>21</c:v>
                </c:pt>
                <c:pt idx="40">
                  <c:v>22</c:v>
                </c:pt>
                <c:pt idx="41">
                  <c:v>23</c:v>
                </c:pt>
                <c:pt idx="42">
                  <c:v>24</c:v>
                </c:pt>
                <c:pt idx="43">
                  <c:v>25</c:v>
                </c:pt>
                <c:pt idx="44">
                  <c:v>26</c:v>
                </c:pt>
                <c:pt idx="45">
                  <c:v>27</c:v>
                </c:pt>
                <c:pt idx="46">
                  <c:v>28</c:v>
                </c:pt>
                <c:pt idx="47">
                  <c:v>29</c:v>
                </c:pt>
                <c:pt idx="48">
                  <c:v>30</c:v>
                </c:pt>
                <c:pt idx="49">
                  <c:v>31</c:v>
                </c:pt>
                <c:pt idx="50">
                  <c:v>32</c:v>
                </c:pt>
                <c:pt idx="51">
                  <c:v>33</c:v>
                </c:pt>
                <c:pt idx="52">
                  <c:v>34</c:v>
                </c:pt>
                <c:pt idx="53">
                  <c:v>35</c:v>
                </c:pt>
                <c:pt idx="54">
                  <c:v>36</c:v>
                </c:pt>
                <c:pt idx="55">
                  <c:v>37</c:v>
                </c:pt>
                <c:pt idx="56">
                  <c:v>38</c:v>
                </c:pt>
                <c:pt idx="57">
                  <c:v>39</c:v>
                </c:pt>
                <c:pt idx="58">
                  <c:v>40</c:v>
                </c:pt>
                <c:pt idx="59">
                  <c:v>41</c:v>
                </c:pt>
                <c:pt idx="60">
                  <c:v>42</c:v>
                </c:pt>
                <c:pt idx="61">
                  <c:v>43</c:v>
                </c:pt>
                <c:pt idx="62">
                  <c:v>44</c:v>
                </c:pt>
                <c:pt idx="63">
                  <c:v>45</c:v>
                </c:pt>
                <c:pt idx="64">
                  <c:v>46</c:v>
                </c:pt>
                <c:pt idx="65">
                  <c:v>47</c:v>
                </c:pt>
                <c:pt idx="66">
                  <c:v>48</c:v>
                </c:pt>
                <c:pt idx="67">
                  <c:v>49</c:v>
                </c:pt>
                <c:pt idx="68">
                  <c:v>50</c:v>
                </c:pt>
                <c:pt idx="69">
                  <c:v>51</c:v>
                </c:pt>
                <c:pt idx="70">
                  <c:v>52</c:v>
                </c:pt>
                <c:pt idx="71">
                  <c:v>53</c:v>
                </c:pt>
                <c:pt idx="72">
                  <c:v>54</c:v>
                </c:pt>
                <c:pt idx="73">
                  <c:v>55</c:v>
                </c:pt>
                <c:pt idx="74">
                  <c:v>56</c:v>
                </c:pt>
                <c:pt idx="75">
                  <c:v>57</c:v>
                </c:pt>
              </c:numCache>
            </c:numRef>
          </c:cat>
          <c:val>
            <c:numRef>
              <c:f>'[20140307.SunTrust.JCapouya.NBER_Housing.WS.xlsx]IP Series'!$F$30:$F$105</c:f>
              <c:numCache>
                <c:formatCode>0.0</c:formatCode>
                <c:ptCount val="76"/>
                <c:pt idx="0">
                  <c:v>100</c:v>
                </c:pt>
                <c:pt idx="1">
                  <c:v>99.735725250969864</c:v>
                </c:pt>
                <c:pt idx="2">
                  <c:v>99.234215426186736</c:v>
                </c:pt>
                <c:pt idx="3">
                  <c:v>98.494697815719292</c:v>
                </c:pt>
                <c:pt idx="4">
                  <c:v>97.737922946919298</c:v>
                </c:pt>
                <c:pt idx="5">
                  <c:v>97.092227449483147</c:v>
                </c:pt>
                <c:pt idx="6">
                  <c:v>96.651030457167835</c:v>
                </c:pt>
                <c:pt idx="7">
                  <c:v>96.602971161313491</c:v>
                </c:pt>
                <c:pt idx="8">
                  <c:v>96.322395515577711</c:v>
                </c:pt>
                <c:pt idx="9">
                  <c:v>96.157369925329391</c:v>
                </c:pt>
                <c:pt idx="10">
                  <c:v>96.302037372234324</c:v>
                </c:pt>
                <c:pt idx="11">
                  <c:v>96.375081973667889</c:v>
                </c:pt>
                <c:pt idx="12">
                  <c:v>96.508210899548885</c:v>
                </c:pt>
                <c:pt idx="13">
                  <c:v>96.23192959672221</c:v>
                </c:pt>
                <c:pt idx="14">
                  <c:v>96.464801065539675</c:v>
                </c:pt>
                <c:pt idx="15">
                  <c:v>96.222960425428553</c:v>
                </c:pt>
                <c:pt idx="16">
                  <c:v>96.274127097133587</c:v>
                </c:pt>
                <c:pt idx="17">
                  <c:v>96.295131667767919</c:v>
                </c:pt>
                <c:pt idx="18">
                  <c:v>96.823390063211264</c:v>
                </c:pt>
                <c:pt idx="19">
                  <c:v>97.083834567844747</c:v>
                </c:pt>
                <c:pt idx="20">
                  <c:v>97.461071021777698</c:v>
                </c:pt>
                <c:pt idx="21">
                  <c:v>97.765187082794341</c:v>
                </c:pt>
                <c:pt idx="22">
                  <c:v>98.403860359009641</c:v>
                </c:pt>
                <c:pt idx="23">
                  <c:v>98.530777170407603</c:v>
                </c:pt>
                <c:pt idx="24">
                  <c:v>98.806337712451707</c:v>
                </c:pt>
                <c:pt idx="25">
                  <c:v>99.530418406239193</c:v>
                </c:pt>
                <c:pt idx="26">
                  <c:v>99.961218791986568</c:v>
                </c:pt>
                <c:pt idx="27">
                  <c:v>100.47082281687806</c:v>
                </c:pt>
                <c:pt idx="28">
                  <c:v>100.70726207470345</c:v>
                </c:pt>
                <c:pt idx="29">
                  <c:v>100.90665919444849</c:v>
                </c:pt>
                <c:pt idx="30">
                  <c:v>101.44594702875706</c:v>
                </c:pt>
                <c:pt idx="31">
                  <c:v>101.5044878848737</c:v>
                </c:pt>
                <c:pt idx="32">
                  <c:v>101.93537022797055</c:v>
                </c:pt>
                <c:pt idx="33">
                  <c:v>102.27973366626995</c:v>
                </c:pt>
                <c:pt idx="34">
                  <c:v>102.69206997380063</c:v>
                </c:pt>
                <c:pt idx="35">
                  <c:v>103.03502429095991</c:v>
                </c:pt>
                <c:pt idx="36">
                  <c:v>103.89068830143898</c:v>
                </c:pt>
                <c:pt idx="37">
                  <c:v>104.2889180209834</c:v>
                </c:pt>
                <c:pt idx="38">
                  <c:v>104.80799459969519</c:v>
                </c:pt>
                <c:pt idx="39">
                  <c:v>105.04041609901707</c:v>
                </c:pt>
              </c:numCache>
            </c:numRef>
          </c:val>
          <c:smooth val="0"/>
        </c:ser>
        <c:dLbls>
          <c:showLegendKey val="0"/>
          <c:showVal val="0"/>
          <c:showCatName val="0"/>
          <c:showSerName val="0"/>
          <c:showPercent val="0"/>
          <c:showBubbleSize val="0"/>
        </c:dLbls>
        <c:marker val="1"/>
        <c:smooth val="0"/>
        <c:axId val="371512064"/>
        <c:axId val="371513600"/>
      </c:lineChart>
      <c:catAx>
        <c:axId val="371512064"/>
        <c:scaling>
          <c:orientation val="minMax"/>
        </c:scaling>
        <c:delete val="0"/>
        <c:axPos val="b"/>
        <c:numFmt formatCode="#,##0" sourceLinked="0"/>
        <c:majorTickMark val="out"/>
        <c:minorTickMark val="none"/>
        <c:tickLblPos val="nextTo"/>
        <c:txPr>
          <a:bodyPr rot="0" vert="horz"/>
          <a:lstStyle/>
          <a:p>
            <a:pPr>
              <a:defRPr b="1"/>
            </a:pPr>
            <a:endParaRPr lang="en-US"/>
          </a:p>
        </c:txPr>
        <c:crossAx val="371513600"/>
        <c:crosses val="autoZero"/>
        <c:auto val="0"/>
        <c:lblAlgn val="ctr"/>
        <c:lblOffset val="0"/>
        <c:tickLblSkip val="9"/>
        <c:tickMarkSkip val="10"/>
        <c:noMultiLvlLbl val="1"/>
      </c:catAx>
      <c:valAx>
        <c:axId val="371513600"/>
        <c:scaling>
          <c:orientation val="minMax"/>
          <c:max val="109"/>
          <c:min val="81"/>
        </c:scaling>
        <c:delete val="0"/>
        <c:axPos val="l"/>
        <c:numFmt formatCode="0" sourceLinked="0"/>
        <c:majorTickMark val="none"/>
        <c:minorTickMark val="none"/>
        <c:tickLblPos val="low"/>
        <c:spPr>
          <a:ln w="38100">
            <a:prstDash val="sysDash"/>
          </a:ln>
        </c:spPr>
        <c:txPr>
          <a:bodyPr rot="0" vert="horz"/>
          <a:lstStyle/>
          <a:p>
            <a:pPr>
              <a:defRPr b="1"/>
            </a:pPr>
            <a:endParaRPr lang="en-US"/>
          </a:p>
        </c:txPr>
        <c:crossAx val="371512064"/>
        <c:crossesAt val="20"/>
        <c:crossBetween val="between"/>
        <c:majorUnit val="4"/>
      </c:valAx>
    </c:plotArea>
    <c:plotVisOnly val="1"/>
    <c:dispBlanksAs val="gap"/>
    <c:showDLblsOverMax val="0"/>
  </c:chart>
  <c:spPr>
    <a:ln>
      <a:noFill/>
    </a:ln>
  </c:spPr>
  <c:txPr>
    <a:bodyPr/>
    <a:lstStyle/>
    <a:p>
      <a:pPr>
        <a:defRPr sz="1300" b="0" i="0" u="none" strike="noStrike" baseline="0">
          <a:solidFill>
            <a:srgbClr val="000000"/>
          </a:solidFill>
          <a:latin typeface="Arial" panose="020B0604020202020204" pitchFamily="34" charset="0"/>
          <a:ea typeface="Georgia"/>
          <a:cs typeface="Arial" panose="020B0604020202020204" pitchFamily="34" charset="0"/>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Select First Quarter Country</a:t>
            </a:r>
          </a:p>
          <a:p>
            <a:pPr>
              <a:defRPr/>
            </a:pPr>
            <a:r>
              <a:rPr lang="en-US"/>
              <a:t>Stock Market Performance</a:t>
            </a:r>
          </a:p>
        </c:rich>
      </c:tx>
      <c:layout/>
      <c:overlay val="1"/>
    </c:title>
    <c:autoTitleDeleted val="0"/>
    <c:plotArea>
      <c:layout>
        <c:manualLayout>
          <c:layoutTarget val="inner"/>
          <c:xMode val="edge"/>
          <c:yMode val="edge"/>
          <c:x val="0.17874234470691164"/>
          <c:y val="0.18696581196581197"/>
          <c:w val="0.75009131671041118"/>
          <c:h val="0.6988782051282052"/>
        </c:manualLayout>
      </c:layout>
      <c:barChart>
        <c:barDir val="bar"/>
        <c:grouping val="clustered"/>
        <c:varyColors val="0"/>
        <c:ser>
          <c:idx val="0"/>
          <c:order val="0"/>
          <c:spPr>
            <a:solidFill>
              <a:srgbClr val="003366"/>
            </a:solidFill>
          </c:spPr>
          <c:invertIfNegative val="0"/>
          <c:dLbls>
            <c:showLegendKey val="0"/>
            <c:showVal val="1"/>
            <c:showCatName val="0"/>
            <c:showSerName val="0"/>
            <c:showPercent val="0"/>
            <c:showBubbleSize val="0"/>
            <c:showLeaderLines val="0"/>
          </c:dLbls>
          <c:cat>
            <c:strRef>
              <c:f>'Country Indexes'!$K$14:$K$21</c:f>
              <c:strCache>
                <c:ptCount val="8"/>
                <c:pt idx="0">
                  <c:v>Russia</c:v>
                </c:pt>
                <c:pt idx="1">
                  <c:v>China</c:v>
                </c:pt>
                <c:pt idx="2">
                  <c:v>Japan</c:v>
                </c:pt>
                <c:pt idx="3">
                  <c:v>Germany</c:v>
                </c:pt>
                <c:pt idx="4">
                  <c:v>USA</c:v>
                </c:pt>
                <c:pt idx="5">
                  <c:v>India</c:v>
                </c:pt>
                <c:pt idx="6">
                  <c:v>Ireland</c:v>
                </c:pt>
                <c:pt idx="7">
                  <c:v>Italy</c:v>
                </c:pt>
              </c:strCache>
            </c:strRef>
          </c:cat>
          <c:val>
            <c:numRef>
              <c:f>'Country Indexes'!$L$14:$L$21</c:f>
              <c:numCache>
                <c:formatCode>#,##0.0%</c:formatCode>
                <c:ptCount val="8"/>
                <c:pt idx="0">
                  <c:v>-0.14449999999999999</c:v>
                </c:pt>
                <c:pt idx="1">
                  <c:v>-5.8700000000000002E-2</c:v>
                </c:pt>
                <c:pt idx="2">
                  <c:v>-5.6100000000000004E-2</c:v>
                </c:pt>
                <c:pt idx="3">
                  <c:v>-3.3E-3</c:v>
                </c:pt>
                <c:pt idx="4">
                  <c:v>1.6899999999999998E-2</c:v>
                </c:pt>
                <c:pt idx="5">
                  <c:v>8.1600000000000006E-2</c:v>
                </c:pt>
                <c:pt idx="6">
                  <c:v>0.14000000000000001</c:v>
                </c:pt>
                <c:pt idx="7">
                  <c:v>0.1459</c:v>
                </c:pt>
              </c:numCache>
            </c:numRef>
          </c:val>
        </c:ser>
        <c:dLbls>
          <c:showLegendKey val="0"/>
          <c:showVal val="0"/>
          <c:showCatName val="0"/>
          <c:showSerName val="0"/>
          <c:showPercent val="0"/>
          <c:showBubbleSize val="0"/>
        </c:dLbls>
        <c:gapWidth val="150"/>
        <c:axId val="385746816"/>
        <c:axId val="385748352"/>
      </c:barChart>
      <c:catAx>
        <c:axId val="385746816"/>
        <c:scaling>
          <c:orientation val="minMax"/>
        </c:scaling>
        <c:delete val="0"/>
        <c:axPos val="l"/>
        <c:numFmt formatCode="General" sourceLinked="1"/>
        <c:majorTickMark val="out"/>
        <c:minorTickMark val="none"/>
        <c:tickLblPos val="low"/>
        <c:crossAx val="385748352"/>
        <c:crosses val="autoZero"/>
        <c:auto val="1"/>
        <c:lblAlgn val="ctr"/>
        <c:lblOffset val="100"/>
        <c:noMultiLvlLbl val="0"/>
      </c:catAx>
      <c:valAx>
        <c:axId val="385748352"/>
        <c:scaling>
          <c:orientation val="minMax"/>
          <c:max val="0.22000000000000003"/>
          <c:min val="-0.24000000000000002"/>
        </c:scaling>
        <c:delete val="0"/>
        <c:axPos val="b"/>
        <c:numFmt formatCode="#,##0.0%" sourceLinked="1"/>
        <c:majorTickMark val="out"/>
        <c:minorTickMark val="none"/>
        <c:tickLblPos val="nextTo"/>
        <c:crossAx val="385746816"/>
        <c:crosses val="autoZero"/>
        <c:crossBetween val="between"/>
        <c:majorUnit val="0.1"/>
      </c:valAx>
    </c:plotArea>
    <c:plotVisOnly val="1"/>
    <c:dispBlanksAs val="gap"/>
    <c:showDLblsOverMax val="0"/>
  </c:chart>
  <c:spPr>
    <a:solidFill>
      <a:schemeClr val="bg1"/>
    </a:solidFill>
    <a:ln>
      <a:solidFill>
        <a:schemeClr val="tx1"/>
      </a:solidFill>
    </a:ln>
  </c:spPr>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900" b="1" i="0" u="none" strike="noStrike" kern="1200" baseline="0">
                <a:solidFill>
                  <a:srgbClr val="000000"/>
                </a:solidFill>
                <a:latin typeface="Arial" pitchFamily="34" charset="0"/>
                <a:ea typeface="Arial"/>
                <a:cs typeface="Arial" pitchFamily="34" charset="0"/>
              </a:defRPr>
            </a:pPr>
            <a:r>
              <a:rPr lang="en-US" sz="900" b="1" i="0" kern="1200" baseline="0" dirty="0" smtClean="0">
                <a:solidFill>
                  <a:srgbClr val="000000"/>
                </a:solidFill>
                <a:latin typeface="Arial" pitchFamily="34" charset="0"/>
                <a:ea typeface="+mn-ea"/>
                <a:cs typeface="Arial" pitchFamily="34" charset="0"/>
              </a:rPr>
              <a:t>Fixed Income Market Sector Returns </a:t>
            </a:r>
            <a:endParaRPr lang="en-US" sz="900"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sz="900" b="1" i="0" u="none" strike="noStrike" kern="1200" baseline="0">
                <a:solidFill>
                  <a:srgbClr val="000000"/>
                </a:solidFill>
                <a:latin typeface="Arial" pitchFamily="34" charset="0"/>
                <a:ea typeface="Arial"/>
                <a:cs typeface="Arial" pitchFamily="34" charset="0"/>
              </a:defRPr>
            </a:pPr>
            <a:r>
              <a:rPr lang="en-US" sz="800" b="1" i="0" kern="1200" baseline="0" dirty="0" smtClean="0">
                <a:solidFill>
                  <a:srgbClr val="000000"/>
                </a:solidFill>
                <a:latin typeface="Arial" pitchFamily="34" charset="0"/>
                <a:ea typeface="+mn-ea"/>
                <a:cs typeface="Arial" pitchFamily="34" charset="0"/>
              </a:rPr>
              <a:t>Through March 2014</a:t>
            </a:r>
            <a:endParaRPr lang="en-US" sz="800" b="1" i="0" kern="1200" baseline="0" dirty="0">
              <a:solidFill>
                <a:srgbClr val="000000"/>
              </a:solidFill>
              <a:latin typeface="Arial" pitchFamily="34" charset="0"/>
              <a:ea typeface="+mn-ea"/>
              <a:cs typeface="Arial" pitchFamily="34" charset="0"/>
            </a:endParaRPr>
          </a:p>
        </c:rich>
      </c:tx>
      <c:layout>
        <c:manualLayout>
          <c:xMode val="edge"/>
          <c:yMode val="edge"/>
          <c:x val="0.20727922063542722"/>
          <c:y val="3.2816961459450691E-2"/>
        </c:manualLayout>
      </c:layout>
      <c:overlay val="0"/>
    </c:title>
    <c:autoTitleDeleted val="0"/>
    <c:plotArea>
      <c:layout>
        <c:manualLayout>
          <c:layoutTarget val="inner"/>
          <c:xMode val="edge"/>
          <c:yMode val="edge"/>
          <c:x val="0.1067762077685578"/>
          <c:y val="0.23002431186486341"/>
          <c:w val="0.82477678303910662"/>
          <c:h val="0.46455094555489446"/>
        </c:manualLayout>
      </c:layout>
      <c:barChart>
        <c:barDir val="col"/>
        <c:grouping val="clustered"/>
        <c:varyColors val="0"/>
        <c:ser>
          <c:idx val="0"/>
          <c:order val="0"/>
          <c:tx>
            <c:strRef>
              <c:f>'Fixed Income Returns'!$D$5</c:f>
              <c:strCache>
                <c:ptCount val="1"/>
                <c:pt idx="0">
                  <c:v>MTD</c:v>
                </c:pt>
              </c:strCache>
            </c:strRef>
          </c:tx>
          <c:spPr>
            <a:solidFill>
              <a:srgbClr val="003366"/>
            </a:solidFill>
            <a:ln w="25400">
              <a:solidFill>
                <a:srgbClr val="003266"/>
              </a:solidFill>
              <a:prstDash val="solid"/>
            </a:ln>
          </c:spPr>
          <c:invertIfNegative val="0"/>
          <c:dLbls>
            <c:dLbl>
              <c:idx val="0"/>
              <c:layout>
                <c:manualLayout>
                  <c:x val="-7.7499730341926906E-3"/>
                  <c:y val="1.6633017026717829E-2"/>
                </c:manualLayout>
              </c:layout>
              <c:dLblPos val="outEnd"/>
              <c:showLegendKey val="0"/>
              <c:showVal val="1"/>
              <c:showCatName val="0"/>
              <c:showSerName val="0"/>
              <c:showPercent val="0"/>
              <c:showBubbleSize val="0"/>
            </c:dLbl>
            <c:dLbl>
              <c:idx val="1"/>
              <c:layout>
                <c:manualLayout>
                  <c:x val="-7.0746293699589105E-3"/>
                  <c:y val="1.1025304529241536E-2"/>
                </c:manualLayout>
              </c:layout>
              <c:dLblPos val="outEnd"/>
              <c:showLegendKey val="0"/>
              <c:showVal val="1"/>
              <c:showCatName val="0"/>
              <c:showSerName val="0"/>
              <c:showPercent val="0"/>
              <c:showBubbleSize val="0"/>
            </c:dLbl>
            <c:dLbl>
              <c:idx val="2"/>
              <c:layout>
                <c:manualLayout>
                  <c:x val="-7.0515586236652014E-3"/>
                  <c:y val="8.7543744531933514E-3"/>
                </c:manualLayout>
              </c:layout>
              <c:dLblPos val="outEnd"/>
              <c:showLegendKey val="0"/>
              <c:showVal val="1"/>
              <c:showCatName val="0"/>
              <c:showSerName val="0"/>
              <c:showPercent val="0"/>
              <c:showBubbleSize val="0"/>
            </c:dLbl>
            <c:dLbl>
              <c:idx val="3"/>
              <c:layout>
                <c:manualLayout>
                  <c:x val="-7.9890830467373424E-3"/>
                  <c:y val="1.3827057675482948E-2"/>
                </c:manualLayout>
              </c:layout>
              <c:dLblPos val="outEnd"/>
              <c:showLegendKey val="0"/>
              <c:showVal val="1"/>
              <c:showCatName val="0"/>
              <c:showSerName val="0"/>
              <c:showPercent val="0"/>
              <c:showBubbleSize val="0"/>
            </c:dLbl>
            <c:dLbl>
              <c:idx val="4"/>
              <c:layout>
                <c:manualLayout>
                  <c:x val="-1.1456573065353189E-2"/>
                  <c:y val="1.9636247392152903E-2"/>
                </c:manualLayout>
              </c:layout>
              <c:dLblPos val="outEnd"/>
              <c:showLegendKey val="0"/>
              <c:showVal val="1"/>
              <c:showCatName val="0"/>
              <c:showSerName val="0"/>
              <c:showPercent val="0"/>
              <c:showBubbleSize val="0"/>
            </c:dLbl>
            <c:dLbl>
              <c:idx val="5"/>
              <c:layout>
                <c:manualLayout>
                  <c:x val="-7.6549934682822183E-3"/>
                  <c:y val="1.0952116562352782E-2"/>
                </c:manualLayout>
              </c:layout>
              <c:dLblPos val="outEnd"/>
              <c:showLegendKey val="0"/>
              <c:showVal val="1"/>
              <c:showCatName val="0"/>
              <c:showSerName val="0"/>
              <c:showPercent val="0"/>
              <c:showBubbleSize val="0"/>
            </c:dLbl>
            <c:dLbl>
              <c:idx val="6"/>
              <c:layout>
                <c:manualLayout>
                  <c:x val="-1.1418820935054351E-2"/>
                  <c:y val="5.0693182582946424E-3"/>
                </c:manualLayout>
              </c:layout>
              <c:dLblPos val="outEnd"/>
              <c:showLegendKey val="0"/>
              <c:showVal val="1"/>
              <c:showCatName val="0"/>
              <c:showSerName val="0"/>
              <c:showPercent val="0"/>
              <c:showBubbleSize val="0"/>
            </c:dLbl>
            <c:dLbl>
              <c:idx val="7"/>
              <c:layout>
                <c:manualLayout>
                  <c:x val="-6.8406260861228274E-3"/>
                  <c:y val="1.3295813984790359E-2"/>
                </c:manualLayout>
              </c:layout>
              <c:dLblPos val="outEnd"/>
              <c:showLegendKey val="0"/>
              <c:showVal val="1"/>
              <c:showCatName val="0"/>
              <c:showSerName val="0"/>
              <c:showPercent val="0"/>
              <c:showBubbleSize val="0"/>
            </c:dLbl>
            <c:dLbl>
              <c:idx val="8"/>
              <c:layout>
                <c:manualLayout>
                  <c:x val="3.8863720802023828E-3"/>
                  <c:y val="2.0920822397200348E-2"/>
                </c:manualLayout>
              </c:layout>
              <c:dLblPos val="outEnd"/>
              <c:showLegendKey val="0"/>
              <c:showVal val="1"/>
              <c:showCatName val="0"/>
              <c:showSerName val="0"/>
              <c:showPercent val="0"/>
              <c:showBubbleSize val="0"/>
            </c:dLbl>
            <c:dLbl>
              <c:idx val="9"/>
              <c:layout>
                <c:manualLayout>
                  <c:x val="1.5220700152207361E-2"/>
                  <c:y val="1.0972726966821455E-2"/>
                </c:manualLayout>
              </c:layout>
              <c:dLblPos val="outEnd"/>
              <c:showLegendKey val="0"/>
              <c:showVal val="1"/>
              <c:showCatName val="0"/>
              <c:showSerName val="0"/>
              <c:showPercent val="0"/>
              <c:showBubbleSize val="0"/>
            </c:dLbl>
            <c:numFmt formatCode="0.0%" sourceLinked="0"/>
            <c:txPr>
              <a:bodyPr/>
              <a:lstStyle/>
              <a:p>
                <a:pPr>
                  <a:defRPr sz="600">
                    <a:latin typeface="Arial" pitchFamily="34" charset="0"/>
                    <a:cs typeface="Arial" pitchFamily="34" charset="0"/>
                  </a:defRPr>
                </a:pPr>
                <a:endParaRPr lang="en-US"/>
              </a:p>
            </c:txPr>
            <c:dLblPos val="inEnd"/>
            <c:showLegendKey val="0"/>
            <c:showVal val="1"/>
            <c:showCatName val="0"/>
            <c:showSerName val="0"/>
            <c:showPercent val="0"/>
            <c:showBubbleSize val="0"/>
            <c:showLeaderLines val="0"/>
          </c:dLbls>
          <c:cat>
            <c:strRef>
              <c:f>'Fixed Income Returns'!$C$6:$C$13</c:f>
              <c:strCache>
                <c:ptCount val="8"/>
                <c:pt idx="0">
                  <c:v>High Yield</c:v>
                </c:pt>
                <c:pt idx="1">
                  <c:v>Corporate</c:v>
                </c:pt>
                <c:pt idx="2">
                  <c:v>Muni Bonds</c:v>
                </c:pt>
                <c:pt idx="3">
                  <c:v>Mortg Backed</c:v>
                </c:pt>
                <c:pt idx="4">
                  <c:v>World Bond</c:v>
                </c:pt>
                <c:pt idx="5">
                  <c:v>Agg Bond</c:v>
                </c:pt>
                <c:pt idx="6">
                  <c:v>US Tsy 10 Yr</c:v>
                </c:pt>
                <c:pt idx="7">
                  <c:v>US Tsy 30 Yr</c:v>
                </c:pt>
              </c:strCache>
            </c:strRef>
          </c:cat>
          <c:val>
            <c:numRef>
              <c:f>'Fixed Income Returns'!$D$6:$D$13</c:f>
              <c:numCache>
                <c:formatCode>0.00%</c:formatCode>
                <c:ptCount val="8"/>
                <c:pt idx="0">
                  <c:v>2.3999999999999998E-3</c:v>
                </c:pt>
                <c:pt idx="1">
                  <c:v>7.0000000000000021E-4</c:v>
                </c:pt>
                <c:pt idx="2">
                  <c:v>1.7000000000000006E-3</c:v>
                </c:pt>
                <c:pt idx="3">
                  <c:v>-3.200000000000001E-3</c:v>
                </c:pt>
                <c:pt idx="4">
                  <c:v>-8.0000000000000036E-4</c:v>
                </c:pt>
                <c:pt idx="5">
                  <c:v>-1.7000000000000006E-3</c:v>
                </c:pt>
                <c:pt idx="6">
                  <c:v>-3.4000000000000015E-3</c:v>
                </c:pt>
                <c:pt idx="7">
                  <c:v>9.0000000000000028E-3</c:v>
                </c:pt>
              </c:numCache>
            </c:numRef>
          </c:val>
        </c:ser>
        <c:ser>
          <c:idx val="1"/>
          <c:order val="1"/>
          <c:tx>
            <c:strRef>
              <c:f>'Fixed Income Returns'!$E$5</c:f>
              <c:strCache>
                <c:ptCount val="1"/>
                <c:pt idx="0">
                  <c:v>YTD</c:v>
                </c:pt>
              </c:strCache>
            </c:strRef>
          </c:tx>
          <c:spPr>
            <a:solidFill>
              <a:srgbClr val="5CA5D9"/>
            </a:solidFill>
          </c:spPr>
          <c:invertIfNegative val="0"/>
          <c:dLbls>
            <c:dLbl>
              <c:idx val="0"/>
              <c:layout>
                <c:manualLayout>
                  <c:x val="7.5995637531610268E-3"/>
                  <c:y val="1.1865283666464813E-2"/>
                </c:manualLayout>
              </c:layout>
              <c:showLegendKey val="0"/>
              <c:showVal val="1"/>
              <c:showCatName val="0"/>
              <c:showSerName val="0"/>
              <c:showPercent val="0"/>
              <c:showBubbleSize val="0"/>
            </c:dLbl>
            <c:dLbl>
              <c:idx val="1"/>
              <c:layout>
                <c:manualLayout>
                  <c:x val="7.6049569146322462E-3"/>
                  <c:y val="2.2204976781748452E-2"/>
                </c:manualLayout>
              </c:layout>
              <c:showLegendKey val="0"/>
              <c:showVal val="1"/>
              <c:showCatName val="0"/>
              <c:showSerName val="0"/>
              <c:showPercent val="0"/>
              <c:showBubbleSize val="0"/>
            </c:dLbl>
            <c:dLbl>
              <c:idx val="2"/>
              <c:layout>
                <c:manualLayout>
                  <c:x val="3.7848008724937388E-3"/>
                  <c:y val="2.2186598872450392E-2"/>
                </c:manualLayout>
              </c:layout>
              <c:showLegendKey val="0"/>
              <c:showVal val="1"/>
              <c:showCatName val="0"/>
              <c:showSerName val="0"/>
              <c:showPercent val="0"/>
              <c:showBubbleSize val="0"/>
            </c:dLbl>
            <c:dLbl>
              <c:idx val="3"/>
              <c:layout>
                <c:manualLayout>
                  <c:x val="3.8204556622203137E-3"/>
                  <c:y val="2.2249983175180052E-2"/>
                </c:manualLayout>
              </c:layout>
              <c:showLegendKey val="0"/>
              <c:showVal val="1"/>
              <c:showCatName val="0"/>
              <c:showSerName val="0"/>
              <c:showPercent val="0"/>
              <c:showBubbleSize val="0"/>
            </c:dLbl>
            <c:dLbl>
              <c:idx val="4"/>
              <c:layout>
                <c:manualLayout>
                  <c:x val="7.5902755306271824E-3"/>
                  <c:y val="1.6461824483478219E-2"/>
                </c:manualLayout>
              </c:layout>
              <c:showLegendKey val="0"/>
              <c:showVal val="1"/>
              <c:showCatName val="0"/>
              <c:showSerName val="0"/>
              <c:showPercent val="0"/>
              <c:showBubbleSize val="0"/>
            </c:dLbl>
            <c:dLbl>
              <c:idx val="5"/>
              <c:layout>
                <c:manualLayout>
                  <c:x val="1.9044058475791211E-2"/>
                  <c:y val="1.6419762433541957E-2"/>
                </c:manualLayout>
              </c:layout>
              <c:showLegendKey val="0"/>
              <c:showVal val="1"/>
              <c:showCatName val="0"/>
              <c:showSerName val="0"/>
              <c:showPercent val="0"/>
              <c:showBubbleSize val="0"/>
            </c:dLbl>
            <c:dLbl>
              <c:idx val="6"/>
              <c:layout>
                <c:manualLayout>
                  <c:x val="3.7635278466904912E-3"/>
                  <c:y val="2.1595497678175216E-2"/>
                </c:manualLayout>
              </c:layout>
              <c:showLegendKey val="0"/>
              <c:showVal val="1"/>
              <c:showCatName val="0"/>
              <c:showSerName val="0"/>
              <c:showPercent val="0"/>
              <c:showBubbleSize val="0"/>
            </c:dLbl>
            <c:dLbl>
              <c:idx val="7"/>
              <c:layout>
                <c:manualLayout>
                  <c:x val="3.7608312659548298E-3"/>
                  <c:y val="1.6374756040110381E-2"/>
                </c:manualLayout>
              </c:layout>
              <c:showLegendKey val="0"/>
              <c:showVal val="1"/>
              <c:showCatName val="0"/>
              <c:showSerName val="0"/>
              <c:showPercent val="0"/>
              <c:showBubbleSize val="0"/>
            </c:dLbl>
            <c:dLbl>
              <c:idx val="8"/>
              <c:layout>
                <c:manualLayout>
                  <c:x val="2.2786131409141871E-2"/>
                  <c:y val="2.2076943285229453E-2"/>
                </c:manualLayout>
              </c:layout>
              <c:showLegendKey val="0"/>
              <c:showVal val="1"/>
              <c:showCatName val="0"/>
              <c:showSerName val="0"/>
              <c:showPercent val="0"/>
              <c:showBubbleSize val="0"/>
            </c:dLbl>
            <c:numFmt formatCode="0.0%" sourceLinked="0"/>
            <c:txPr>
              <a:bodyPr/>
              <a:lstStyle/>
              <a:p>
                <a:pPr>
                  <a:defRPr sz="6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'Fixed Income Returns'!$C$6:$C$13</c:f>
              <c:strCache>
                <c:ptCount val="8"/>
                <c:pt idx="0">
                  <c:v>High Yield</c:v>
                </c:pt>
                <c:pt idx="1">
                  <c:v>Corporate</c:v>
                </c:pt>
                <c:pt idx="2">
                  <c:v>Muni Bonds</c:v>
                </c:pt>
                <c:pt idx="3">
                  <c:v>Mortg Backed</c:v>
                </c:pt>
                <c:pt idx="4">
                  <c:v>World Bond</c:v>
                </c:pt>
                <c:pt idx="5">
                  <c:v>Agg Bond</c:v>
                </c:pt>
                <c:pt idx="6">
                  <c:v>US Tsy 10 Yr</c:v>
                </c:pt>
                <c:pt idx="7">
                  <c:v>US Tsy 30 Yr</c:v>
                </c:pt>
              </c:strCache>
            </c:strRef>
          </c:cat>
          <c:val>
            <c:numRef>
              <c:f>'Fixed Income Returns'!$E$6:$E$13</c:f>
              <c:numCache>
                <c:formatCode>0.00%</c:formatCode>
                <c:ptCount val="8"/>
                <c:pt idx="0">
                  <c:v>2.9800000000000007E-2</c:v>
                </c:pt>
                <c:pt idx="1">
                  <c:v>2.9399999999999999E-2</c:v>
                </c:pt>
                <c:pt idx="2">
                  <c:v>3.32E-2</c:v>
                </c:pt>
                <c:pt idx="3">
                  <c:v>1.5900000000000001E-2</c:v>
                </c:pt>
                <c:pt idx="4">
                  <c:v>2.4500000000000001E-2</c:v>
                </c:pt>
                <c:pt idx="5">
                  <c:v>1.8400000000000007E-2</c:v>
                </c:pt>
                <c:pt idx="6">
                  <c:v>3.3799999999999997E-2</c:v>
                </c:pt>
                <c:pt idx="7">
                  <c:v>8.1100000000000033E-2</c:v>
                </c:pt>
              </c:numCache>
            </c:numRef>
          </c:val>
        </c:ser>
        <c:dLbls>
          <c:showLegendKey val="0"/>
          <c:showVal val="1"/>
          <c:showCatName val="0"/>
          <c:showSerName val="0"/>
          <c:showPercent val="0"/>
          <c:showBubbleSize val="0"/>
        </c:dLbls>
        <c:gapWidth val="104"/>
        <c:axId val="385835392"/>
        <c:axId val="385836928"/>
      </c:barChart>
      <c:catAx>
        <c:axId val="385835392"/>
        <c:scaling>
          <c:orientation val="minMax"/>
        </c:scaling>
        <c:delete val="0"/>
        <c:axPos val="b"/>
        <c:numFmt formatCode="mmm\-yy" sourceLinked="0"/>
        <c:majorTickMark val="none"/>
        <c:minorTickMark val="none"/>
        <c:tickLblPos val="low"/>
        <c:spPr>
          <a:ln w="12700">
            <a:solidFill>
              <a:srgbClr val="7F7F7F"/>
            </a:solidFill>
            <a:prstDash val="solid"/>
          </a:ln>
        </c:spPr>
        <c:txPr>
          <a:bodyPr rot="-5400000" vert="horz"/>
          <a:lstStyle/>
          <a:p>
            <a:pPr>
              <a:defRPr>
                <a:latin typeface="Arial" pitchFamily="34" charset="0"/>
                <a:cs typeface="Arial" pitchFamily="34" charset="0"/>
              </a:defRPr>
            </a:pPr>
            <a:endParaRPr lang="en-US"/>
          </a:p>
        </c:txPr>
        <c:crossAx val="385836928"/>
        <c:crosses val="autoZero"/>
        <c:auto val="1"/>
        <c:lblAlgn val="ctr"/>
        <c:lblOffset val="20"/>
        <c:tickLblSkip val="1"/>
        <c:tickMarkSkip val="1"/>
        <c:noMultiLvlLbl val="0"/>
      </c:catAx>
      <c:valAx>
        <c:axId val="385836928"/>
        <c:scaling>
          <c:orientation val="minMax"/>
          <c:max val="0.1"/>
          <c:min val="-2.0000000000000011E-2"/>
        </c:scaling>
        <c:delete val="0"/>
        <c:axPos val="l"/>
        <c:numFmt formatCode="0%" sourceLinked="0"/>
        <c:majorTickMark val="out"/>
        <c:minorTickMark val="none"/>
        <c:tickLblPos val="nextTo"/>
        <c:spPr>
          <a:ln w="12700">
            <a:solidFill>
              <a:srgbClr val="7F7F7F"/>
            </a:solidFill>
            <a:prstDash val="solid"/>
          </a:ln>
        </c:spPr>
        <c:txPr>
          <a:bodyPr rot="0" vert="horz"/>
          <a:lstStyle/>
          <a:p>
            <a:pPr>
              <a:defRPr>
                <a:latin typeface="Arial" pitchFamily="34" charset="0"/>
                <a:cs typeface="Arial" pitchFamily="34" charset="0"/>
              </a:defRPr>
            </a:pPr>
            <a:endParaRPr lang="en-US"/>
          </a:p>
        </c:txPr>
        <c:crossAx val="385835392"/>
        <c:crosses val="autoZero"/>
        <c:crossBetween val="between"/>
        <c:majorUnit val="2.0000000000000011E-2"/>
        <c:minorUnit val="2.0000000000000011E-2"/>
      </c:valAx>
      <c:spPr>
        <a:noFill/>
        <a:ln w="11369">
          <a:noFill/>
          <a:prstDash val="solid"/>
        </a:ln>
      </c:spPr>
    </c:plotArea>
    <c:legend>
      <c:legendPos val="l"/>
      <c:layout>
        <c:manualLayout>
          <c:xMode val="edge"/>
          <c:yMode val="edge"/>
          <c:x val="0.34584726566713431"/>
          <c:y val="0.16347079211252441"/>
          <c:w val="0.34320491616630111"/>
          <c:h val="5.2808025623768191E-2"/>
        </c:manualLayout>
      </c:layout>
      <c:overlay val="0"/>
      <c:txPr>
        <a:bodyPr/>
        <a:lstStyle/>
        <a:p>
          <a:pPr>
            <a:defRPr>
              <a:latin typeface="Arial" pitchFamily="34" charset="0"/>
              <a:cs typeface="Arial" pitchFamily="34" charset="0"/>
            </a:defRPr>
          </a:pPr>
          <a:endParaRPr lang="en-US"/>
        </a:p>
      </c:txPr>
    </c:legend>
    <c:plotVisOnly val="1"/>
    <c:dispBlanksAs val="gap"/>
    <c:showDLblsOverMax val="0"/>
  </c:chart>
  <c:spPr>
    <a:solidFill>
      <a:srgbClr val="FFFFFF"/>
    </a:solidFill>
    <a:ln w="9525">
      <a:solidFill>
        <a:srgbClr val="000000"/>
      </a:solidFill>
      <a:prstDash val="solid"/>
    </a:ln>
  </c:spPr>
  <c:txPr>
    <a:bodyPr/>
    <a:lstStyle/>
    <a:p>
      <a:pPr>
        <a:defRPr sz="800" b="0" i="0" u="none" strike="noStrike" baseline="0">
          <a:solidFill>
            <a:schemeClr val="tx1"/>
          </a:solidFill>
          <a:latin typeface="+mn-lt"/>
          <a:ea typeface="Arial"/>
          <a:cs typeface="Arial"/>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a:pPr>
            <a:r>
              <a:rPr lang="en-US" sz="900" dirty="0"/>
              <a:t>Treasury Yield </a:t>
            </a:r>
            <a:r>
              <a:rPr lang="en-US" sz="900" dirty="0" smtClean="0"/>
              <a:t>Curve Comparison</a:t>
            </a:r>
            <a:endParaRPr lang="en-US" sz="900" dirty="0"/>
          </a:p>
        </c:rich>
      </c:tx>
      <c:layout/>
      <c:overlay val="1"/>
    </c:title>
    <c:autoTitleDeleted val="0"/>
    <c:plotArea>
      <c:layout>
        <c:manualLayout>
          <c:layoutTarget val="inner"/>
          <c:xMode val="edge"/>
          <c:yMode val="edge"/>
          <c:x val="0.15888553314397344"/>
          <c:y val="0.18960478497880076"/>
          <c:w val="0.80649781277340626"/>
          <c:h val="0.58223571011956843"/>
        </c:manualLayout>
      </c:layout>
      <c:lineChart>
        <c:grouping val="standard"/>
        <c:varyColors val="0"/>
        <c:ser>
          <c:idx val="0"/>
          <c:order val="0"/>
          <c:tx>
            <c:strRef>
              <c:f>'June 14 2012'!$R$26</c:f>
              <c:strCache>
                <c:ptCount val="1"/>
                <c:pt idx="0">
                  <c:v>3/31/2014</c:v>
                </c:pt>
              </c:strCache>
            </c:strRef>
          </c:tx>
          <c:marker>
            <c:symbol val="none"/>
          </c:marker>
          <c:cat>
            <c:strRef>
              <c:f>'June 14 2012'!$Q$27:$Q$56</c:f>
              <c:strCache>
                <c:ptCount val="30"/>
                <c:pt idx="0">
                  <c:v>1</c:v>
                </c:pt>
                <c:pt idx="1">
                  <c:v>2</c:v>
                </c:pt>
                <c:pt idx="2">
                  <c:v>3</c:v>
                </c:pt>
                <c:pt idx="4">
                  <c:v>5</c:v>
                </c:pt>
                <c:pt idx="6">
                  <c:v>7</c:v>
                </c:pt>
                <c:pt idx="9">
                  <c:v>10</c:v>
                </c:pt>
                <c:pt idx="14">
                  <c:v>15</c:v>
                </c:pt>
                <c:pt idx="19">
                  <c:v>20</c:v>
                </c:pt>
                <c:pt idx="24">
                  <c:v>25</c:v>
                </c:pt>
                <c:pt idx="29">
                  <c:v>30</c:v>
                </c:pt>
              </c:strCache>
            </c:strRef>
          </c:cat>
          <c:val>
            <c:numRef>
              <c:f>'June 14 2012'!$R$27:$R$56</c:f>
              <c:numCache>
                <c:formatCode>0.00%</c:formatCode>
                <c:ptCount val="30"/>
                <c:pt idx="0">
                  <c:v>1.14E-3</c:v>
                </c:pt>
                <c:pt idx="1">
                  <c:v>4.1999999999999997E-3</c:v>
                </c:pt>
                <c:pt idx="2">
                  <c:v>8.6899999999999998E-3</c:v>
                </c:pt>
                <c:pt idx="3">
                  <c:v>1.375E-2</c:v>
                </c:pt>
                <c:pt idx="4">
                  <c:v>1.719E-2</c:v>
                </c:pt>
                <c:pt idx="5">
                  <c:v>2.06E-2</c:v>
                </c:pt>
                <c:pt idx="6">
                  <c:v>2.3E-2</c:v>
                </c:pt>
                <c:pt idx="7">
                  <c:v>2.46E-2</c:v>
                </c:pt>
                <c:pt idx="8">
                  <c:v>2.6169999999999999E-2</c:v>
                </c:pt>
                <c:pt idx="9">
                  <c:v>2.7189999999999999E-2</c:v>
                </c:pt>
                <c:pt idx="10">
                  <c:v>2.7993999999999998E-2</c:v>
                </c:pt>
                <c:pt idx="11">
                  <c:v>2.8798000000000001E-2</c:v>
                </c:pt>
                <c:pt idx="12">
                  <c:v>2.9602E-2</c:v>
                </c:pt>
                <c:pt idx="13">
                  <c:v>3.0405999999999999E-2</c:v>
                </c:pt>
                <c:pt idx="14">
                  <c:v>3.1210000000000002E-2</c:v>
                </c:pt>
                <c:pt idx="15">
                  <c:v>3.1699999999999999E-2</c:v>
                </c:pt>
                <c:pt idx="16">
                  <c:v>3.2189999999999996E-2</c:v>
                </c:pt>
                <c:pt idx="17">
                  <c:v>3.2680000000000001E-2</c:v>
                </c:pt>
                <c:pt idx="18">
                  <c:v>3.3169999999999998E-2</c:v>
                </c:pt>
                <c:pt idx="19">
                  <c:v>3.3660000000000002E-2</c:v>
                </c:pt>
                <c:pt idx="20">
                  <c:v>3.388E-2</c:v>
                </c:pt>
                <c:pt idx="21">
                  <c:v>3.4099999999999998E-2</c:v>
                </c:pt>
                <c:pt idx="22">
                  <c:v>3.4319999999999996E-2</c:v>
                </c:pt>
                <c:pt idx="23">
                  <c:v>3.4539999999999994E-2</c:v>
                </c:pt>
                <c:pt idx="24">
                  <c:v>3.4759999999999999E-2</c:v>
                </c:pt>
                <c:pt idx="25">
                  <c:v>3.4925999999999999E-2</c:v>
                </c:pt>
                <c:pt idx="26">
                  <c:v>3.5091999999999998E-2</c:v>
                </c:pt>
                <c:pt idx="27">
                  <c:v>3.5257999999999998E-2</c:v>
                </c:pt>
                <c:pt idx="28">
                  <c:v>3.5423999999999997E-2</c:v>
                </c:pt>
                <c:pt idx="29">
                  <c:v>3.5590000000000004E-2</c:v>
                </c:pt>
              </c:numCache>
            </c:numRef>
          </c:val>
          <c:smooth val="0"/>
        </c:ser>
        <c:ser>
          <c:idx val="1"/>
          <c:order val="1"/>
          <c:tx>
            <c:strRef>
              <c:f>'June 14 2012'!$S$26</c:f>
              <c:strCache>
                <c:ptCount val="1"/>
                <c:pt idx="0">
                  <c:v>12/31/2013</c:v>
                </c:pt>
              </c:strCache>
            </c:strRef>
          </c:tx>
          <c:marker>
            <c:symbol val="none"/>
          </c:marker>
          <c:cat>
            <c:strRef>
              <c:f>'June 14 2012'!$Q$27:$Q$56</c:f>
              <c:strCache>
                <c:ptCount val="30"/>
                <c:pt idx="0">
                  <c:v>1</c:v>
                </c:pt>
                <c:pt idx="1">
                  <c:v>2</c:v>
                </c:pt>
                <c:pt idx="2">
                  <c:v>3</c:v>
                </c:pt>
                <c:pt idx="4">
                  <c:v>5</c:v>
                </c:pt>
                <c:pt idx="6">
                  <c:v>7</c:v>
                </c:pt>
                <c:pt idx="9">
                  <c:v>10</c:v>
                </c:pt>
                <c:pt idx="14">
                  <c:v>15</c:v>
                </c:pt>
                <c:pt idx="19">
                  <c:v>20</c:v>
                </c:pt>
                <c:pt idx="24">
                  <c:v>25</c:v>
                </c:pt>
                <c:pt idx="29">
                  <c:v>30</c:v>
                </c:pt>
              </c:strCache>
            </c:strRef>
          </c:cat>
          <c:val>
            <c:numRef>
              <c:f>'June 14 2012'!$S$27:$S$56</c:f>
              <c:numCache>
                <c:formatCode>0.00%</c:formatCode>
                <c:ptCount val="30"/>
                <c:pt idx="0">
                  <c:v>1.14E-3</c:v>
                </c:pt>
                <c:pt idx="1">
                  <c:v>3.82E-3</c:v>
                </c:pt>
                <c:pt idx="2">
                  <c:v>7.6600000000000001E-3</c:v>
                </c:pt>
                <c:pt idx="3">
                  <c:v>1.3229999999999999E-2</c:v>
                </c:pt>
                <c:pt idx="4">
                  <c:v>1.7430000000000001E-2</c:v>
                </c:pt>
                <c:pt idx="5">
                  <c:v>2.128E-2</c:v>
                </c:pt>
                <c:pt idx="6">
                  <c:v>2.452E-2</c:v>
                </c:pt>
                <c:pt idx="7">
                  <c:v>2.6629999999999997E-2</c:v>
                </c:pt>
                <c:pt idx="8">
                  <c:v>2.8969999999999999E-2</c:v>
                </c:pt>
                <c:pt idx="9">
                  <c:v>3.0289999999999997E-2</c:v>
                </c:pt>
                <c:pt idx="10">
                  <c:v>3.1202000000000001E-2</c:v>
                </c:pt>
                <c:pt idx="11">
                  <c:v>3.2114000000000004E-2</c:v>
                </c:pt>
                <c:pt idx="12">
                  <c:v>3.3026000000000007E-2</c:v>
                </c:pt>
                <c:pt idx="13">
                  <c:v>3.3938000000000003E-2</c:v>
                </c:pt>
                <c:pt idx="14">
                  <c:v>3.4849999999999999E-2</c:v>
                </c:pt>
                <c:pt idx="15">
                  <c:v>3.5429999999999996E-2</c:v>
                </c:pt>
                <c:pt idx="16">
                  <c:v>3.6009999999999993E-2</c:v>
                </c:pt>
                <c:pt idx="17">
                  <c:v>3.6589999999999991E-2</c:v>
                </c:pt>
                <c:pt idx="18">
                  <c:v>3.7169999999999995E-2</c:v>
                </c:pt>
                <c:pt idx="19">
                  <c:v>3.7749999999999999E-2</c:v>
                </c:pt>
                <c:pt idx="20">
                  <c:v>3.7989999999999996E-2</c:v>
                </c:pt>
                <c:pt idx="21">
                  <c:v>3.823E-2</c:v>
                </c:pt>
                <c:pt idx="22">
                  <c:v>3.8469999999999997E-2</c:v>
                </c:pt>
                <c:pt idx="23">
                  <c:v>3.8710000000000001E-2</c:v>
                </c:pt>
                <c:pt idx="24">
                  <c:v>3.8949999999999999E-2</c:v>
                </c:pt>
                <c:pt idx="25">
                  <c:v>3.9098000000000001E-2</c:v>
                </c:pt>
                <c:pt idx="26">
                  <c:v>3.9246000000000003E-2</c:v>
                </c:pt>
                <c:pt idx="27">
                  <c:v>3.9394000000000005E-2</c:v>
                </c:pt>
                <c:pt idx="28">
                  <c:v>3.9542000000000008E-2</c:v>
                </c:pt>
                <c:pt idx="29">
                  <c:v>3.9689999999999996E-2</c:v>
                </c:pt>
              </c:numCache>
            </c:numRef>
          </c:val>
          <c:smooth val="0"/>
        </c:ser>
        <c:ser>
          <c:idx val="2"/>
          <c:order val="2"/>
          <c:tx>
            <c:strRef>
              <c:f>'June 14 2012'!$T$26</c:f>
              <c:strCache>
                <c:ptCount val="1"/>
                <c:pt idx="0">
                  <c:v> </c:v>
                </c:pt>
              </c:strCache>
            </c:strRef>
          </c:tx>
          <c:marker>
            <c:symbol val="none"/>
          </c:marker>
          <c:cat>
            <c:strRef>
              <c:f>'June 14 2012'!$Q$27:$Q$56</c:f>
              <c:strCache>
                <c:ptCount val="30"/>
                <c:pt idx="0">
                  <c:v>1</c:v>
                </c:pt>
                <c:pt idx="1">
                  <c:v>2</c:v>
                </c:pt>
                <c:pt idx="2">
                  <c:v>3</c:v>
                </c:pt>
                <c:pt idx="4">
                  <c:v>5</c:v>
                </c:pt>
                <c:pt idx="6">
                  <c:v>7</c:v>
                </c:pt>
                <c:pt idx="9">
                  <c:v>10</c:v>
                </c:pt>
                <c:pt idx="14">
                  <c:v>15</c:v>
                </c:pt>
                <c:pt idx="19">
                  <c:v>20</c:v>
                </c:pt>
                <c:pt idx="24">
                  <c:v>25</c:v>
                </c:pt>
                <c:pt idx="29">
                  <c:v>30</c:v>
                </c:pt>
              </c:strCache>
            </c:strRef>
          </c:cat>
          <c:val>
            <c:numRef>
              <c:f>'June 14 2012'!$T$27:$T$56</c:f>
            </c:numRef>
          </c:val>
          <c:smooth val="0"/>
        </c:ser>
        <c:dLbls>
          <c:showLegendKey val="0"/>
          <c:showVal val="0"/>
          <c:showCatName val="0"/>
          <c:showSerName val="0"/>
          <c:showPercent val="0"/>
          <c:showBubbleSize val="0"/>
        </c:dLbls>
        <c:marker val="1"/>
        <c:smooth val="0"/>
        <c:axId val="386093440"/>
        <c:axId val="386095360"/>
      </c:lineChart>
      <c:catAx>
        <c:axId val="386093440"/>
        <c:scaling>
          <c:orientation val="minMax"/>
        </c:scaling>
        <c:delete val="0"/>
        <c:axPos val="b"/>
        <c:title>
          <c:tx>
            <c:rich>
              <a:bodyPr/>
              <a:lstStyle/>
              <a:p>
                <a:pPr>
                  <a:defRPr/>
                </a:pPr>
                <a:r>
                  <a:rPr lang="en-US" dirty="0"/>
                  <a:t>Maturity (years)</a:t>
                </a:r>
              </a:p>
            </c:rich>
          </c:tx>
          <c:layout>
            <c:manualLayout>
              <c:xMode val="edge"/>
              <c:yMode val="edge"/>
              <c:x val="0.41139664904900586"/>
              <c:y val="0.89102564102564108"/>
            </c:manualLayout>
          </c:layout>
          <c:overlay val="0"/>
        </c:title>
        <c:majorTickMark val="out"/>
        <c:minorTickMark val="none"/>
        <c:tickLblPos val="nextTo"/>
        <c:crossAx val="386095360"/>
        <c:crosses val="autoZero"/>
        <c:auto val="1"/>
        <c:lblAlgn val="ctr"/>
        <c:lblOffset val="100"/>
        <c:noMultiLvlLbl val="0"/>
      </c:catAx>
      <c:valAx>
        <c:axId val="386095360"/>
        <c:scaling>
          <c:orientation val="minMax"/>
        </c:scaling>
        <c:delete val="0"/>
        <c:axPos val="l"/>
        <c:numFmt formatCode="0.00%" sourceLinked="1"/>
        <c:majorTickMark val="out"/>
        <c:minorTickMark val="none"/>
        <c:tickLblPos val="nextTo"/>
        <c:crossAx val="386093440"/>
        <c:crosses val="autoZero"/>
        <c:crossBetween val="between"/>
        <c:majorUnit val="1.0000000000000002E-2"/>
      </c:valAx>
    </c:plotArea>
    <c:legend>
      <c:legendPos val="t"/>
      <c:layout>
        <c:manualLayout>
          <c:xMode val="edge"/>
          <c:yMode val="edge"/>
          <c:x val="0.24827029326813602"/>
          <c:y val="0.16050037014603943"/>
          <c:w val="0.58693898976913472"/>
          <c:h val="6.9401208569858999E-2"/>
        </c:manualLayout>
      </c:layout>
      <c:overlay val="0"/>
    </c:legend>
    <c:plotVisOnly val="1"/>
    <c:dispBlanksAs val="gap"/>
    <c:showDLblsOverMax val="0"/>
  </c:chart>
  <c:spPr>
    <a:solidFill>
      <a:sysClr val="window" lastClr="FFFFFF"/>
    </a:solidFill>
    <a:ln>
      <a:solidFill>
        <a:schemeClr val="tx1"/>
      </a:solidFill>
    </a:ln>
  </c:spPr>
  <c:txPr>
    <a:bodyPr/>
    <a:lstStyle/>
    <a:p>
      <a:pPr>
        <a:defRPr sz="9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100"/>
              <a:t>Commodity Index and Sector Returns</a:t>
            </a:r>
          </a:p>
          <a:p>
            <a:pPr>
              <a:defRPr/>
            </a:pPr>
            <a:r>
              <a:rPr lang="en-US" sz="1000"/>
              <a:t>Through</a:t>
            </a:r>
            <a:r>
              <a:rPr lang="en-US" sz="1000" baseline="0"/>
              <a:t> March 2014</a:t>
            </a:r>
            <a:endParaRPr lang="en-US" sz="1000"/>
          </a:p>
        </c:rich>
      </c:tx>
      <c:layout>
        <c:manualLayout>
          <c:xMode val="edge"/>
          <c:yMode val="edge"/>
          <c:x val="0.29664953339166883"/>
          <c:y val="2.1675167024578522E-2"/>
        </c:manualLayout>
      </c:layout>
      <c:overlay val="0"/>
    </c:title>
    <c:autoTitleDeleted val="0"/>
    <c:plotArea>
      <c:layout>
        <c:manualLayout>
          <c:layoutTarget val="inner"/>
          <c:xMode val="edge"/>
          <c:yMode val="edge"/>
          <c:x val="0.10424591617828829"/>
          <c:y val="0.22527477361419207"/>
          <c:w val="0.83629747480195116"/>
          <c:h val="0.59429610404844646"/>
        </c:manualLayout>
      </c:layout>
      <c:barChart>
        <c:barDir val="col"/>
        <c:grouping val="clustered"/>
        <c:varyColors val="0"/>
        <c:ser>
          <c:idx val="0"/>
          <c:order val="0"/>
          <c:tx>
            <c:strRef>
              <c:f>'Commodities &amp; Sectors '!$D$5</c:f>
              <c:strCache>
                <c:ptCount val="1"/>
                <c:pt idx="0">
                  <c:v>MTD</c:v>
                </c:pt>
              </c:strCache>
            </c:strRef>
          </c:tx>
          <c:spPr>
            <a:solidFill>
              <a:srgbClr val="003366"/>
            </a:solidFill>
          </c:spPr>
          <c:invertIfNegative val="0"/>
          <c:dLbls>
            <c:dLbl>
              <c:idx val="0"/>
              <c:layout>
                <c:manualLayout>
                  <c:x val="-9.2249414815473909E-3"/>
                  <c:y val="1.0417295947973377E-2"/>
                </c:manualLayout>
              </c:layout>
              <c:showLegendKey val="0"/>
              <c:showVal val="1"/>
              <c:showCatName val="0"/>
              <c:showSerName val="0"/>
              <c:showPercent val="0"/>
              <c:showBubbleSize val="0"/>
            </c:dLbl>
            <c:dLbl>
              <c:idx val="1"/>
              <c:layout>
                <c:manualLayout>
                  <c:x val="-1.7251366943838641E-5"/>
                  <c:y val="1.041785017738112E-2"/>
                </c:manualLayout>
              </c:layout>
              <c:showLegendKey val="0"/>
              <c:showVal val="1"/>
              <c:showCatName val="0"/>
              <c:showSerName val="0"/>
              <c:showPercent val="0"/>
              <c:showBubbleSize val="0"/>
            </c:dLbl>
            <c:dLbl>
              <c:idx val="2"/>
              <c:layout>
                <c:manualLayout>
                  <c:x val="6.9701443569553804E-3"/>
                  <c:y val="1.7361384514435696E-2"/>
                </c:manualLayout>
              </c:layout>
              <c:showLegendKey val="0"/>
              <c:showVal val="1"/>
              <c:showCatName val="0"/>
              <c:showSerName val="0"/>
              <c:showPercent val="0"/>
              <c:showBubbleSize val="0"/>
            </c:dLbl>
            <c:dLbl>
              <c:idx val="3"/>
              <c:layout>
                <c:manualLayout>
                  <c:x val="-2.3149970836978712E-3"/>
                  <c:y val="6.9449912510936131E-3"/>
                </c:manualLayout>
              </c:layout>
              <c:showLegendKey val="0"/>
              <c:showVal val="1"/>
              <c:showCatName val="0"/>
              <c:showSerName val="0"/>
              <c:showPercent val="0"/>
              <c:showBubbleSize val="0"/>
            </c:dLbl>
            <c:dLbl>
              <c:idx val="4"/>
              <c:layout>
                <c:manualLayout>
                  <c:x val="-6.9701443569553804E-3"/>
                  <c:y val="1.0417486876640398E-2"/>
                </c:manualLayout>
              </c:layout>
              <c:showLegendKey val="0"/>
              <c:showVal val="1"/>
              <c:showCatName val="0"/>
              <c:showSerName val="0"/>
              <c:showPercent val="0"/>
              <c:showBubbleSize val="0"/>
            </c:dLbl>
            <c:numFmt formatCode="0.0%" sourceLinked="0"/>
            <c:txPr>
              <a:bodyPr/>
              <a:lstStyle/>
              <a:p>
                <a:pPr>
                  <a:defRPr sz="1000"/>
                </a:pPr>
                <a:endParaRPr lang="en-US"/>
              </a:p>
            </c:txPr>
            <c:showLegendKey val="0"/>
            <c:showVal val="1"/>
            <c:showCatName val="0"/>
            <c:showSerName val="0"/>
            <c:showPercent val="0"/>
            <c:showBubbleSize val="0"/>
            <c:showLeaderLines val="0"/>
          </c:dLbls>
          <c:cat>
            <c:strRef>
              <c:f>'Commodities &amp; Sectors '!$C$6:$C$10</c:f>
              <c:strCache>
                <c:ptCount val="5"/>
                <c:pt idx="0">
                  <c:v>Industrial Metals</c:v>
                </c:pt>
                <c:pt idx="1">
                  <c:v>Precious Metals</c:v>
                </c:pt>
                <c:pt idx="2">
                  <c:v>Energy</c:v>
                </c:pt>
                <c:pt idx="3">
                  <c:v>Agriculture</c:v>
                </c:pt>
                <c:pt idx="4">
                  <c:v>DJ-UBS Commodity Index</c:v>
                </c:pt>
              </c:strCache>
            </c:strRef>
          </c:cat>
          <c:val>
            <c:numRef>
              <c:f>'Commodities &amp; Sectors '!$D$6:$D$10</c:f>
              <c:numCache>
                <c:formatCode>#,##0.00</c:formatCode>
                <c:ptCount val="5"/>
                <c:pt idx="0">
                  <c:v>-1.56</c:v>
                </c:pt>
                <c:pt idx="1">
                  <c:v>-3.9699999999999998</c:v>
                </c:pt>
                <c:pt idx="2">
                  <c:v>-1.77</c:v>
                </c:pt>
                <c:pt idx="3">
                  <c:v>4.9700000000000015</c:v>
                </c:pt>
                <c:pt idx="4">
                  <c:v>0.41000000000000009</c:v>
                </c:pt>
              </c:numCache>
            </c:numRef>
          </c:val>
        </c:ser>
        <c:ser>
          <c:idx val="1"/>
          <c:order val="1"/>
          <c:tx>
            <c:strRef>
              <c:f>'Commodities &amp; Sectors '!$E$5</c:f>
              <c:strCache>
                <c:ptCount val="1"/>
                <c:pt idx="0">
                  <c:v>YTD</c:v>
                </c:pt>
              </c:strCache>
            </c:strRef>
          </c:tx>
          <c:spPr>
            <a:solidFill>
              <a:srgbClr val="5CA5D9"/>
            </a:solidFill>
          </c:spPr>
          <c:invertIfNegative val="0"/>
          <c:dLbls>
            <c:dLbl>
              <c:idx val="0"/>
              <c:layout>
                <c:manualLayout>
                  <c:x val="5.1933872849227181E-3"/>
                  <c:y val="1.3268810148731408E-2"/>
                </c:manualLayout>
              </c:layout>
              <c:showLegendKey val="0"/>
              <c:showVal val="1"/>
              <c:showCatName val="0"/>
              <c:showSerName val="0"/>
              <c:showPercent val="0"/>
              <c:showBubbleSize val="0"/>
            </c:dLbl>
            <c:dLbl>
              <c:idx val="1"/>
              <c:layout>
                <c:manualLayout>
                  <c:x val="2.6709682123067951E-3"/>
                  <c:y val="1.5739829396325459E-2"/>
                </c:manualLayout>
              </c:layout>
              <c:showLegendKey val="0"/>
              <c:showVal val="1"/>
              <c:showCatName val="0"/>
              <c:showSerName val="0"/>
              <c:showPercent val="0"/>
              <c:showBubbleSize val="0"/>
            </c:dLbl>
            <c:dLbl>
              <c:idx val="2"/>
              <c:layout>
                <c:manualLayout>
                  <c:x val="5.2209098862642184E-3"/>
                  <c:y val="9.4083552055993207E-3"/>
                </c:manualLayout>
              </c:layout>
              <c:showLegendKey val="0"/>
              <c:showVal val="1"/>
              <c:showCatName val="0"/>
              <c:showSerName val="0"/>
              <c:showPercent val="0"/>
              <c:showBubbleSize val="0"/>
            </c:dLbl>
            <c:dLbl>
              <c:idx val="3"/>
              <c:layout>
                <c:manualLayout>
                  <c:x val="7.1894138232720907E-3"/>
                  <c:y val="2.4231736657917761E-3"/>
                </c:manualLayout>
              </c:layout>
              <c:showLegendKey val="0"/>
              <c:showVal val="1"/>
              <c:showCatName val="0"/>
              <c:showSerName val="0"/>
              <c:showPercent val="0"/>
              <c:showBubbleSize val="0"/>
            </c:dLbl>
            <c:dLbl>
              <c:idx val="4"/>
              <c:layout>
                <c:manualLayout>
                  <c:x val="1.5376202974628158E-3"/>
                  <c:y val="1.0665463692038664E-2"/>
                </c:manualLayout>
              </c:layout>
              <c:showLegendKey val="0"/>
              <c:showVal val="1"/>
              <c:showCatName val="0"/>
              <c:showSerName val="0"/>
              <c:showPercent val="0"/>
              <c:showBubbleSize val="0"/>
            </c:dLbl>
            <c:dLbl>
              <c:idx val="5"/>
              <c:layout>
                <c:manualLayout>
                  <c:x val="2.2831050228312409E-2"/>
                  <c:y val="1.5962529823438182E-2"/>
                </c:manualLayout>
              </c:layout>
              <c:showLegendKey val="0"/>
              <c:showVal val="1"/>
              <c:showCatName val="0"/>
              <c:showSerName val="0"/>
              <c:showPercent val="0"/>
              <c:showBubbleSize val="0"/>
            </c:dLbl>
            <c:numFmt formatCode="0.0%" sourceLinked="0"/>
            <c:txPr>
              <a:bodyPr/>
              <a:lstStyle/>
              <a:p>
                <a:pPr>
                  <a:defRPr sz="1000"/>
                </a:pPr>
                <a:endParaRPr lang="en-US"/>
              </a:p>
            </c:txPr>
            <c:showLegendKey val="0"/>
            <c:showVal val="1"/>
            <c:showCatName val="0"/>
            <c:showSerName val="0"/>
            <c:showPercent val="0"/>
            <c:showBubbleSize val="0"/>
            <c:showLeaderLines val="0"/>
          </c:dLbls>
          <c:cat>
            <c:strRef>
              <c:f>'Commodities &amp; Sectors '!$C$6:$C$10</c:f>
              <c:strCache>
                <c:ptCount val="5"/>
                <c:pt idx="0">
                  <c:v>Industrial Metals</c:v>
                </c:pt>
                <c:pt idx="1">
                  <c:v>Precious Metals</c:v>
                </c:pt>
                <c:pt idx="2">
                  <c:v>Energy</c:v>
                </c:pt>
                <c:pt idx="3">
                  <c:v>Agriculture</c:v>
                </c:pt>
                <c:pt idx="4">
                  <c:v>DJ-UBS Commodity Index</c:v>
                </c:pt>
              </c:strCache>
            </c:strRef>
          </c:cat>
          <c:val>
            <c:numRef>
              <c:f>'Commodities &amp; Sectors '!$E$6:$E$10</c:f>
              <c:numCache>
                <c:formatCode>#,##0.00</c:formatCode>
                <c:ptCount val="5"/>
                <c:pt idx="0">
                  <c:v>-4.55</c:v>
                </c:pt>
                <c:pt idx="1">
                  <c:v>5.42</c:v>
                </c:pt>
                <c:pt idx="2">
                  <c:v>4.2</c:v>
                </c:pt>
                <c:pt idx="3">
                  <c:v>16.510000000000005</c:v>
                </c:pt>
                <c:pt idx="4">
                  <c:v>6.99</c:v>
                </c:pt>
              </c:numCache>
            </c:numRef>
          </c:val>
        </c:ser>
        <c:dLbls>
          <c:showLegendKey val="0"/>
          <c:showVal val="0"/>
          <c:showCatName val="0"/>
          <c:showSerName val="0"/>
          <c:showPercent val="0"/>
          <c:showBubbleSize val="0"/>
        </c:dLbls>
        <c:gapWidth val="150"/>
        <c:axId val="386146304"/>
        <c:axId val="386147840"/>
      </c:barChart>
      <c:catAx>
        <c:axId val="386146304"/>
        <c:scaling>
          <c:orientation val="minMax"/>
        </c:scaling>
        <c:delete val="0"/>
        <c:axPos val="b"/>
        <c:numFmt formatCode="General" sourceLinked="1"/>
        <c:majorTickMark val="out"/>
        <c:minorTickMark val="none"/>
        <c:tickLblPos val="low"/>
        <c:spPr>
          <a:ln w="12700">
            <a:solidFill>
              <a:srgbClr val="7F7F7F"/>
            </a:solidFill>
          </a:ln>
        </c:spPr>
        <c:txPr>
          <a:bodyPr/>
          <a:lstStyle/>
          <a:p>
            <a:pPr>
              <a:defRPr sz="1000"/>
            </a:pPr>
            <a:endParaRPr lang="en-US"/>
          </a:p>
        </c:txPr>
        <c:crossAx val="386147840"/>
        <c:crosses val="autoZero"/>
        <c:auto val="1"/>
        <c:lblAlgn val="ctr"/>
        <c:lblOffset val="100"/>
        <c:noMultiLvlLbl val="0"/>
      </c:catAx>
      <c:valAx>
        <c:axId val="386147840"/>
        <c:scaling>
          <c:orientation val="minMax"/>
          <c:max val="20"/>
          <c:min val="-10"/>
        </c:scaling>
        <c:delete val="0"/>
        <c:axPos val="l"/>
        <c:numFmt formatCode="0%" sourceLinked="0"/>
        <c:majorTickMark val="out"/>
        <c:minorTickMark val="none"/>
        <c:tickLblPos val="nextTo"/>
        <c:spPr>
          <a:ln w="12700">
            <a:solidFill>
              <a:srgbClr val="7F7F7F"/>
            </a:solidFill>
          </a:ln>
        </c:spPr>
        <c:txPr>
          <a:bodyPr/>
          <a:lstStyle/>
          <a:p>
            <a:pPr>
              <a:defRPr sz="1000"/>
            </a:pPr>
            <a:endParaRPr lang="en-US"/>
          </a:p>
        </c:txPr>
        <c:crossAx val="386146304"/>
        <c:crosses val="autoZero"/>
        <c:crossBetween val="between"/>
        <c:majorUnit val="5"/>
        <c:minorUnit val="1"/>
        <c:dispUnits>
          <c:builtInUnit val="hundreds"/>
        </c:dispUnits>
      </c:valAx>
    </c:plotArea>
    <c:legend>
      <c:legendPos val="l"/>
      <c:layout>
        <c:manualLayout>
          <c:xMode val="edge"/>
          <c:yMode val="edge"/>
          <c:x val="0.41193022747156605"/>
          <c:y val="0.11432195975503062"/>
          <c:w val="0.2665012763815483"/>
          <c:h val="8.3485932973463267E-2"/>
        </c:manualLayout>
      </c:layout>
      <c:overlay val="0"/>
      <c:txPr>
        <a:bodyPr/>
        <a:lstStyle/>
        <a:p>
          <a:pPr>
            <a:defRPr sz="1000"/>
          </a:pPr>
          <a:endParaRPr lang="en-US"/>
        </a:p>
      </c:txPr>
    </c:legend>
    <c:plotVisOnly val="1"/>
    <c:dispBlanksAs val="gap"/>
    <c:showDLblsOverMax val="0"/>
  </c:chart>
  <c:spPr>
    <a:solidFill>
      <a:sysClr val="window" lastClr="FFFFFF"/>
    </a:solidFill>
    <a:ln>
      <a:solidFill>
        <a:schemeClr val="tx1"/>
      </a:solidFill>
    </a:ln>
  </c:spPr>
  <c:txPr>
    <a:bodyPr/>
    <a:lstStyle/>
    <a:p>
      <a:pPr>
        <a:defRPr sz="800">
          <a:latin typeface="Arial" pitchFamily="34" charset="0"/>
          <a:cs typeface="Arial"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100"/>
              <a:t>Comparative HFRI Hedge Fund Returns</a:t>
            </a:r>
          </a:p>
          <a:p>
            <a:pPr>
              <a:defRPr/>
            </a:pPr>
            <a:r>
              <a:rPr lang="en-US" sz="1000" baseline="0"/>
              <a:t>Through March 2014</a:t>
            </a:r>
            <a:endParaRPr lang="en-US" sz="1000"/>
          </a:p>
        </c:rich>
      </c:tx>
      <c:layout>
        <c:manualLayout>
          <c:xMode val="edge"/>
          <c:yMode val="edge"/>
          <c:x val="0.30736913094196588"/>
          <c:y val="3.1784230096237966E-2"/>
        </c:manualLayout>
      </c:layout>
      <c:overlay val="0"/>
    </c:title>
    <c:autoTitleDeleted val="0"/>
    <c:plotArea>
      <c:layout>
        <c:manualLayout>
          <c:layoutTarget val="inner"/>
          <c:xMode val="edge"/>
          <c:yMode val="edge"/>
          <c:x val="0.39848388743075258"/>
          <c:y val="0.19500891715458638"/>
          <c:w val="0.60151611256926218"/>
          <c:h val="0.73586925432400718"/>
        </c:manualLayout>
      </c:layout>
      <c:barChart>
        <c:barDir val="bar"/>
        <c:grouping val="clustered"/>
        <c:varyColors val="0"/>
        <c:ser>
          <c:idx val="1"/>
          <c:order val="0"/>
          <c:tx>
            <c:strRef>
              <c:f>'Comp. HFRI Hedge Fund Returns'!$E$5</c:f>
              <c:strCache>
                <c:ptCount val="1"/>
                <c:pt idx="0">
                  <c:v>YTD</c:v>
                </c:pt>
              </c:strCache>
            </c:strRef>
          </c:tx>
          <c:invertIfNegative val="0"/>
          <c:dLbls>
            <c:dLbl>
              <c:idx val="0"/>
              <c:layout>
                <c:manualLayout>
                  <c:x val="-6.9444444444445273E-3"/>
                  <c:y val="0"/>
                </c:manualLayout>
              </c:layout>
              <c:showLegendKey val="0"/>
              <c:showVal val="1"/>
              <c:showCatName val="0"/>
              <c:showSerName val="0"/>
              <c:showPercent val="0"/>
              <c:showBubbleSize val="0"/>
            </c:dLbl>
            <c:dLbl>
              <c:idx val="1"/>
              <c:layout>
                <c:manualLayout>
                  <c:x val="-6.9431685622632078E-3"/>
                  <c:y val="6.944444444444562E-3"/>
                </c:manualLayout>
              </c:layout>
              <c:showLegendKey val="0"/>
              <c:showVal val="1"/>
              <c:showCatName val="0"/>
              <c:showSerName val="0"/>
              <c:showPercent val="0"/>
              <c:showBubbleSize val="0"/>
            </c:dLbl>
            <c:dLbl>
              <c:idx val="2"/>
              <c:layout>
                <c:manualLayout>
                  <c:x val="-6.944444444444562E-3"/>
                  <c:y val="0"/>
                </c:manualLayout>
              </c:layout>
              <c:showLegendKey val="0"/>
              <c:showVal val="1"/>
              <c:showCatName val="0"/>
              <c:showSerName val="0"/>
              <c:showPercent val="0"/>
              <c:showBubbleSize val="0"/>
            </c:dLbl>
            <c:dLbl>
              <c:idx val="3"/>
              <c:layout>
                <c:manualLayout>
                  <c:x val="-6.9444444444445273E-3"/>
                  <c:y val="-2.734033245844371E-7"/>
                </c:manualLayout>
              </c:layout>
              <c:showLegendKey val="0"/>
              <c:showVal val="1"/>
              <c:showCatName val="0"/>
              <c:showSerName val="0"/>
              <c:showPercent val="0"/>
              <c:showBubbleSize val="0"/>
            </c:dLbl>
            <c:dLbl>
              <c:idx val="4"/>
              <c:layout>
                <c:manualLayout>
                  <c:x val="-6.9438976377952768E-3"/>
                  <c:y val="3.4722222222222225E-3"/>
                </c:manualLayout>
              </c:layout>
              <c:showLegendKey val="0"/>
              <c:showVal val="1"/>
              <c:showCatName val="0"/>
              <c:showSerName val="0"/>
              <c:showPercent val="0"/>
              <c:showBubbleSize val="0"/>
            </c:dLbl>
            <c:dLbl>
              <c:idx val="5"/>
              <c:layout>
                <c:manualLayout>
                  <c:x val="-6.9444444444444258E-3"/>
                  <c:y val="5.4993125859268666E-5"/>
                </c:manualLayout>
              </c:layout>
              <c:showLegendKey val="0"/>
              <c:showVal val="1"/>
              <c:showCatName val="0"/>
              <c:showSerName val="0"/>
              <c:showPercent val="0"/>
              <c:showBubbleSize val="0"/>
            </c:dLbl>
            <c:dLbl>
              <c:idx val="6"/>
              <c:layout>
                <c:manualLayout>
                  <c:x val="-2.3146325459317612E-3"/>
                  <c:y val="3.4722222222222242E-3"/>
                </c:manualLayout>
              </c:layout>
              <c:showLegendKey val="0"/>
              <c:showVal val="1"/>
              <c:showCatName val="0"/>
              <c:showSerName val="0"/>
              <c:showPercent val="0"/>
              <c:showBubbleSize val="0"/>
            </c:dLbl>
            <c:txPr>
              <a:bodyPr/>
              <a:lstStyle/>
              <a:p>
                <a:pPr>
                  <a:defRPr sz="900"/>
                </a:pPr>
                <a:endParaRPr lang="en-US"/>
              </a:p>
            </c:txPr>
            <c:showLegendKey val="0"/>
            <c:showVal val="1"/>
            <c:showCatName val="0"/>
            <c:showSerName val="0"/>
            <c:showPercent val="0"/>
            <c:showBubbleSize val="0"/>
            <c:showLeaderLines val="0"/>
          </c:dLbls>
          <c:cat>
            <c:strRef>
              <c:f>'Comp. HFRI Hedge Fund Returns'!$C$6:$C$12</c:f>
              <c:strCache>
                <c:ptCount val="7"/>
                <c:pt idx="0">
                  <c:v>S&amp;P 500</c:v>
                </c:pt>
                <c:pt idx="1">
                  <c:v>Barclays Aggregate Bond</c:v>
                </c:pt>
                <c:pt idx="2">
                  <c:v>Fund of Funds Diversified</c:v>
                </c:pt>
                <c:pt idx="3">
                  <c:v>Relative Value</c:v>
                </c:pt>
                <c:pt idx="4">
                  <c:v>Macro: Systematic Diversified</c:v>
                </c:pt>
                <c:pt idx="5">
                  <c:v>Equity Hedge</c:v>
                </c:pt>
                <c:pt idx="6">
                  <c:v>Fund Weighted Composite</c:v>
                </c:pt>
              </c:strCache>
            </c:strRef>
          </c:cat>
          <c:val>
            <c:numRef>
              <c:f>'Comp. HFRI Hedge Fund Returns'!$E$6:$E$12</c:f>
              <c:numCache>
                <c:formatCode>0.0%</c:formatCode>
                <c:ptCount val="7"/>
                <c:pt idx="0">
                  <c:v>1.8100000000000008E-2</c:v>
                </c:pt>
                <c:pt idx="1">
                  <c:v>1.8400000000000007E-2</c:v>
                </c:pt>
                <c:pt idx="2">
                  <c:v>1.4000000000000006E-3</c:v>
                </c:pt>
                <c:pt idx="3">
                  <c:v>2.4E-2</c:v>
                </c:pt>
                <c:pt idx="4">
                  <c:v>-1.8100000000000008E-2</c:v>
                </c:pt>
                <c:pt idx="5">
                  <c:v>1.3500000000000007E-2</c:v>
                </c:pt>
                <c:pt idx="6">
                  <c:v>1.0700000000000001E-2</c:v>
                </c:pt>
              </c:numCache>
            </c:numRef>
          </c:val>
        </c:ser>
        <c:ser>
          <c:idx val="0"/>
          <c:order val="1"/>
          <c:tx>
            <c:strRef>
              <c:f>'Comp. HFRI Hedge Fund Returns'!$D$5</c:f>
              <c:strCache>
                <c:ptCount val="1"/>
                <c:pt idx="0">
                  <c:v>MTD</c:v>
                </c:pt>
              </c:strCache>
            </c:strRef>
          </c:tx>
          <c:spPr>
            <a:solidFill>
              <a:srgbClr val="003366"/>
            </a:solidFill>
            <a:ln>
              <a:solidFill>
                <a:srgbClr val="003366"/>
              </a:solidFill>
            </a:ln>
          </c:spPr>
          <c:invertIfNegative val="0"/>
          <c:dLbls>
            <c:dLbl>
              <c:idx val="0"/>
              <c:layout>
                <c:manualLayout>
                  <c:x val="-6.9438976377952794E-3"/>
                  <c:y val="-3.2051071741032392E-3"/>
                </c:manualLayout>
              </c:layout>
              <c:showLegendKey val="0"/>
              <c:showVal val="1"/>
              <c:showCatName val="0"/>
              <c:showSerName val="0"/>
              <c:showPercent val="0"/>
              <c:showBubbleSize val="0"/>
            </c:dLbl>
            <c:dLbl>
              <c:idx val="1"/>
              <c:layout>
                <c:manualLayout>
                  <c:x val="-4.6247083697871097E-3"/>
                  <c:y val="-3.4722222222222242E-3"/>
                </c:manualLayout>
              </c:layout>
              <c:showLegendKey val="0"/>
              <c:showVal val="1"/>
              <c:showCatName val="0"/>
              <c:showSerName val="0"/>
              <c:showPercent val="0"/>
              <c:showBubbleSize val="0"/>
            </c:dLbl>
            <c:dLbl>
              <c:idx val="2"/>
              <c:layout>
                <c:manualLayout>
                  <c:x val="-9.2587124526100906E-3"/>
                  <c:y val="-3.4722222222222242E-3"/>
                </c:manualLayout>
              </c:layout>
              <c:showLegendKey val="0"/>
              <c:showVal val="1"/>
              <c:showCatName val="0"/>
              <c:showSerName val="0"/>
              <c:showPercent val="0"/>
              <c:showBubbleSize val="0"/>
            </c:dLbl>
            <c:dLbl>
              <c:idx val="3"/>
              <c:layout>
                <c:manualLayout>
                  <c:x val="-4.6290828229804612E-3"/>
                  <c:y val="5.4133858267716546E-5"/>
                </c:manualLayout>
              </c:layout>
              <c:showLegendKey val="0"/>
              <c:showVal val="1"/>
              <c:showCatName val="0"/>
              <c:showSerName val="0"/>
              <c:showPercent val="0"/>
              <c:showBubbleSize val="0"/>
            </c:dLbl>
            <c:dLbl>
              <c:idx val="4"/>
              <c:layout>
                <c:manualLayout>
                  <c:x val="-1.0588910761154898E-2"/>
                  <c:y val="-9.0305118110236247E-4"/>
                </c:manualLayout>
              </c:layout>
              <c:showLegendKey val="0"/>
              <c:showVal val="1"/>
              <c:showCatName val="0"/>
              <c:showSerName val="0"/>
              <c:showPercent val="0"/>
              <c:showBubbleSize val="0"/>
            </c:dLbl>
            <c:dLbl>
              <c:idx val="5"/>
              <c:layout>
                <c:manualLayout>
                  <c:x val="-6.944444444444562E-3"/>
                  <c:y val="0"/>
                </c:manualLayout>
              </c:layout>
              <c:showLegendKey val="0"/>
              <c:showVal val="1"/>
              <c:showCatName val="0"/>
              <c:showSerName val="0"/>
              <c:showPercent val="0"/>
              <c:showBubbleSize val="0"/>
            </c:dLbl>
            <c:dLbl>
              <c:idx val="6"/>
              <c:layout>
                <c:manualLayout>
                  <c:x val="-4.6287182852143534E-3"/>
                  <c:y val="0"/>
                </c:manualLayout>
              </c:layout>
              <c:showLegendKey val="0"/>
              <c:showVal val="1"/>
              <c:showCatName val="0"/>
              <c:showSerName val="0"/>
              <c:showPercent val="0"/>
              <c:showBubbleSize val="0"/>
            </c:dLbl>
            <c:txPr>
              <a:bodyPr/>
              <a:lstStyle/>
              <a:p>
                <a:pPr>
                  <a:defRPr sz="900"/>
                </a:pPr>
                <a:endParaRPr lang="en-US"/>
              </a:p>
            </c:txPr>
            <c:showLegendKey val="0"/>
            <c:showVal val="1"/>
            <c:showCatName val="0"/>
            <c:showSerName val="0"/>
            <c:showPercent val="0"/>
            <c:showBubbleSize val="0"/>
            <c:showLeaderLines val="0"/>
          </c:dLbls>
          <c:cat>
            <c:strRef>
              <c:f>'Comp. HFRI Hedge Fund Returns'!$C$6:$C$12</c:f>
              <c:strCache>
                <c:ptCount val="7"/>
                <c:pt idx="0">
                  <c:v>S&amp;P 500</c:v>
                </c:pt>
                <c:pt idx="1">
                  <c:v>Barclays Aggregate Bond</c:v>
                </c:pt>
                <c:pt idx="2">
                  <c:v>Fund of Funds Diversified</c:v>
                </c:pt>
                <c:pt idx="3">
                  <c:v>Relative Value</c:v>
                </c:pt>
                <c:pt idx="4">
                  <c:v>Macro: Systematic Diversified</c:v>
                </c:pt>
                <c:pt idx="5">
                  <c:v>Equity Hedge</c:v>
                </c:pt>
                <c:pt idx="6">
                  <c:v>Fund Weighted Composite</c:v>
                </c:pt>
              </c:strCache>
            </c:strRef>
          </c:cat>
          <c:val>
            <c:numRef>
              <c:f>'Comp. HFRI Hedge Fund Returns'!$D$6:$D$12</c:f>
              <c:numCache>
                <c:formatCode>0.0%</c:formatCode>
                <c:ptCount val="7"/>
                <c:pt idx="0">
                  <c:v>8.4000000000000047E-3</c:v>
                </c:pt>
                <c:pt idx="1">
                  <c:v>-1.7000000000000006E-3</c:v>
                </c:pt>
                <c:pt idx="2">
                  <c:v>-8.7000000000000046E-3</c:v>
                </c:pt>
                <c:pt idx="3">
                  <c:v>6.2000000000000024E-3</c:v>
                </c:pt>
                <c:pt idx="4">
                  <c:v>-1.9099999999999999E-2</c:v>
                </c:pt>
                <c:pt idx="5">
                  <c:v>-2.3999999999999998E-3</c:v>
                </c:pt>
                <c:pt idx="6">
                  <c:v>-3.4000000000000015E-3</c:v>
                </c:pt>
              </c:numCache>
            </c:numRef>
          </c:val>
        </c:ser>
        <c:dLbls>
          <c:showLegendKey val="0"/>
          <c:showVal val="1"/>
          <c:showCatName val="0"/>
          <c:showSerName val="0"/>
          <c:showPercent val="0"/>
          <c:showBubbleSize val="0"/>
        </c:dLbls>
        <c:gapWidth val="74"/>
        <c:axId val="386222720"/>
        <c:axId val="386236800"/>
      </c:barChart>
      <c:catAx>
        <c:axId val="386222720"/>
        <c:scaling>
          <c:orientation val="minMax"/>
        </c:scaling>
        <c:delete val="0"/>
        <c:axPos val="l"/>
        <c:numFmt formatCode="General" sourceLinked="1"/>
        <c:majorTickMark val="none"/>
        <c:minorTickMark val="none"/>
        <c:tickLblPos val="low"/>
        <c:spPr>
          <a:ln>
            <a:solidFill>
              <a:srgbClr val="7F7F7F"/>
            </a:solidFill>
          </a:ln>
        </c:spPr>
        <c:txPr>
          <a:bodyPr rot="0"/>
          <a:lstStyle/>
          <a:p>
            <a:pPr>
              <a:defRPr sz="900"/>
            </a:pPr>
            <a:endParaRPr lang="en-US"/>
          </a:p>
        </c:txPr>
        <c:crossAx val="386236800"/>
        <c:crosses val="autoZero"/>
        <c:auto val="0"/>
        <c:lblAlgn val="ctr"/>
        <c:lblOffset val="1000"/>
        <c:tickLblSkip val="1"/>
        <c:tickMarkSkip val="1"/>
        <c:noMultiLvlLbl val="0"/>
      </c:catAx>
      <c:valAx>
        <c:axId val="386236800"/>
        <c:scaling>
          <c:orientation val="minMax"/>
          <c:max val="4.0000000000000022E-2"/>
          <c:min val="-2.0000000000000011E-2"/>
        </c:scaling>
        <c:delete val="0"/>
        <c:axPos val="b"/>
        <c:numFmt formatCode="0.0%" sourceLinked="1"/>
        <c:majorTickMark val="out"/>
        <c:minorTickMark val="none"/>
        <c:tickLblPos val="low"/>
        <c:txPr>
          <a:bodyPr/>
          <a:lstStyle/>
          <a:p>
            <a:pPr>
              <a:defRPr sz="900"/>
            </a:pPr>
            <a:endParaRPr lang="en-US"/>
          </a:p>
        </c:txPr>
        <c:crossAx val="386222720"/>
        <c:crosses val="autoZero"/>
        <c:crossBetween val="between"/>
        <c:majorUnit val="2.0000000000000011E-2"/>
        <c:minorUnit val="1.0000000000000005E-2"/>
      </c:valAx>
    </c:plotArea>
    <c:legend>
      <c:legendPos val="t"/>
      <c:layout>
        <c:manualLayout>
          <c:xMode val="edge"/>
          <c:yMode val="edge"/>
          <c:x val="0.38718759113444484"/>
          <c:y val="0.12204861111111112"/>
          <c:w val="0.31590259550889666"/>
          <c:h val="5.9247320647419083E-2"/>
        </c:manualLayout>
      </c:layout>
      <c:overlay val="0"/>
      <c:txPr>
        <a:bodyPr/>
        <a:lstStyle/>
        <a:p>
          <a:pPr>
            <a:defRPr sz="1000"/>
          </a:pPr>
          <a:endParaRPr lang="en-US"/>
        </a:p>
      </c:txPr>
    </c:legend>
    <c:plotVisOnly val="1"/>
    <c:dispBlanksAs val="gap"/>
    <c:showDLblsOverMax val="0"/>
  </c:chart>
  <c:spPr>
    <a:solidFill>
      <a:schemeClr val="bg1"/>
    </a:solidFill>
    <a:ln>
      <a:solidFill>
        <a:schemeClr val="tx1"/>
      </a:solidFill>
    </a:ln>
  </c:spPr>
  <c:txPr>
    <a:bodyPr/>
    <a:lstStyle/>
    <a:p>
      <a:pPr>
        <a:defRPr sz="800">
          <a:latin typeface="Arial" pitchFamily="34" charset="0"/>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a:pPr>
            <a:r>
              <a:rPr lang="en-US" sz="1400" b="1" dirty="0" smtClean="0"/>
              <a:t>Total Workers Employed</a:t>
            </a:r>
            <a:endParaRPr lang="en-US" sz="1400" b="1" dirty="0"/>
          </a:p>
        </c:rich>
      </c:tx>
      <c:layout/>
      <c:overlay val="1"/>
    </c:title>
    <c:autoTitleDeleted val="0"/>
    <c:plotArea>
      <c:layout>
        <c:manualLayout>
          <c:layoutTarget val="inner"/>
          <c:xMode val="edge"/>
          <c:yMode val="edge"/>
          <c:x val="9.3280151004746459E-2"/>
          <c:y val="0.18610786554906444"/>
          <c:w val="0.83077934155868316"/>
          <c:h val="0.71750053202809105"/>
        </c:manualLayout>
      </c:layout>
      <c:areaChart>
        <c:grouping val="standard"/>
        <c:varyColors val="0"/>
        <c:ser>
          <c:idx val="0"/>
          <c:order val="0"/>
          <c:spPr>
            <a:solidFill>
              <a:srgbClr val="5CA5D9"/>
            </a:solidFill>
            <a:ln>
              <a:noFill/>
            </a:ln>
          </c:spPr>
          <c:cat>
            <c:numRef>
              <c:f>'[20140307.SunTrust.JCapouya.NBER_Housing.WS.xlsx]IP Series'!$C$30:$C$104</c:f>
              <c:numCache>
                <c:formatCode>0</c:formatCode>
                <c:ptCount val="75"/>
                <c:pt idx="0">
                  <c:v>-18</c:v>
                </c:pt>
                <c:pt idx="1">
                  <c:v>-17</c:v>
                </c:pt>
                <c:pt idx="2">
                  <c:v>-16</c:v>
                </c:pt>
                <c:pt idx="3">
                  <c:v>-15</c:v>
                </c:pt>
                <c:pt idx="4">
                  <c:v>-14</c:v>
                </c:pt>
                <c:pt idx="5">
                  <c:v>-13</c:v>
                </c:pt>
                <c:pt idx="6">
                  <c:v>-12</c:v>
                </c:pt>
                <c:pt idx="7">
                  <c:v>-11</c:v>
                </c:pt>
                <c:pt idx="8">
                  <c:v>-10</c:v>
                </c:pt>
                <c:pt idx="9">
                  <c:v>-9</c:v>
                </c:pt>
                <c:pt idx="10">
                  <c:v>-8</c:v>
                </c:pt>
                <c:pt idx="11">
                  <c:v>-7</c:v>
                </c:pt>
                <c:pt idx="12">
                  <c:v>-6</c:v>
                </c:pt>
                <c:pt idx="13">
                  <c:v>-5</c:v>
                </c:pt>
                <c:pt idx="14">
                  <c:v>-4</c:v>
                </c:pt>
                <c:pt idx="15">
                  <c:v>-3</c:v>
                </c:pt>
                <c:pt idx="16">
                  <c:v>-2</c:v>
                </c:pt>
                <c:pt idx="17">
                  <c:v>-1</c:v>
                </c:pt>
                <c:pt idx="18">
                  <c:v>0</c:v>
                </c:pt>
                <c:pt idx="19">
                  <c:v>1</c:v>
                </c:pt>
                <c:pt idx="20">
                  <c:v>2</c:v>
                </c:pt>
                <c:pt idx="21">
                  <c:v>3</c:v>
                </c:pt>
                <c:pt idx="22">
                  <c:v>4</c:v>
                </c:pt>
                <c:pt idx="23">
                  <c:v>5</c:v>
                </c:pt>
                <c:pt idx="24">
                  <c:v>6</c:v>
                </c:pt>
                <c:pt idx="25">
                  <c:v>7</c:v>
                </c:pt>
                <c:pt idx="26">
                  <c:v>8</c:v>
                </c:pt>
                <c:pt idx="27">
                  <c:v>9</c:v>
                </c:pt>
                <c:pt idx="28">
                  <c:v>10</c:v>
                </c:pt>
                <c:pt idx="29">
                  <c:v>11</c:v>
                </c:pt>
                <c:pt idx="30">
                  <c:v>12</c:v>
                </c:pt>
                <c:pt idx="31">
                  <c:v>13</c:v>
                </c:pt>
                <c:pt idx="32">
                  <c:v>14</c:v>
                </c:pt>
                <c:pt idx="33">
                  <c:v>15</c:v>
                </c:pt>
                <c:pt idx="34">
                  <c:v>16</c:v>
                </c:pt>
                <c:pt idx="35">
                  <c:v>17</c:v>
                </c:pt>
                <c:pt idx="36">
                  <c:v>18</c:v>
                </c:pt>
                <c:pt idx="37">
                  <c:v>19</c:v>
                </c:pt>
                <c:pt idx="38">
                  <c:v>20</c:v>
                </c:pt>
                <c:pt idx="39">
                  <c:v>21</c:v>
                </c:pt>
                <c:pt idx="40">
                  <c:v>22</c:v>
                </c:pt>
                <c:pt idx="41">
                  <c:v>23</c:v>
                </c:pt>
                <c:pt idx="42">
                  <c:v>24</c:v>
                </c:pt>
                <c:pt idx="43">
                  <c:v>25</c:v>
                </c:pt>
                <c:pt idx="44">
                  <c:v>26</c:v>
                </c:pt>
                <c:pt idx="45">
                  <c:v>27</c:v>
                </c:pt>
                <c:pt idx="46">
                  <c:v>28</c:v>
                </c:pt>
                <c:pt idx="47">
                  <c:v>29</c:v>
                </c:pt>
                <c:pt idx="48">
                  <c:v>30</c:v>
                </c:pt>
                <c:pt idx="49">
                  <c:v>31</c:v>
                </c:pt>
                <c:pt idx="50">
                  <c:v>32</c:v>
                </c:pt>
                <c:pt idx="51">
                  <c:v>33</c:v>
                </c:pt>
                <c:pt idx="52">
                  <c:v>34</c:v>
                </c:pt>
                <c:pt idx="53">
                  <c:v>35</c:v>
                </c:pt>
                <c:pt idx="54">
                  <c:v>36</c:v>
                </c:pt>
                <c:pt idx="55">
                  <c:v>37</c:v>
                </c:pt>
                <c:pt idx="56">
                  <c:v>38</c:v>
                </c:pt>
                <c:pt idx="57">
                  <c:v>39</c:v>
                </c:pt>
                <c:pt idx="58">
                  <c:v>40</c:v>
                </c:pt>
                <c:pt idx="59">
                  <c:v>41</c:v>
                </c:pt>
                <c:pt idx="60">
                  <c:v>42</c:v>
                </c:pt>
                <c:pt idx="61">
                  <c:v>43</c:v>
                </c:pt>
                <c:pt idx="62">
                  <c:v>44</c:v>
                </c:pt>
                <c:pt idx="63">
                  <c:v>45</c:v>
                </c:pt>
                <c:pt idx="64">
                  <c:v>46</c:v>
                </c:pt>
                <c:pt idx="65">
                  <c:v>47</c:v>
                </c:pt>
                <c:pt idx="66">
                  <c:v>48</c:v>
                </c:pt>
                <c:pt idx="67">
                  <c:v>49</c:v>
                </c:pt>
                <c:pt idx="68">
                  <c:v>50</c:v>
                </c:pt>
                <c:pt idx="69">
                  <c:v>51</c:v>
                </c:pt>
                <c:pt idx="70">
                  <c:v>52</c:v>
                </c:pt>
                <c:pt idx="71">
                  <c:v>53</c:v>
                </c:pt>
                <c:pt idx="72">
                  <c:v>54</c:v>
                </c:pt>
                <c:pt idx="73">
                  <c:v>55</c:v>
                </c:pt>
                <c:pt idx="74">
                  <c:v>56</c:v>
                </c:pt>
              </c:numCache>
            </c:numRef>
          </c:cat>
          <c:val>
            <c:numRef>
              <c:f>'[20140307.SunTrust.JCapouya.NBER_Housing.WS.xlsx]Employment'!$D$30:$D$104</c:f>
              <c:numCache>
                <c:formatCode>0.00</c:formatCode>
                <c:ptCount val="75"/>
                <c:pt idx="0">
                  <c:v>100</c:v>
                </c:pt>
                <c:pt idx="1">
                  <c:v>100.01084206722082</c:v>
                </c:pt>
                <c:pt idx="2">
                  <c:v>99.948680881821474</c:v>
                </c:pt>
                <c:pt idx="3">
                  <c:v>99.890856523310447</c:v>
                </c:pt>
                <c:pt idx="4">
                  <c:v>99.736176364293456</c:v>
                </c:pt>
                <c:pt idx="5">
                  <c:v>99.604625948680876</c:v>
                </c:pt>
                <c:pt idx="6">
                  <c:v>99.480303577882182</c:v>
                </c:pt>
                <c:pt idx="7">
                  <c:v>99.328514636790743</c:v>
                </c:pt>
                <c:pt idx="8">
                  <c:v>99.141308276111317</c:v>
                </c:pt>
                <c:pt idx="9">
                  <c:v>98.814600650524028</c:v>
                </c:pt>
                <c:pt idx="10">
                  <c:v>98.471991326346213</c:v>
                </c:pt>
                <c:pt idx="11">
                  <c:v>97.919045898084562</c:v>
                </c:pt>
                <c:pt idx="12">
                  <c:v>97.415251174557284</c:v>
                </c:pt>
                <c:pt idx="13">
                  <c:v>96.838453198409837</c:v>
                </c:pt>
                <c:pt idx="14">
                  <c:v>96.331767256956994</c:v>
                </c:pt>
                <c:pt idx="15">
                  <c:v>95.734730755330688</c:v>
                </c:pt>
                <c:pt idx="16">
                  <c:v>95.240332490061448</c:v>
                </c:pt>
                <c:pt idx="17">
                  <c:v>94.98445970365016</c:v>
                </c:pt>
                <c:pt idx="18">
                  <c:v>94.646910010842063</c:v>
                </c:pt>
                <c:pt idx="19">
                  <c:v>94.410552945428265</c:v>
                </c:pt>
                <c:pt idx="20">
                  <c:v>94.254427177448491</c:v>
                </c:pt>
                <c:pt idx="21">
                  <c:v>94.090350560173476</c:v>
                </c:pt>
                <c:pt idx="22">
                  <c:v>93.947235272858691</c:v>
                </c:pt>
                <c:pt idx="23">
                  <c:v>93.942898445970371</c:v>
                </c:pt>
                <c:pt idx="24">
                  <c:v>93.738344777737623</c:v>
                </c:pt>
                <c:pt idx="25">
                  <c:v>93.751355258402597</c:v>
                </c:pt>
                <c:pt idx="26">
                  <c:v>93.715215034333212</c:v>
                </c:pt>
                <c:pt idx="27">
                  <c:v>93.827972533429701</c:v>
                </c:pt>
                <c:pt idx="28">
                  <c:v>94.009396458258038</c:v>
                </c:pt>
                <c:pt idx="29">
                  <c:v>94.382363570654135</c:v>
                </c:pt>
                <c:pt idx="30">
                  <c:v>94.294181423924826</c:v>
                </c:pt>
                <c:pt idx="31">
                  <c:v>94.250090350560185</c:v>
                </c:pt>
                <c:pt idx="32">
                  <c:v>94.219732562341889</c:v>
                </c:pt>
                <c:pt idx="33">
                  <c:v>94.178532706902786</c:v>
                </c:pt>
                <c:pt idx="34">
                  <c:v>94.352728586917237</c:v>
                </c:pt>
                <c:pt idx="35">
                  <c:v>94.451752800867368</c:v>
                </c:pt>
                <c:pt idx="36">
                  <c:v>94.503071919045894</c:v>
                </c:pt>
                <c:pt idx="37">
                  <c:v>94.553668232743036</c:v>
                </c:pt>
                <c:pt idx="38">
                  <c:v>94.675099385616193</c:v>
                </c:pt>
                <c:pt idx="39">
                  <c:v>94.8283339356704</c:v>
                </c:pt>
                <c:pt idx="40">
                  <c:v>95.061076978677278</c:v>
                </c:pt>
                <c:pt idx="41">
                  <c:v>95.13480303577883</c:v>
                </c:pt>
                <c:pt idx="42">
                  <c:v>95.291651608239974</c:v>
                </c:pt>
                <c:pt idx="43">
                  <c:v>95.368268883267078</c:v>
                </c:pt>
                <c:pt idx="44">
                  <c:v>95.456451029996387</c:v>
                </c:pt>
                <c:pt idx="45">
                  <c:v>95.616190820383082</c:v>
                </c:pt>
                <c:pt idx="46">
                  <c:v>95.74846404047706</c:v>
                </c:pt>
                <c:pt idx="47">
                  <c:v>95.867003975424652</c:v>
                </c:pt>
                <c:pt idx="48">
                  <c:v>96.008673653776654</c:v>
                </c:pt>
                <c:pt idx="49">
                  <c:v>96.268883267076262</c:v>
                </c:pt>
                <c:pt idx="50">
                  <c:v>96.432237079869893</c:v>
                </c:pt>
                <c:pt idx="51">
                  <c:v>96.607878568847127</c:v>
                </c:pt>
                <c:pt idx="52">
                  <c:v>96.677267799060346</c:v>
                </c:pt>
                <c:pt idx="53">
                  <c:v>96.756776292013015</c:v>
                </c:pt>
                <c:pt idx="54">
                  <c:v>96.820383086375145</c:v>
                </c:pt>
                <c:pt idx="55">
                  <c:v>96.936031803397185</c:v>
                </c:pt>
                <c:pt idx="56">
                  <c:v>97.044452475605354</c:v>
                </c:pt>
                <c:pt idx="57">
                  <c:v>97.160823997108778</c:v>
                </c:pt>
                <c:pt idx="58">
                  <c:v>97.323455005421039</c:v>
                </c:pt>
                <c:pt idx="59">
                  <c:v>97.470184315142745</c:v>
                </c:pt>
                <c:pt idx="60">
                  <c:v>97.62486447415975</c:v>
                </c:pt>
                <c:pt idx="61">
                  <c:v>97.767256956993137</c:v>
                </c:pt>
                <c:pt idx="62">
                  <c:v>97.969642211781718</c:v>
                </c:pt>
                <c:pt idx="63">
                  <c:v>98.071557643657385</c:v>
                </c:pt>
                <c:pt idx="64">
                  <c:v>98.218286953379106</c:v>
                </c:pt>
                <c:pt idx="65">
                  <c:v>98.362125045175276</c:v>
                </c:pt>
                <c:pt idx="66">
                  <c:v>98.507408745934228</c:v>
                </c:pt>
                <c:pt idx="67">
                  <c:v>98.615106613661013</c:v>
                </c:pt>
                <c:pt idx="68">
                  <c:v>98.761113118901335</c:v>
                </c:pt>
                <c:pt idx="69">
                  <c:v>98.879653053848941</c:v>
                </c:pt>
                <c:pt idx="70">
                  <c:v>99.050957715937841</c:v>
                </c:pt>
                <c:pt idx="71">
                  <c:v>99.249006143838088</c:v>
                </c:pt>
                <c:pt idx="72">
                  <c:v>99.309721720274666</c:v>
                </c:pt>
                <c:pt idx="73">
                  <c:v>99.40296349837368</c:v>
                </c:pt>
                <c:pt idx="74">
                  <c:v>99.529454282616541</c:v>
                </c:pt>
              </c:numCache>
            </c:numRef>
          </c:val>
        </c:ser>
        <c:dLbls>
          <c:showLegendKey val="0"/>
          <c:showVal val="0"/>
          <c:showCatName val="0"/>
          <c:showSerName val="0"/>
          <c:showPercent val="0"/>
          <c:showBubbleSize val="0"/>
        </c:dLbls>
        <c:axId val="371552256"/>
        <c:axId val="371553792"/>
      </c:areaChart>
      <c:lineChart>
        <c:grouping val="standard"/>
        <c:varyColors val="0"/>
        <c:ser>
          <c:idx val="1"/>
          <c:order val="1"/>
          <c:spPr>
            <a:ln w="44450">
              <a:solidFill>
                <a:srgbClr val="F15D22"/>
              </a:solidFill>
            </a:ln>
          </c:spPr>
          <c:marker>
            <c:symbol val="none"/>
          </c:marker>
          <c:val>
            <c:numRef>
              <c:f>'[20140307.SunTrust.JCapouya.NBER_Housing.WS.xlsx]Employment'!$E$30:$E$104</c:f>
              <c:numCache>
                <c:formatCode>0.0</c:formatCode>
                <c:ptCount val="75"/>
                <c:pt idx="0">
                  <c:v>100</c:v>
                </c:pt>
                <c:pt idx="1">
                  <c:v>99.871385542048799</c:v>
                </c:pt>
                <c:pt idx="2">
                  <c:v>99.865168251056758</c:v>
                </c:pt>
                <c:pt idx="3">
                  <c:v>99.838624426996105</c:v>
                </c:pt>
                <c:pt idx="4">
                  <c:v>99.684508581566689</c:v>
                </c:pt>
                <c:pt idx="5">
                  <c:v>99.525979314624152</c:v>
                </c:pt>
                <c:pt idx="6">
                  <c:v>99.38044875170344</c:v>
                </c:pt>
                <c:pt idx="7">
                  <c:v>99.313559746417226</c:v>
                </c:pt>
                <c:pt idx="8">
                  <c:v>99.182888776661386</c:v>
                </c:pt>
                <c:pt idx="9">
                  <c:v>99.12201454467376</c:v>
                </c:pt>
                <c:pt idx="10">
                  <c:v>99.003223697242603</c:v>
                </c:pt>
                <c:pt idx="11">
                  <c:v>99.001122162906427</c:v>
                </c:pt>
                <c:pt idx="12">
                  <c:v>98.953235553791359</c:v>
                </c:pt>
                <c:pt idx="13">
                  <c:v>98.878437713710554</c:v>
                </c:pt>
                <c:pt idx="14">
                  <c:v>98.842667228289329</c:v>
                </c:pt>
                <c:pt idx="15">
                  <c:v>98.798621334282529</c:v>
                </c:pt>
                <c:pt idx="16">
                  <c:v>98.795320761478223</c:v>
                </c:pt>
                <c:pt idx="17">
                  <c:v>98.856530017908838</c:v>
                </c:pt>
                <c:pt idx="18">
                  <c:v>98.975227732367827</c:v>
                </c:pt>
                <c:pt idx="19">
                  <c:v>99.013463248638828</c:v>
                </c:pt>
                <c:pt idx="20">
                  <c:v>99.124245584822546</c:v>
                </c:pt>
                <c:pt idx="21">
                  <c:v>99.281320879019887</c:v>
                </c:pt>
                <c:pt idx="22">
                  <c:v>99.413488853678345</c:v>
                </c:pt>
                <c:pt idx="23">
                  <c:v>99.538883424196342</c:v>
                </c:pt>
                <c:pt idx="24">
                  <c:v>99.702884347766613</c:v>
                </c:pt>
                <c:pt idx="25">
                  <c:v>99.802827581704946</c:v>
                </c:pt>
                <c:pt idx="26">
                  <c:v>100.09588346573904</c:v>
                </c:pt>
                <c:pt idx="27">
                  <c:v>100.25927722432574</c:v>
                </c:pt>
                <c:pt idx="28">
                  <c:v>100.43757559740392</c:v>
                </c:pt>
                <c:pt idx="29">
                  <c:v>100.61977604525408</c:v>
                </c:pt>
                <c:pt idx="30">
                  <c:v>100.76592008497362</c:v>
                </c:pt>
                <c:pt idx="31">
                  <c:v>100.87369912333726</c:v>
                </c:pt>
                <c:pt idx="32">
                  <c:v>100.99283811157947</c:v>
                </c:pt>
                <c:pt idx="33">
                  <c:v>101.1373440340049</c:v>
                </c:pt>
                <c:pt idx="34">
                  <c:v>101.36333959511397</c:v>
                </c:pt>
                <c:pt idx="35">
                  <c:v>101.53238158216359</c:v>
                </c:pt>
                <c:pt idx="36">
                  <c:v>101.88051388256731</c:v>
                </c:pt>
                <c:pt idx="37">
                  <c:v>102.07178303349951</c:v>
                </c:pt>
                <c:pt idx="38">
                  <c:v>102.34726763427489</c:v>
                </c:pt>
                <c:pt idx="39">
                  <c:v>102.62388120620922</c:v>
                </c:pt>
                <c:pt idx="40">
                  <c:v>102.89811848952206</c:v>
                </c:pt>
                <c:pt idx="41">
                  <c:v>103.17551512097018</c:v>
                </c:pt>
                <c:pt idx="42">
                  <c:v>103.50211882164774</c:v>
                </c:pt>
              </c:numCache>
            </c:numRef>
          </c:val>
          <c:smooth val="0"/>
        </c:ser>
        <c:dLbls>
          <c:showLegendKey val="0"/>
          <c:showVal val="0"/>
          <c:showCatName val="0"/>
          <c:showSerName val="0"/>
          <c:showPercent val="0"/>
          <c:showBubbleSize val="0"/>
        </c:dLbls>
        <c:marker val="1"/>
        <c:smooth val="0"/>
        <c:axId val="371552256"/>
        <c:axId val="371553792"/>
      </c:lineChart>
      <c:catAx>
        <c:axId val="371552256"/>
        <c:scaling>
          <c:orientation val="minMax"/>
        </c:scaling>
        <c:delete val="0"/>
        <c:axPos val="b"/>
        <c:numFmt formatCode="#,##0" sourceLinked="0"/>
        <c:majorTickMark val="out"/>
        <c:minorTickMark val="none"/>
        <c:tickLblPos val="nextTo"/>
        <c:txPr>
          <a:bodyPr rot="0" vert="horz"/>
          <a:lstStyle/>
          <a:p>
            <a:pPr>
              <a:defRPr b="1"/>
            </a:pPr>
            <a:endParaRPr lang="en-US"/>
          </a:p>
        </c:txPr>
        <c:crossAx val="371553792"/>
        <c:crosses val="autoZero"/>
        <c:auto val="0"/>
        <c:lblAlgn val="ctr"/>
        <c:lblOffset val="0"/>
        <c:tickLblSkip val="9"/>
        <c:tickMarkSkip val="10"/>
        <c:noMultiLvlLbl val="1"/>
      </c:catAx>
      <c:valAx>
        <c:axId val="371553792"/>
        <c:scaling>
          <c:orientation val="minMax"/>
          <c:max val="106"/>
          <c:min val="92"/>
        </c:scaling>
        <c:delete val="0"/>
        <c:axPos val="l"/>
        <c:numFmt formatCode="0" sourceLinked="0"/>
        <c:majorTickMark val="none"/>
        <c:minorTickMark val="none"/>
        <c:tickLblPos val="low"/>
        <c:spPr>
          <a:ln w="38100">
            <a:prstDash val="sysDash"/>
          </a:ln>
        </c:spPr>
        <c:txPr>
          <a:bodyPr rot="0" vert="horz"/>
          <a:lstStyle/>
          <a:p>
            <a:pPr>
              <a:defRPr b="1"/>
            </a:pPr>
            <a:endParaRPr lang="en-US"/>
          </a:p>
        </c:txPr>
        <c:crossAx val="371552256"/>
        <c:crossesAt val="20"/>
        <c:crossBetween val="between"/>
        <c:majorUnit val="2"/>
      </c:valAx>
    </c:plotArea>
    <c:plotVisOnly val="1"/>
    <c:dispBlanksAs val="gap"/>
    <c:showDLblsOverMax val="0"/>
  </c:chart>
  <c:spPr>
    <a:ln>
      <a:noFill/>
    </a:ln>
  </c:spPr>
  <c:txPr>
    <a:bodyPr/>
    <a:lstStyle/>
    <a:p>
      <a:pPr>
        <a:defRPr sz="1300" b="0" i="0" u="none" strike="noStrike" baseline="0">
          <a:solidFill>
            <a:srgbClr val="000000"/>
          </a:solidFill>
          <a:latin typeface="Arial" panose="020B0604020202020204" pitchFamily="34" charset="0"/>
          <a:ea typeface="Georgia"/>
          <a:cs typeface="Arial" panose="020B0604020202020204"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a:pPr>
            <a:r>
              <a:rPr lang="en-US" sz="1400" b="1"/>
              <a:t>Retail Sales</a:t>
            </a:r>
          </a:p>
        </c:rich>
      </c:tx>
      <c:layout/>
      <c:overlay val="1"/>
    </c:title>
    <c:autoTitleDeleted val="0"/>
    <c:plotArea>
      <c:layout>
        <c:manualLayout>
          <c:layoutTarget val="inner"/>
          <c:xMode val="edge"/>
          <c:yMode val="edge"/>
          <c:x val="9.3280151004746459E-2"/>
          <c:y val="0.18610786554906444"/>
          <c:w val="0.83077934155868316"/>
          <c:h val="0.71750053202809105"/>
        </c:manualLayout>
      </c:layout>
      <c:areaChart>
        <c:grouping val="standard"/>
        <c:varyColors val="0"/>
        <c:ser>
          <c:idx val="0"/>
          <c:order val="0"/>
          <c:spPr>
            <a:solidFill>
              <a:srgbClr val="5CA5D9"/>
            </a:solidFill>
            <a:ln>
              <a:noFill/>
            </a:ln>
          </c:spPr>
          <c:cat>
            <c:numRef>
              <c:f>'[20140307.SunTrust.JCapouya.NBER_Housing.WS.xlsx]IP Series'!$C$30:$C$103</c:f>
              <c:numCache>
                <c:formatCode>0</c:formatCode>
                <c:ptCount val="74"/>
                <c:pt idx="0">
                  <c:v>-18</c:v>
                </c:pt>
                <c:pt idx="1">
                  <c:v>-17</c:v>
                </c:pt>
                <c:pt idx="2">
                  <c:v>-16</c:v>
                </c:pt>
                <c:pt idx="3">
                  <c:v>-15</c:v>
                </c:pt>
                <c:pt idx="4">
                  <c:v>-14</c:v>
                </c:pt>
                <c:pt idx="5">
                  <c:v>-13</c:v>
                </c:pt>
                <c:pt idx="6">
                  <c:v>-12</c:v>
                </c:pt>
                <c:pt idx="7">
                  <c:v>-11</c:v>
                </c:pt>
                <c:pt idx="8">
                  <c:v>-10</c:v>
                </c:pt>
                <c:pt idx="9">
                  <c:v>-9</c:v>
                </c:pt>
                <c:pt idx="10">
                  <c:v>-8</c:v>
                </c:pt>
                <c:pt idx="11">
                  <c:v>-7</c:v>
                </c:pt>
                <c:pt idx="12">
                  <c:v>-6</c:v>
                </c:pt>
                <c:pt idx="13">
                  <c:v>-5</c:v>
                </c:pt>
                <c:pt idx="14">
                  <c:v>-4</c:v>
                </c:pt>
                <c:pt idx="15">
                  <c:v>-3</c:v>
                </c:pt>
                <c:pt idx="16">
                  <c:v>-2</c:v>
                </c:pt>
                <c:pt idx="17">
                  <c:v>-1</c:v>
                </c:pt>
                <c:pt idx="18">
                  <c:v>0</c:v>
                </c:pt>
                <c:pt idx="19">
                  <c:v>1</c:v>
                </c:pt>
                <c:pt idx="20">
                  <c:v>2</c:v>
                </c:pt>
                <c:pt idx="21">
                  <c:v>3</c:v>
                </c:pt>
                <c:pt idx="22">
                  <c:v>4</c:v>
                </c:pt>
                <c:pt idx="23">
                  <c:v>5</c:v>
                </c:pt>
                <c:pt idx="24">
                  <c:v>6</c:v>
                </c:pt>
                <c:pt idx="25">
                  <c:v>7</c:v>
                </c:pt>
                <c:pt idx="26">
                  <c:v>8</c:v>
                </c:pt>
                <c:pt idx="27">
                  <c:v>9</c:v>
                </c:pt>
                <c:pt idx="28">
                  <c:v>10</c:v>
                </c:pt>
                <c:pt idx="29">
                  <c:v>11</c:v>
                </c:pt>
                <c:pt idx="30">
                  <c:v>12</c:v>
                </c:pt>
                <c:pt idx="31">
                  <c:v>13</c:v>
                </c:pt>
                <c:pt idx="32">
                  <c:v>14</c:v>
                </c:pt>
                <c:pt idx="33">
                  <c:v>15</c:v>
                </c:pt>
                <c:pt idx="34">
                  <c:v>16</c:v>
                </c:pt>
                <c:pt idx="35">
                  <c:v>17</c:v>
                </c:pt>
                <c:pt idx="36">
                  <c:v>18</c:v>
                </c:pt>
                <c:pt idx="37">
                  <c:v>19</c:v>
                </c:pt>
                <c:pt idx="38">
                  <c:v>20</c:v>
                </c:pt>
                <c:pt idx="39">
                  <c:v>21</c:v>
                </c:pt>
                <c:pt idx="40">
                  <c:v>22</c:v>
                </c:pt>
                <c:pt idx="41">
                  <c:v>23</c:v>
                </c:pt>
                <c:pt idx="42">
                  <c:v>24</c:v>
                </c:pt>
                <c:pt idx="43">
                  <c:v>25</c:v>
                </c:pt>
                <c:pt idx="44">
                  <c:v>26</c:v>
                </c:pt>
                <c:pt idx="45">
                  <c:v>27</c:v>
                </c:pt>
                <c:pt idx="46">
                  <c:v>28</c:v>
                </c:pt>
                <c:pt idx="47">
                  <c:v>29</c:v>
                </c:pt>
                <c:pt idx="48">
                  <c:v>30</c:v>
                </c:pt>
                <c:pt idx="49">
                  <c:v>31</c:v>
                </c:pt>
                <c:pt idx="50">
                  <c:v>32</c:v>
                </c:pt>
                <c:pt idx="51">
                  <c:v>33</c:v>
                </c:pt>
                <c:pt idx="52">
                  <c:v>34</c:v>
                </c:pt>
                <c:pt idx="53">
                  <c:v>35</c:v>
                </c:pt>
                <c:pt idx="54">
                  <c:v>36</c:v>
                </c:pt>
                <c:pt idx="55">
                  <c:v>37</c:v>
                </c:pt>
                <c:pt idx="56">
                  <c:v>38</c:v>
                </c:pt>
                <c:pt idx="57">
                  <c:v>39</c:v>
                </c:pt>
                <c:pt idx="58">
                  <c:v>40</c:v>
                </c:pt>
                <c:pt idx="59">
                  <c:v>41</c:v>
                </c:pt>
                <c:pt idx="60">
                  <c:v>42</c:v>
                </c:pt>
                <c:pt idx="61">
                  <c:v>43</c:v>
                </c:pt>
                <c:pt idx="62">
                  <c:v>44</c:v>
                </c:pt>
                <c:pt idx="63">
                  <c:v>45</c:v>
                </c:pt>
                <c:pt idx="64">
                  <c:v>46</c:v>
                </c:pt>
                <c:pt idx="65">
                  <c:v>47</c:v>
                </c:pt>
                <c:pt idx="66">
                  <c:v>48</c:v>
                </c:pt>
                <c:pt idx="67">
                  <c:v>49</c:v>
                </c:pt>
                <c:pt idx="68">
                  <c:v>50</c:v>
                </c:pt>
                <c:pt idx="69">
                  <c:v>51</c:v>
                </c:pt>
                <c:pt idx="70">
                  <c:v>52</c:v>
                </c:pt>
                <c:pt idx="71">
                  <c:v>53</c:v>
                </c:pt>
                <c:pt idx="72">
                  <c:v>54</c:v>
                </c:pt>
                <c:pt idx="73">
                  <c:v>55</c:v>
                </c:pt>
              </c:numCache>
            </c:numRef>
          </c:cat>
          <c:val>
            <c:numRef>
              <c:f>'[20140307.SunTrust.JCapouya.NBER_Housing.WS.xlsx]Retail Sales'!$D$30:$D$103</c:f>
              <c:numCache>
                <c:formatCode>0.0</c:formatCode>
                <c:ptCount val="74"/>
                <c:pt idx="0">
                  <c:v>100</c:v>
                </c:pt>
                <c:pt idx="1">
                  <c:v>99.964602052548656</c:v>
                </c:pt>
                <c:pt idx="2">
                  <c:v>99.012051271132307</c:v>
                </c:pt>
                <c:pt idx="3">
                  <c:v>99.199420857641698</c:v>
                </c:pt>
                <c:pt idx="4">
                  <c:v>99.779627815866803</c:v>
                </c:pt>
                <c:pt idx="5">
                  <c:v>100.12216284120427</c:v>
                </c:pt>
                <c:pt idx="6">
                  <c:v>100.53868756121449</c:v>
                </c:pt>
                <c:pt idx="7">
                  <c:v>100.07851424434698</c:v>
                </c:pt>
                <c:pt idx="8">
                  <c:v>99.521994634416387</c:v>
                </c:pt>
                <c:pt idx="9">
                  <c:v>97.697802665758203</c:v>
                </c:pt>
                <c:pt idx="10">
                  <c:v>94.146829621428267</c:v>
                </c:pt>
                <c:pt idx="11">
                  <c:v>90.913905804198777</c:v>
                </c:pt>
                <c:pt idx="12">
                  <c:v>88.618628369458762</c:v>
                </c:pt>
                <c:pt idx="13">
                  <c:v>89.827747732402159</c:v>
                </c:pt>
                <c:pt idx="14">
                  <c:v>89.656347144743009</c:v>
                </c:pt>
                <c:pt idx="15">
                  <c:v>88.222863347953833</c:v>
                </c:pt>
                <c:pt idx="16">
                  <c:v>88.483424179193463</c:v>
                </c:pt>
                <c:pt idx="17">
                  <c:v>89.433845760763106</c:v>
                </c:pt>
                <c:pt idx="18">
                  <c:v>90.637908274070597</c:v>
                </c:pt>
                <c:pt idx="19">
                  <c:v>90.984435549120647</c:v>
                </c:pt>
                <c:pt idx="20">
                  <c:v>92.904175360899373</c:v>
                </c:pt>
                <c:pt idx="21">
                  <c:v>90.519471532598047</c:v>
                </c:pt>
                <c:pt idx="22">
                  <c:v>91.252714729804538</c:v>
                </c:pt>
                <c:pt idx="23">
                  <c:v>92.228420559553712</c:v>
                </c:pt>
                <c:pt idx="24">
                  <c:v>92.585327683856406</c:v>
                </c:pt>
                <c:pt idx="25">
                  <c:v>92.581335434143853</c:v>
                </c:pt>
                <c:pt idx="26">
                  <c:v>92.691787676191282</c:v>
                </c:pt>
                <c:pt idx="27">
                  <c:v>94.767225226759791</c:v>
                </c:pt>
                <c:pt idx="28">
                  <c:v>95.334923135885532</c:v>
                </c:pt>
                <c:pt idx="29">
                  <c:v>94.810873823617086</c:v>
                </c:pt>
                <c:pt idx="30">
                  <c:v>94.732093429289279</c:v>
                </c:pt>
                <c:pt idx="31">
                  <c:v>94.868096069497085</c:v>
                </c:pt>
                <c:pt idx="32">
                  <c:v>95.576587318485721</c:v>
                </c:pt>
                <c:pt idx="33">
                  <c:v>96.222267171996762</c:v>
                </c:pt>
                <c:pt idx="34">
                  <c:v>97.612634671890305</c:v>
                </c:pt>
                <c:pt idx="35">
                  <c:v>98.209609078908144</c:v>
                </c:pt>
                <c:pt idx="36">
                  <c:v>98.78209768768896</c:v>
                </c:pt>
                <c:pt idx="37">
                  <c:v>99.388387344036104</c:v>
                </c:pt>
                <c:pt idx="38">
                  <c:v>100.18550653664353</c:v>
                </c:pt>
                <c:pt idx="39">
                  <c:v>101.33900055359194</c:v>
                </c:pt>
                <c:pt idx="40">
                  <c:v>101.86251756589873</c:v>
                </c:pt>
                <c:pt idx="41">
                  <c:v>101.89977856321595</c:v>
                </c:pt>
                <c:pt idx="42">
                  <c:v>102.67640420729889</c:v>
                </c:pt>
                <c:pt idx="43">
                  <c:v>102.93270663884513</c:v>
                </c:pt>
                <c:pt idx="44">
                  <c:v>103.02639143209981</c:v>
                </c:pt>
                <c:pt idx="45">
                  <c:v>103.79450027679597</c:v>
                </c:pt>
                <c:pt idx="46">
                  <c:v>105.0509943363284</c:v>
                </c:pt>
                <c:pt idx="47">
                  <c:v>105.32326576672486</c:v>
                </c:pt>
                <c:pt idx="48">
                  <c:v>104.93814674445343</c:v>
                </c:pt>
                <c:pt idx="49">
                  <c:v>105.68363284077844</c:v>
                </c:pt>
                <c:pt idx="50">
                  <c:v>107.09476003917729</c:v>
                </c:pt>
                <c:pt idx="51">
                  <c:v>107.84689988502321</c:v>
                </c:pt>
                <c:pt idx="52">
                  <c:v>107.53869820721374</c:v>
                </c:pt>
                <c:pt idx="53">
                  <c:v>107.36596686965039</c:v>
                </c:pt>
                <c:pt idx="54">
                  <c:v>106.46983988417153</c:v>
                </c:pt>
                <c:pt idx="55">
                  <c:v>107.15278073499978</c:v>
                </c:pt>
                <c:pt idx="56">
                  <c:v>108.45984329089129</c:v>
                </c:pt>
                <c:pt idx="57">
                  <c:v>109.79937614444492</c:v>
                </c:pt>
                <c:pt idx="58">
                  <c:v>109.76158284716604</c:v>
                </c:pt>
                <c:pt idx="59">
                  <c:v>110.0381126772559</c:v>
                </c:pt>
                <c:pt idx="60">
                  <c:v>110.33460375590853</c:v>
                </c:pt>
                <c:pt idx="61">
                  <c:v>111.01435080696673</c:v>
                </c:pt>
                <c:pt idx="62">
                  <c:v>111.65178001107184</c:v>
                </c:pt>
                <c:pt idx="63">
                  <c:v>111.3108418856194</c:v>
                </c:pt>
                <c:pt idx="64">
                  <c:v>111.50965592130477</c:v>
                </c:pt>
                <c:pt idx="65">
                  <c:v>112.05446493207853</c:v>
                </c:pt>
                <c:pt idx="66">
                  <c:v>112.80554017800111</c:v>
                </c:pt>
                <c:pt idx="67">
                  <c:v>113.23936464676574</c:v>
                </c:pt>
                <c:pt idx="68">
                  <c:v>113.47437507984499</c:v>
                </c:pt>
                <c:pt idx="69">
                  <c:v>113.59254567133672</c:v>
                </c:pt>
                <c:pt idx="70">
                  <c:v>114.17940637908275</c:v>
                </c:pt>
                <c:pt idx="71">
                  <c:v>114.47217135800368</c:v>
                </c:pt>
                <c:pt idx="72">
                  <c:v>114.3351041178725</c:v>
                </c:pt>
                <c:pt idx="73">
                  <c:v>113.86668015159901</c:v>
                </c:pt>
              </c:numCache>
            </c:numRef>
          </c:val>
        </c:ser>
        <c:dLbls>
          <c:showLegendKey val="0"/>
          <c:showVal val="0"/>
          <c:showCatName val="0"/>
          <c:showSerName val="0"/>
          <c:showPercent val="0"/>
          <c:showBubbleSize val="0"/>
        </c:dLbls>
        <c:axId val="383790464"/>
        <c:axId val="383792256"/>
      </c:areaChart>
      <c:lineChart>
        <c:grouping val="standard"/>
        <c:varyColors val="0"/>
        <c:ser>
          <c:idx val="1"/>
          <c:order val="1"/>
          <c:spPr>
            <a:ln w="44450">
              <a:solidFill>
                <a:srgbClr val="F15D22"/>
              </a:solidFill>
            </a:ln>
          </c:spPr>
          <c:marker>
            <c:symbol val="none"/>
          </c:marker>
          <c:val>
            <c:numRef>
              <c:f>'[20140307.SunTrust.JCapouya.NBER_Housing.WS.xlsx]Retail Sales'!$E$30:$E$103</c:f>
              <c:numCache>
                <c:formatCode>0.0</c:formatCode>
                <c:ptCount val="74"/>
                <c:pt idx="0">
                  <c:v>100</c:v>
                </c:pt>
                <c:pt idx="1">
                  <c:v>100.088191629928</c:v>
                </c:pt>
                <c:pt idx="2">
                  <c:v>100.15070429490299</c:v>
                </c:pt>
                <c:pt idx="3">
                  <c:v>99.63748629131392</c:v>
                </c:pt>
                <c:pt idx="4">
                  <c:v>99.958150779517908</c:v>
                </c:pt>
                <c:pt idx="5">
                  <c:v>100.68903571546853</c:v>
                </c:pt>
                <c:pt idx="6">
                  <c:v>100.45884309595534</c:v>
                </c:pt>
                <c:pt idx="7">
                  <c:v>102.62889621687009</c:v>
                </c:pt>
                <c:pt idx="8">
                  <c:v>102.43296227803414</c:v>
                </c:pt>
                <c:pt idx="9">
                  <c:v>103.42935331091337</c:v>
                </c:pt>
                <c:pt idx="10">
                  <c:v>103.46691822611353</c:v>
                </c:pt>
                <c:pt idx="11">
                  <c:v>102.78625167023309</c:v>
                </c:pt>
                <c:pt idx="12">
                  <c:v>103.91106086937316</c:v>
                </c:pt>
                <c:pt idx="13">
                  <c:v>104.39944524087825</c:v>
                </c:pt>
                <c:pt idx="14">
                  <c:v>105.33693508482772</c:v>
                </c:pt>
                <c:pt idx="15">
                  <c:v>105.73795998798683</c:v>
                </c:pt>
                <c:pt idx="16">
                  <c:v>106.07941716814578</c:v>
                </c:pt>
                <c:pt idx="17">
                  <c:v>106.49622452612817</c:v>
                </c:pt>
                <c:pt idx="18">
                  <c:v>107.7578894396401</c:v>
                </c:pt>
                <c:pt idx="19">
                  <c:v>108.22419929943563</c:v>
                </c:pt>
                <c:pt idx="20">
                  <c:v>109.06905362704015</c:v>
                </c:pt>
                <c:pt idx="21">
                  <c:v>109.64988548211682</c:v>
                </c:pt>
                <c:pt idx="22">
                  <c:v>110.37389599890076</c:v>
                </c:pt>
                <c:pt idx="23">
                  <c:v>111.03209776283718</c:v>
                </c:pt>
                <c:pt idx="24">
                  <c:v>111.45189606371441</c:v>
                </c:pt>
                <c:pt idx="25">
                  <c:v>111.80407209682151</c:v>
                </c:pt>
                <c:pt idx="26">
                  <c:v>112.85836733631321</c:v>
                </c:pt>
                <c:pt idx="27">
                  <c:v>113.93985577731075</c:v>
                </c:pt>
                <c:pt idx="28">
                  <c:v>114.80212068577946</c:v>
                </c:pt>
                <c:pt idx="29">
                  <c:v>115.79453011163234</c:v>
                </c:pt>
                <c:pt idx="30">
                  <c:v>116.64272712693302</c:v>
                </c:pt>
                <c:pt idx="31">
                  <c:v>116.85795762701859</c:v>
                </c:pt>
                <c:pt idx="32">
                  <c:v>117.39717520900861</c:v>
                </c:pt>
                <c:pt idx="33">
                  <c:v>118.66276105624081</c:v>
                </c:pt>
                <c:pt idx="34">
                  <c:v>119.68596213417187</c:v>
                </c:pt>
                <c:pt idx="35">
                  <c:v>120.54725024655914</c:v>
                </c:pt>
                <c:pt idx="36">
                  <c:v>121.27494545036565</c:v>
                </c:pt>
                <c:pt idx="37">
                  <c:v>121.99041267023613</c:v>
                </c:pt>
                <c:pt idx="38">
                  <c:v>123.41337315415471</c:v>
                </c:pt>
                <c:pt idx="39">
                  <c:v>124.11679984229703</c:v>
                </c:pt>
              </c:numCache>
            </c:numRef>
          </c:val>
          <c:smooth val="0"/>
        </c:ser>
        <c:dLbls>
          <c:showLegendKey val="0"/>
          <c:showVal val="0"/>
          <c:showCatName val="0"/>
          <c:showSerName val="0"/>
          <c:showPercent val="0"/>
          <c:showBubbleSize val="0"/>
        </c:dLbls>
        <c:marker val="1"/>
        <c:smooth val="0"/>
        <c:axId val="383790464"/>
        <c:axId val="383792256"/>
      </c:lineChart>
      <c:catAx>
        <c:axId val="383790464"/>
        <c:scaling>
          <c:orientation val="minMax"/>
        </c:scaling>
        <c:delete val="0"/>
        <c:axPos val="b"/>
        <c:numFmt formatCode="#,##0" sourceLinked="0"/>
        <c:majorTickMark val="out"/>
        <c:minorTickMark val="none"/>
        <c:tickLblPos val="nextTo"/>
        <c:txPr>
          <a:bodyPr rot="0" vert="horz"/>
          <a:lstStyle/>
          <a:p>
            <a:pPr>
              <a:defRPr b="1"/>
            </a:pPr>
            <a:endParaRPr lang="en-US"/>
          </a:p>
        </c:txPr>
        <c:crossAx val="383792256"/>
        <c:crosses val="autoZero"/>
        <c:auto val="0"/>
        <c:lblAlgn val="ctr"/>
        <c:lblOffset val="0"/>
        <c:tickLblSkip val="9"/>
        <c:tickMarkSkip val="10"/>
        <c:noMultiLvlLbl val="1"/>
      </c:catAx>
      <c:valAx>
        <c:axId val="383792256"/>
        <c:scaling>
          <c:orientation val="minMax"/>
          <c:max val="127"/>
          <c:min val="87"/>
        </c:scaling>
        <c:delete val="0"/>
        <c:axPos val="l"/>
        <c:numFmt formatCode="0" sourceLinked="0"/>
        <c:majorTickMark val="none"/>
        <c:minorTickMark val="none"/>
        <c:tickLblPos val="low"/>
        <c:spPr>
          <a:ln w="38100">
            <a:prstDash val="sysDash"/>
          </a:ln>
        </c:spPr>
        <c:txPr>
          <a:bodyPr rot="0" vert="horz"/>
          <a:lstStyle/>
          <a:p>
            <a:pPr>
              <a:defRPr b="1"/>
            </a:pPr>
            <a:endParaRPr lang="en-US"/>
          </a:p>
        </c:txPr>
        <c:crossAx val="383790464"/>
        <c:crossesAt val="20"/>
        <c:crossBetween val="between"/>
        <c:majorUnit val="5"/>
      </c:valAx>
    </c:plotArea>
    <c:plotVisOnly val="1"/>
    <c:dispBlanksAs val="gap"/>
    <c:showDLblsOverMax val="0"/>
  </c:chart>
  <c:spPr>
    <a:ln>
      <a:noFill/>
    </a:ln>
  </c:spPr>
  <c:txPr>
    <a:bodyPr/>
    <a:lstStyle/>
    <a:p>
      <a:pPr>
        <a:defRPr sz="1300" b="0" i="0" u="none" strike="noStrike" baseline="0">
          <a:solidFill>
            <a:srgbClr val="000000"/>
          </a:solidFill>
          <a:latin typeface="Arial" panose="020B0604020202020204" pitchFamily="34" charset="0"/>
          <a:ea typeface="Georgia"/>
          <a:cs typeface="Arial" panose="020B0604020202020204"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a:pPr>
            <a:r>
              <a:rPr lang="en-US" sz="1400" b="1"/>
              <a:t>Real Personal Income</a:t>
            </a:r>
          </a:p>
        </c:rich>
      </c:tx>
      <c:layout/>
      <c:overlay val="1"/>
    </c:title>
    <c:autoTitleDeleted val="0"/>
    <c:plotArea>
      <c:layout>
        <c:manualLayout>
          <c:layoutTarget val="inner"/>
          <c:xMode val="edge"/>
          <c:yMode val="edge"/>
          <c:x val="9.3280151004746459E-2"/>
          <c:y val="0.18610786554906444"/>
          <c:w val="0.83077934155868316"/>
          <c:h val="0.71750053202809105"/>
        </c:manualLayout>
      </c:layout>
      <c:areaChart>
        <c:grouping val="standard"/>
        <c:varyColors val="0"/>
        <c:ser>
          <c:idx val="0"/>
          <c:order val="0"/>
          <c:spPr>
            <a:solidFill>
              <a:srgbClr val="5CA5D9"/>
            </a:solidFill>
            <a:ln>
              <a:noFill/>
            </a:ln>
          </c:spPr>
          <c:cat>
            <c:numRef>
              <c:f>'IP Series'!$C$30:$C$103</c:f>
              <c:numCache>
                <c:formatCode>0</c:formatCode>
                <c:ptCount val="74"/>
                <c:pt idx="0">
                  <c:v>-18</c:v>
                </c:pt>
                <c:pt idx="1">
                  <c:v>-17</c:v>
                </c:pt>
                <c:pt idx="2">
                  <c:v>-16</c:v>
                </c:pt>
                <c:pt idx="3">
                  <c:v>-15</c:v>
                </c:pt>
                <c:pt idx="4">
                  <c:v>-14</c:v>
                </c:pt>
                <c:pt idx="5">
                  <c:v>-13</c:v>
                </c:pt>
                <c:pt idx="6">
                  <c:v>-12</c:v>
                </c:pt>
                <c:pt idx="7">
                  <c:v>-11</c:v>
                </c:pt>
                <c:pt idx="8">
                  <c:v>-10</c:v>
                </c:pt>
                <c:pt idx="9">
                  <c:v>-9</c:v>
                </c:pt>
                <c:pt idx="10">
                  <c:v>-8</c:v>
                </c:pt>
                <c:pt idx="11">
                  <c:v>-7</c:v>
                </c:pt>
                <c:pt idx="12">
                  <c:v>-6</c:v>
                </c:pt>
                <c:pt idx="13">
                  <c:v>-5</c:v>
                </c:pt>
                <c:pt idx="14">
                  <c:v>-4</c:v>
                </c:pt>
                <c:pt idx="15">
                  <c:v>-3</c:v>
                </c:pt>
                <c:pt idx="16">
                  <c:v>-2</c:v>
                </c:pt>
                <c:pt idx="17">
                  <c:v>-1</c:v>
                </c:pt>
                <c:pt idx="18">
                  <c:v>0</c:v>
                </c:pt>
                <c:pt idx="19">
                  <c:v>1</c:v>
                </c:pt>
                <c:pt idx="20">
                  <c:v>2</c:v>
                </c:pt>
                <c:pt idx="21">
                  <c:v>3</c:v>
                </c:pt>
                <c:pt idx="22">
                  <c:v>4</c:v>
                </c:pt>
                <c:pt idx="23">
                  <c:v>5</c:v>
                </c:pt>
                <c:pt idx="24">
                  <c:v>6</c:v>
                </c:pt>
                <c:pt idx="25">
                  <c:v>7</c:v>
                </c:pt>
                <c:pt idx="26">
                  <c:v>8</c:v>
                </c:pt>
                <c:pt idx="27">
                  <c:v>9</c:v>
                </c:pt>
                <c:pt idx="28">
                  <c:v>10</c:v>
                </c:pt>
                <c:pt idx="29">
                  <c:v>11</c:v>
                </c:pt>
                <c:pt idx="30">
                  <c:v>12</c:v>
                </c:pt>
                <c:pt idx="31">
                  <c:v>13</c:v>
                </c:pt>
                <c:pt idx="32">
                  <c:v>14</c:v>
                </c:pt>
                <c:pt idx="33">
                  <c:v>15</c:v>
                </c:pt>
                <c:pt idx="34">
                  <c:v>16</c:v>
                </c:pt>
                <c:pt idx="35">
                  <c:v>17</c:v>
                </c:pt>
                <c:pt idx="36">
                  <c:v>18</c:v>
                </c:pt>
                <c:pt idx="37">
                  <c:v>19</c:v>
                </c:pt>
                <c:pt idx="38">
                  <c:v>20</c:v>
                </c:pt>
                <c:pt idx="39">
                  <c:v>21</c:v>
                </c:pt>
                <c:pt idx="40">
                  <c:v>22</c:v>
                </c:pt>
                <c:pt idx="41">
                  <c:v>23</c:v>
                </c:pt>
                <c:pt idx="42">
                  <c:v>24</c:v>
                </c:pt>
                <c:pt idx="43">
                  <c:v>25</c:v>
                </c:pt>
                <c:pt idx="44">
                  <c:v>26</c:v>
                </c:pt>
                <c:pt idx="45">
                  <c:v>27</c:v>
                </c:pt>
                <c:pt idx="46">
                  <c:v>28</c:v>
                </c:pt>
                <c:pt idx="47">
                  <c:v>29</c:v>
                </c:pt>
                <c:pt idx="48">
                  <c:v>30</c:v>
                </c:pt>
                <c:pt idx="49">
                  <c:v>31</c:v>
                </c:pt>
                <c:pt idx="50">
                  <c:v>32</c:v>
                </c:pt>
                <c:pt idx="51">
                  <c:v>33</c:v>
                </c:pt>
                <c:pt idx="52">
                  <c:v>34</c:v>
                </c:pt>
                <c:pt idx="53">
                  <c:v>35</c:v>
                </c:pt>
                <c:pt idx="54">
                  <c:v>36</c:v>
                </c:pt>
                <c:pt idx="55">
                  <c:v>37</c:v>
                </c:pt>
                <c:pt idx="56">
                  <c:v>38</c:v>
                </c:pt>
                <c:pt idx="57">
                  <c:v>39</c:v>
                </c:pt>
                <c:pt idx="58">
                  <c:v>40</c:v>
                </c:pt>
                <c:pt idx="59">
                  <c:v>41</c:v>
                </c:pt>
                <c:pt idx="60">
                  <c:v>42</c:v>
                </c:pt>
                <c:pt idx="61">
                  <c:v>43</c:v>
                </c:pt>
                <c:pt idx="62">
                  <c:v>44</c:v>
                </c:pt>
                <c:pt idx="63">
                  <c:v>45</c:v>
                </c:pt>
                <c:pt idx="64">
                  <c:v>46</c:v>
                </c:pt>
                <c:pt idx="65">
                  <c:v>47</c:v>
                </c:pt>
                <c:pt idx="66">
                  <c:v>48</c:v>
                </c:pt>
                <c:pt idx="67">
                  <c:v>49</c:v>
                </c:pt>
                <c:pt idx="68">
                  <c:v>50</c:v>
                </c:pt>
                <c:pt idx="69">
                  <c:v>51</c:v>
                </c:pt>
                <c:pt idx="70">
                  <c:v>52</c:v>
                </c:pt>
                <c:pt idx="71">
                  <c:v>53</c:v>
                </c:pt>
                <c:pt idx="72">
                  <c:v>54</c:v>
                </c:pt>
                <c:pt idx="73">
                  <c:v>55</c:v>
                </c:pt>
              </c:numCache>
            </c:numRef>
          </c:cat>
          <c:val>
            <c:numRef>
              <c:f>'Real Income'!$D$30:$D$103</c:f>
              <c:numCache>
                <c:formatCode>0.0</c:formatCode>
                <c:ptCount val="74"/>
                <c:pt idx="0">
                  <c:v>100</c:v>
                </c:pt>
                <c:pt idx="1">
                  <c:v>100.17792589245369</c:v>
                </c:pt>
                <c:pt idx="2">
                  <c:v>100.32101973188733</c:v>
                </c:pt>
                <c:pt idx="3">
                  <c:v>100.45187528242205</c:v>
                </c:pt>
                <c:pt idx="4">
                  <c:v>99.845609278505805</c:v>
                </c:pt>
                <c:pt idx="5">
                  <c:v>99.428566049103793</c:v>
                </c:pt>
                <c:pt idx="6">
                  <c:v>98.807237535773467</c:v>
                </c:pt>
                <c:pt idx="7">
                  <c:v>98.427850579906618</c:v>
                </c:pt>
                <c:pt idx="8">
                  <c:v>98.711214038258774</c:v>
                </c:pt>
                <c:pt idx="9">
                  <c:v>98.535170959481846</c:v>
                </c:pt>
                <c:pt idx="10">
                  <c:v>98.832655520409702</c:v>
                </c:pt>
                <c:pt idx="11">
                  <c:v>99.115077571923479</c:v>
                </c:pt>
                <c:pt idx="12">
                  <c:v>98.083295677059795</c:v>
                </c:pt>
                <c:pt idx="13">
                  <c:v>96.163767133604466</c:v>
                </c:pt>
                <c:pt idx="14">
                  <c:v>94.697996686247947</c:v>
                </c:pt>
                <c:pt idx="15">
                  <c:v>94.058781442988391</c:v>
                </c:pt>
                <c:pt idx="16">
                  <c:v>93.992882964301856</c:v>
                </c:pt>
                <c:pt idx="17">
                  <c:v>94.039953306220809</c:v>
                </c:pt>
                <c:pt idx="18">
                  <c:v>93.422390420244028</c:v>
                </c:pt>
                <c:pt idx="19">
                  <c:v>93.078776924235584</c:v>
                </c:pt>
                <c:pt idx="20">
                  <c:v>92.789765024853139</c:v>
                </c:pt>
                <c:pt idx="21">
                  <c:v>92.625018828136774</c:v>
                </c:pt>
                <c:pt idx="22">
                  <c:v>92.588303961439976</c:v>
                </c:pt>
                <c:pt idx="23">
                  <c:v>92.783175176984471</c:v>
                </c:pt>
                <c:pt idx="24">
                  <c:v>92.953569814731125</c:v>
                </c:pt>
                <c:pt idx="25">
                  <c:v>92.544999246874539</c:v>
                </c:pt>
                <c:pt idx="26">
                  <c:v>92.237159210724514</c:v>
                </c:pt>
                <c:pt idx="27">
                  <c:v>92.417909323693323</c:v>
                </c:pt>
                <c:pt idx="28">
                  <c:v>93.33107395692123</c:v>
                </c:pt>
                <c:pt idx="29">
                  <c:v>94.13880102425064</c:v>
                </c:pt>
                <c:pt idx="30">
                  <c:v>94.219762012351254</c:v>
                </c:pt>
                <c:pt idx="31">
                  <c:v>94.460762162976351</c:v>
                </c:pt>
                <c:pt idx="32">
                  <c:v>94.589734899834326</c:v>
                </c:pt>
                <c:pt idx="33">
                  <c:v>94.59161771351107</c:v>
                </c:pt>
                <c:pt idx="34">
                  <c:v>94.952176532610338</c:v>
                </c:pt>
                <c:pt idx="35">
                  <c:v>95.282610332881461</c:v>
                </c:pt>
                <c:pt idx="36">
                  <c:v>96.08092333182708</c:v>
                </c:pt>
                <c:pt idx="37">
                  <c:v>97.772631420394632</c:v>
                </c:pt>
                <c:pt idx="38">
                  <c:v>98.15672541045339</c:v>
                </c:pt>
                <c:pt idx="39">
                  <c:v>98.028694080433809</c:v>
                </c:pt>
                <c:pt idx="40">
                  <c:v>97.978799517999704</c:v>
                </c:pt>
                <c:pt idx="41">
                  <c:v>98.016455791534881</c:v>
                </c:pt>
                <c:pt idx="42">
                  <c:v>98.536112366320225</c:v>
                </c:pt>
                <c:pt idx="43">
                  <c:v>99.068948636842904</c:v>
                </c:pt>
                <c:pt idx="44">
                  <c:v>98.980456394035258</c:v>
                </c:pt>
                <c:pt idx="45">
                  <c:v>98.697092935683088</c:v>
                </c:pt>
                <c:pt idx="46">
                  <c:v>98.618956168097611</c:v>
                </c:pt>
                <c:pt idx="47">
                  <c:v>98.395842747401716</c:v>
                </c:pt>
                <c:pt idx="48">
                  <c:v>99.053886127428825</c:v>
                </c:pt>
                <c:pt idx="49">
                  <c:v>99.757117035698144</c:v>
                </c:pt>
                <c:pt idx="50">
                  <c:v>100.29089471305919</c:v>
                </c:pt>
                <c:pt idx="51">
                  <c:v>100.39350805844254</c:v>
                </c:pt>
                <c:pt idx="52">
                  <c:v>100.54413315258324</c:v>
                </c:pt>
                <c:pt idx="53">
                  <c:v>100.54413315258324</c:v>
                </c:pt>
                <c:pt idx="54">
                  <c:v>100.6862855851785</c:v>
                </c:pt>
                <c:pt idx="55">
                  <c:v>100.50176984485617</c:v>
                </c:pt>
                <c:pt idx="56">
                  <c:v>100.40009790631119</c:v>
                </c:pt>
                <c:pt idx="57">
                  <c:v>100.61003163126978</c:v>
                </c:pt>
                <c:pt idx="58">
                  <c:v>100.94517246573278</c:v>
                </c:pt>
                <c:pt idx="59">
                  <c:v>100.9</c:v>
                </c:pt>
                <c:pt idx="60">
                  <c:v>100.9</c:v>
                </c:pt>
                <c:pt idx="61">
                  <c:v>100.3718557011598</c:v>
                </c:pt>
                <c:pt idx="62">
                  <c:v>101.46577044735653</c:v>
                </c:pt>
                <c:pt idx="63">
                  <c:v>101.95436059647538</c:v>
                </c:pt>
                <c:pt idx="64">
                  <c:v>102.49943515589696</c:v>
                </c:pt>
                <c:pt idx="65">
                  <c:v>102.74796656122909</c:v>
                </c:pt>
                <c:pt idx="66">
                  <c:v>102.73855249284532</c:v>
                </c:pt>
                <c:pt idx="67">
                  <c:v>102.7347868654918</c:v>
                </c:pt>
                <c:pt idx="68">
                  <c:v>103.1800723000452</c:v>
                </c:pt>
                <c:pt idx="69">
                  <c:v>103.55851784907367</c:v>
                </c:pt>
                <c:pt idx="70">
                  <c:v>103.4342521464076</c:v>
                </c:pt>
                <c:pt idx="71">
                  <c:v>103.69690465431543</c:v>
                </c:pt>
                <c:pt idx="72">
                  <c:v>103.44084199427625</c:v>
                </c:pt>
                <c:pt idx="73">
                  <c:v>103.45778731736708</c:v>
                </c:pt>
              </c:numCache>
            </c:numRef>
          </c:val>
        </c:ser>
        <c:dLbls>
          <c:showLegendKey val="0"/>
          <c:showVal val="0"/>
          <c:showCatName val="0"/>
          <c:showSerName val="0"/>
          <c:showPercent val="0"/>
          <c:showBubbleSize val="0"/>
        </c:dLbls>
        <c:axId val="383838848"/>
        <c:axId val="371655040"/>
      </c:areaChart>
      <c:lineChart>
        <c:grouping val="standard"/>
        <c:varyColors val="0"/>
        <c:ser>
          <c:idx val="1"/>
          <c:order val="1"/>
          <c:spPr>
            <a:ln w="44450">
              <a:solidFill>
                <a:srgbClr val="F15D22"/>
              </a:solidFill>
            </a:ln>
          </c:spPr>
          <c:marker>
            <c:symbol val="none"/>
          </c:marker>
          <c:val>
            <c:numRef>
              <c:f>'Real Income'!$E$30:$E$103</c:f>
              <c:numCache>
                <c:formatCode>0.0</c:formatCode>
                <c:ptCount val="74"/>
                <c:pt idx="0">
                  <c:v>100</c:v>
                </c:pt>
                <c:pt idx="1">
                  <c:v>99.821190254218394</c:v>
                </c:pt>
                <c:pt idx="2">
                  <c:v>99.485482785314034</c:v>
                </c:pt>
                <c:pt idx="3">
                  <c:v>99.084888589000641</c:v>
                </c:pt>
                <c:pt idx="4">
                  <c:v>98.847584852439539</c:v>
                </c:pt>
                <c:pt idx="5">
                  <c:v>98.851592496960436</c:v>
                </c:pt>
                <c:pt idx="6">
                  <c:v>98.56060658879727</c:v>
                </c:pt>
                <c:pt idx="7">
                  <c:v>98.773872530792673</c:v>
                </c:pt>
                <c:pt idx="8">
                  <c:v>98.925221505819025</c:v>
                </c:pt>
                <c:pt idx="9">
                  <c:v>99.247745715794238</c:v>
                </c:pt>
                <c:pt idx="10">
                  <c:v>99.191492136846207</c:v>
                </c:pt>
                <c:pt idx="11">
                  <c:v>99.315891451018118</c:v>
                </c:pt>
                <c:pt idx="12">
                  <c:v>99.04225207784053</c:v>
                </c:pt>
                <c:pt idx="13">
                  <c:v>99.114928604285367</c:v>
                </c:pt>
                <c:pt idx="14">
                  <c:v>99.165878608398614</c:v>
                </c:pt>
                <c:pt idx="15">
                  <c:v>99.101528201223687</c:v>
                </c:pt>
                <c:pt idx="16">
                  <c:v>99.208475723408995</c:v>
                </c:pt>
                <c:pt idx="17">
                  <c:v>99.559981799515867</c:v>
                </c:pt>
                <c:pt idx="18">
                  <c:v>99.857234239298805</c:v>
                </c:pt>
                <c:pt idx="19">
                  <c:v>100.11677833465056</c:v>
                </c:pt>
                <c:pt idx="20">
                  <c:v>100.31833986382679</c:v>
                </c:pt>
                <c:pt idx="21">
                  <c:v>100.51252081521022</c:v>
                </c:pt>
                <c:pt idx="22">
                  <c:v>100.80235227622745</c:v>
                </c:pt>
                <c:pt idx="23">
                  <c:v>101.00050319378006</c:v>
                </c:pt>
                <c:pt idx="24">
                  <c:v>101.23901519212258</c:v>
                </c:pt>
                <c:pt idx="25">
                  <c:v>101.54139210938907</c:v>
                </c:pt>
                <c:pt idx="26">
                  <c:v>101.8720260162391</c:v>
                </c:pt>
                <c:pt idx="27">
                  <c:v>102.32903481066477</c:v>
                </c:pt>
                <c:pt idx="28">
                  <c:v>102.66275065678902</c:v>
                </c:pt>
                <c:pt idx="29">
                  <c:v>103.60059870764154</c:v>
                </c:pt>
                <c:pt idx="30">
                  <c:v>103.19446882417158</c:v>
                </c:pt>
                <c:pt idx="31">
                  <c:v>103.65872591972898</c:v>
                </c:pt>
                <c:pt idx="32">
                  <c:v>104.05367382769525</c:v>
                </c:pt>
                <c:pt idx="33">
                  <c:v>104.4529037996607</c:v>
                </c:pt>
                <c:pt idx="34">
                  <c:v>104.82656611592051</c:v>
                </c:pt>
                <c:pt idx="35">
                  <c:v>105.20573184057396</c:v>
                </c:pt>
                <c:pt idx="36">
                  <c:v>105.59664947796296</c:v>
                </c:pt>
                <c:pt idx="37">
                  <c:v>105.75166378290008</c:v>
                </c:pt>
                <c:pt idx="38">
                  <c:v>106.02313089657866</c:v>
                </c:pt>
                <c:pt idx="39">
                  <c:v>105.97341792398169</c:v>
                </c:pt>
              </c:numCache>
            </c:numRef>
          </c:val>
          <c:smooth val="0"/>
        </c:ser>
        <c:dLbls>
          <c:showLegendKey val="0"/>
          <c:showVal val="0"/>
          <c:showCatName val="0"/>
          <c:showSerName val="0"/>
          <c:showPercent val="0"/>
          <c:showBubbleSize val="0"/>
        </c:dLbls>
        <c:marker val="1"/>
        <c:smooth val="0"/>
        <c:axId val="383838848"/>
        <c:axId val="371655040"/>
      </c:lineChart>
      <c:catAx>
        <c:axId val="383838848"/>
        <c:scaling>
          <c:orientation val="minMax"/>
        </c:scaling>
        <c:delete val="0"/>
        <c:axPos val="b"/>
        <c:numFmt formatCode="#,##0" sourceLinked="0"/>
        <c:majorTickMark val="out"/>
        <c:minorTickMark val="none"/>
        <c:tickLblPos val="nextTo"/>
        <c:txPr>
          <a:bodyPr rot="0" vert="horz"/>
          <a:lstStyle/>
          <a:p>
            <a:pPr>
              <a:defRPr b="1"/>
            </a:pPr>
            <a:endParaRPr lang="en-US"/>
          </a:p>
        </c:txPr>
        <c:crossAx val="371655040"/>
        <c:crosses val="autoZero"/>
        <c:auto val="0"/>
        <c:lblAlgn val="ctr"/>
        <c:lblOffset val="0"/>
        <c:tickLblSkip val="9"/>
        <c:tickMarkSkip val="10"/>
        <c:noMultiLvlLbl val="1"/>
      </c:catAx>
      <c:valAx>
        <c:axId val="371655040"/>
        <c:scaling>
          <c:orientation val="minMax"/>
          <c:max val="109"/>
          <c:min val="91"/>
        </c:scaling>
        <c:delete val="0"/>
        <c:axPos val="l"/>
        <c:numFmt formatCode="0" sourceLinked="0"/>
        <c:majorTickMark val="none"/>
        <c:minorTickMark val="none"/>
        <c:tickLblPos val="low"/>
        <c:spPr>
          <a:ln w="38100">
            <a:prstDash val="sysDash"/>
          </a:ln>
        </c:spPr>
        <c:txPr>
          <a:bodyPr rot="0" vert="horz"/>
          <a:lstStyle/>
          <a:p>
            <a:pPr>
              <a:defRPr b="1"/>
            </a:pPr>
            <a:endParaRPr lang="en-US"/>
          </a:p>
        </c:txPr>
        <c:crossAx val="383838848"/>
        <c:crossesAt val="20"/>
        <c:crossBetween val="between"/>
        <c:majorUnit val="2"/>
      </c:valAx>
    </c:plotArea>
    <c:plotVisOnly val="1"/>
    <c:dispBlanksAs val="gap"/>
    <c:showDLblsOverMax val="0"/>
  </c:chart>
  <c:spPr>
    <a:ln>
      <a:noFill/>
    </a:ln>
  </c:spPr>
  <c:txPr>
    <a:bodyPr/>
    <a:lstStyle/>
    <a:p>
      <a:pPr>
        <a:defRPr sz="1300" b="0" i="0" u="none" strike="noStrike" baseline="0">
          <a:solidFill>
            <a:srgbClr val="000000"/>
          </a:solidFill>
          <a:latin typeface="Arial" panose="020B0604020202020204" pitchFamily="34" charset="0"/>
          <a:ea typeface="Georgia"/>
          <a:cs typeface="Arial" panose="020B0604020202020204" pitchFamily="34" charset="0"/>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a:t>US Annual Real Economic Growth (%)</a:t>
            </a:r>
          </a:p>
        </c:rich>
      </c:tx>
      <c:layout>
        <c:manualLayout>
          <c:xMode val="edge"/>
          <c:yMode val="edge"/>
          <c:x val="0.20537267910955576"/>
          <c:y val="5.8709973753280839E-2"/>
        </c:manualLayout>
      </c:layout>
      <c:overlay val="1"/>
    </c:title>
    <c:autoTitleDeleted val="0"/>
    <c:plotArea>
      <c:layout>
        <c:manualLayout>
          <c:layoutTarget val="inner"/>
          <c:xMode val="edge"/>
          <c:yMode val="edge"/>
          <c:x val="1.0368173813739459E-2"/>
          <c:y val="0.20324868766404197"/>
          <c:w val="0.96956856055698704"/>
          <c:h val="0.71488079615048117"/>
        </c:manualLayout>
      </c:layout>
      <c:barChart>
        <c:barDir val="col"/>
        <c:grouping val="clustered"/>
        <c:varyColors val="0"/>
        <c:ser>
          <c:idx val="0"/>
          <c:order val="0"/>
          <c:invertIfNegative val="0"/>
          <c:dPt>
            <c:idx val="3"/>
            <c:invertIfNegative val="0"/>
            <c:bubble3D val="0"/>
            <c:spPr>
              <a:solidFill>
                <a:srgbClr val="F15D22"/>
              </a:solidFill>
            </c:spPr>
          </c:dPt>
          <c:dPt>
            <c:idx val="4"/>
            <c:invertIfNegative val="0"/>
            <c:bubble3D val="0"/>
            <c:spPr>
              <a:solidFill>
                <a:srgbClr val="F15D22"/>
              </a:solidFill>
            </c:spPr>
          </c:dPt>
          <c:dPt>
            <c:idx val="9"/>
            <c:invertIfNegative val="0"/>
            <c:bubble3D val="0"/>
            <c:spPr>
              <a:solidFill>
                <a:srgbClr val="0981C6"/>
              </a:solidFill>
            </c:spPr>
          </c:dPt>
          <c:dLbls>
            <c:dLbl>
              <c:idx val="9"/>
              <c:layout/>
              <c:tx>
                <c:rich>
                  <a:bodyPr/>
                  <a:lstStyle/>
                  <a:p>
                    <a:r>
                      <a:rPr lang="en-US" sz="1800" b="1" dirty="0" smtClean="0"/>
                      <a:t>&gt;3%</a:t>
                    </a:r>
                    <a:endParaRPr lang="en-US" dirty="0"/>
                  </a:p>
                </c:rich>
              </c:tx>
              <c:showLegendKey val="0"/>
              <c:showVal val="1"/>
              <c:showCatName val="0"/>
              <c:showSerName val="0"/>
              <c:showPercent val="0"/>
              <c:showBubbleSize val="0"/>
            </c:dLbl>
            <c:numFmt formatCode="0.0%" sourceLinked="0"/>
            <c:txPr>
              <a:bodyPr/>
              <a:lstStyle/>
              <a:p>
                <a:pPr>
                  <a:defRPr sz="1800" b="1"/>
                </a:pPr>
                <a:endParaRPr lang="en-US"/>
              </a:p>
            </c:txPr>
            <c:showLegendKey val="0"/>
            <c:showVal val="1"/>
            <c:showCatName val="0"/>
            <c:showSerName val="0"/>
            <c:showPercent val="0"/>
            <c:showBubbleSize val="0"/>
            <c:showLeaderLines val="0"/>
          </c:dLbls>
          <c:cat>
            <c:numRef>
              <c:f>'annual average'!$E$50:$N$50</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'annual average'!$E$51:$N$51</c:f>
              <c:numCache>
                <c:formatCode>0.0</c:formatCode>
                <c:ptCount val="10"/>
                <c:pt idx="0">
                  <c:v>2.8249999999999997</c:v>
                </c:pt>
                <c:pt idx="1">
                  <c:v>2.5</c:v>
                </c:pt>
                <c:pt idx="2">
                  <c:v>1.9</c:v>
                </c:pt>
                <c:pt idx="3">
                  <c:v>-2.75</c:v>
                </c:pt>
                <c:pt idx="4">
                  <c:v>-0.15000000000000024</c:v>
                </c:pt>
                <c:pt idx="5">
                  <c:v>2.7750000000000004</c:v>
                </c:pt>
                <c:pt idx="6">
                  <c:v>2.0499999999999998</c:v>
                </c:pt>
                <c:pt idx="7">
                  <c:v>1.95</c:v>
                </c:pt>
                <c:pt idx="8">
                  <c:v>2.5</c:v>
                </c:pt>
                <c:pt idx="9">
                  <c:v>3.3499999999999996</c:v>
                </c:pt>
              </c:numCache>
            </c:numRef>
          </c:val>
        </c:ser>
        <c:dLbls>
          <c:showLegendKey val="0"/>
          <c:showVal val="0"/>
          <c:showCatName val="0"/>
          <c:showSerName val="0"/>
          <c:showPercent val="0"/>
          <c:showBubbleSize val="0"/>
        </c:dLbls>
        <c:gapWidth val="29"/>
        <c:axId val="383301504"/>
        <c:axId val="383303040"/>
      </c:barChart>
      <c:catAx>
        <c:axId val="383301504"/>
        <c:scaling>
          <c:orientation val="minMax"/>
        </c:scaling>
        <c:delete val="0"/>
        <c:axPos val="b"/>
        <c:numFmt formatCode="General" sourceLinked="1"/>
        <c:majorTickMark val="out"/>
        <c:minorTickMark val="none"/>
        <c:tickLblPos val="low"/>
        <c:txPr>
          <a:bodyPr/>
          <a:lstStyle/>
          <a:p>
            <a:pPr>
              <a:defRPr b="1"/>
            </a:pPr>
            <a:endParaRPr lang="en-US"/>
          </a:p>
        </c:txPr>
        <c:crossAx val="383303040"/>
        <c:crosses val="autoZero"/>
        <c:auto val="1"/>
        <c:lblAlgn val="ctr"/>
        <c:lblOffset val="100"/>
        <c:noMultiLvlLbl val="0"/>
      </c:catAx>
      <c:valAx>
        <c:axId val="383303040"/>
        <c:scaling>
          <c:orientation val="minMax"/>
        </c:scaling>
        <c:delete val="1"/>
        <c:axPos val="l"/>
        <c:numFmt formatCode="0.0%" sourceLinked="0"/>
        <c:majorTickMark val="out"/>
        <c:minorTickMark val="none"/>
        <c:tickLblPos val="nextTo"/>
        <c:crossAx val="383301504"/>
        <c:crosses val="autoZero"/>
        <c:crossBetween val="between"/>
        <c:dispUnits>
          <c:builtInUnit val="hundreds"/>
          <c:dispUnitsLbl>
            <c:layout/>
          </c:dispUnitsLbl>
        </c:dispUnits>
      </c:valAx>
    </c:plotArea>
    <c:plotVisOnly val="1"/>
    <c:dispBlanksAs val="gap"/>
    <c:showDLblsOverMax val="0"/>
  </c:chart>
  <c:spPr>
    <a:ln>
      <a:noFill/>
    </a:ln>
  </c:spPr>
  <c:txPr>
    <a:bodyPr/>
    <a:lstStyle/>
    <a:p>
      <a:pPr>
        <a:defRPr sz="1800">
          <a:latin typeface="Arial" pitchFamily="34" charset="0"/>
          <a:cs typeface="Arial"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US Auto Sales (SAAR)</a:t>
            </a:r>
            <a:br>
              <a:rPr lang="en-US"/>
            </a:br>
            <a:r>
              <a:rPr lang="en-US"/>
              <a:t>Though March 2014</a:t>
            </a:r>
          </a:p>
        </c:rich>
      </c:tx>
      <c:layout/>
      <c:overlay val="0"/>
    </c:title>
    <c:autoTitleDeleted val="0"/>
    <c:plotArea>
      <c:layout>
        <c:manualLayout>
          <c:layoutTarget val="inner"/>
          <c:xMode val="edge"/>
          <c:yMode val="edge"/>
          <c:x val="0.14343112932801208"/>
          <c:y val="0.14107317114206877"/>
          <c:w val="0.7998717626050168"/>
          <c:h val="0.75801106819194775"/>
        </c:manualLayout>
      </c:layout>
      <c:areaChart>
        <c:grouping val="standard"/>
        <c:varyColors val="0"/>
        <c:ser>
          <c:idx val="0"/>
          <c:order val="0"/>
          <c:spPr>
            <a:solidFill>
              <a:srgbClr val="003366"/>
            </a:solidFill>
          </c:spPr>
          <c:cat>
            <c:numRef>
              <c:f>Sales!$A$379:$A$453</c:f>
              <c:numCache>
                <c:formatCode>General</c:formatCode>
                <c:ptCount val="75"/>
                <c:pt idx="0">
                  <c:v>2008</c:v>
                </c:pt>
                <c:pt idx="1">
                  <c:v>2008</c:v>
                </c:pt>
                <c:pt idx="2">
                  <c:v>2008</c:v>
                </c:pt>
                <c:pt idx="3">
                  <c:v>2008</c:v>
                </c:pt>
                <c:pt idx="4">
                  <c:v>2008</c:v>
                </c:pt>
                <c:pt idx="5">
                  <c:v>2008</c:v>
                </c:pt>
                <c:pt idx="6">
                  <c:v>2008</c:v>
                </c:pt>
                <c:pt idx="7">
                  <c:v>2008</c:v>
                </c:pt>
                <c:pt idx="8">
                  <c:v>2008</c:v>
                </c:pt>
                <c:pt idx="9">
                  <c:v>2008</c:v>
                </c:pt>
                <c:pt idx="10">
                  <c:v>2008</c:v>
                </c:pt>
                <c:pt idx="11">
                  <c:v>2008</c:v>
                </c:pt>
                <c:pt idx="12">
                  <c:v>2009</c:v>
                </c:pt>
                <c:pt idx="13">
                  <c:v>2009</c:v>
                </c:pt>
                <c:pt idx="14">
                  <c:v>2009</c:v>
                </c:pt>
                <c:pt idx="15">
                  <c:v>2009</c:v>
                </c:pt>
                <c:pt idx="16">
                  <c:v>2009</c:v>
                </c:pt>
                <c:pt idx="17">
                  <c:v>2009</c:v>
                </c:pt>
                <c:pt idx="18">
                  <c:v>2009</c:v>
                </c:pt>
                <c:pt idx="19">
                  <c:v>2009</c:v>
                </c:pt>
                <c:pt idx="20">
                  <c:v>2009</c:v>
                </c:pt>
                <c:pt idx="21">
                  <c:v>2009</c:v>
                </c:pt>
                <c:pt idx="22">
                  <c:v>2009</c:v>
                </c:pt>
                <c:pt idx="23">
                  <c:v>2009</c:v>
                </c:pt>
                <c:pt idx="24">
                  <c:v>2010</c:v>
                </c:pt>
                <c:pt idx="25">
                  <c:v>2010</c:v>
                </c:pt>
                <c:pt idx="26">
                  <c:v>2010</c:v>
                </c:pt>
                <c:pt idx="27">
                  <c:v>2010</c:v>
                </c:pt>
                <c:pt idx="28">
                  <c:v>2010</c:v>
                </c:pt>
                <c:pt idx="29">
                  <c:v>2010</c:v>
                </c:pt>
                <c:pt idx="30">
                  <c:v>2010</c:v>
                </c:pt>
                <c:pt idx="31">
                  <c:v>2010</c:v>
                </c:pt>
                <c:pt idx="32">
                  <c:v>2010</c:v>
                </c:pt>
                <c:pt idx="33">
                  <c:v>2010</c:v>
                </c:pt>
                <c:pt idx="34">
                  <c:v>2010</c:v>
                </c:pt>
                <c:pt idx="35">
                  <c:v>2010</c:v>
                </c:pt>
                <c:pt idx="36">
                  <c:v>2011</c:v>
                </c:pt>
                <c:pt idx="37">
                  <c:v>2011</c:v>
                </c:pt>
                <c:pt idx="38">
                  <c:v>2011</c:v>
                </c:pt>
                <c:pt idx="39">
                  <c:v>2011</c:v>
                </c:pt>
                <c:pt idx="40">
                  <c:v>2011</c:v>
                </c:pt>
                <c:pt idx="41">
                  <c:v>2011</c:v>
                </c:pt>
                <c:pt idx="42">
                  <c:v>2011</c:v>
                </c:pt>
                <c:pt idx="43">
                  <c:v>2011</c:v>
                </c:pt>
                <c:pt idx="44">
                  <c:v>2011</c:v>
                </c:pt>
                <c:pt idx="45">
                  <c:v>2011</c:v>
                </c:pt>
                <c:pt idx="46">
                  <c:v>2011</c:v>
                </c:pt>
                <c:pt idx="47">
                  <c:v>2011</c:v>
                </c:pt>
                <c:pt idx="48">
                  <c:v>2012</c:v>
                </c:pt>
                <c:pt idx="49">
                  <c:v>2012</c:v>
                </c:pt>
                <c:pt idx="50">
                  <c:v>2012</c:v>
                </c:pt>
                <c:pt idx="51">
                  <c:v>2012</c:v>
                </c:pt>
                <c:pt idx="52">
                  <c:v>2012</c:v>
                </c:pt>
                <c:pt idx="53">
                  <c:v>2012</c:v>
                </c:pt>
                <c:pt idx="54">
                  <c:v>2012</c:v>
                </c:pt>
                <c:pt idx="55">
                  <c:v>2012</c:v>
                </c:pt>
                <c:pt idx="56">
                  <c:v>2012</c:v>
                </c:pt>
                <c:pt idx="57">
                  <c:v>2012</c:v>
                </c:pt>
                <c:pt idx="58">
                  <c:v>2012</c:v>
                </c:pt>
                <c:pt idx="59">
                  <c:v>2012</c:v>
                </c:pt>
                <c:pt idx="60">
                  <c:v>2013</c:v>
                </c:pt>
                <c:pt idx="61">
                  <c:v>2013</c:v>
                </c:pt>
                <c:pt idx="62">
                  <c:v>2013</c:v>
                </c:pt>
                <c:pt idx="63">
                  <c:v>2013</c:v>
                </c:pt>
                <c:pt idx="64">
                  <c:v>2013</c:v>
                </c:pt>
                <c:pt idx="65">
                  <c:v>2013</c:v>
                </c:pt>
                <c:pt idx="66">
                  <c:v>2013</c:v>
                </c:pt>
                <c:pt idx="67">
                  <c:v>2013</c:v>
                </c:pt>
                <c:pt idx="68">
                  <c:v>2013</c:v>
                </c:pt>
                <c:pt idx="69">
                  <c:v>2013</c:v>
                </c:pt>
                <c:pt idx="70">
                  <c:v>2013</c:v>
                </c:pt>
                <c:pt idx="71">
                  <c:v>2013</c:v>
                </c:pt>
                <c:pt idx="72">
                  <c:v>2014</c:v>
                </c:pt>
                <c:pt idx="73">
                  <c:v>2014</c:v>
                </c:pt>
                <c:pt idx="74">
                  <c:v>2014</c:v>
                </c:pt>
              </c:numCache>
            </c:numRef>
          </c:cat>
          <c:val>
            <c:numRef>
              <c:f>Sales!$C$379:$C$453</c:f>
              <c:numCache>
                <c:formatCode>0.00</c:formatCode>
                <c:ptCount val="75"/>
                <c:pt idx="0">
                  <c:v>15.45</c:v>
                </c:pt>
                <c:pt idx="1">
                  <c:v>15.2</c:v>
                </c:pt>
                <c:pt idx="2">
                  <c:v>14.82</c:v>
                </c:pt>
                <c:pt idx="3">
                  <c:v>14.28</c:v>
                </c:pt>
                <c:pt idx="4">
                  <c:v>14.36</c:v>
                </c:pt>
                <c:pt idx="5">
                  <c:v>14.07</c:v>
                </c:pt>
                <c:pt idx="6">
                  <c:v>12.73</c:v>
                </c:pt>
                <c:pt idx="7">
                  <c:v>13.83</c:v>
                </c:pt>
                <c:pt idx="8">
                  <c:v>12.69</c:v>
                </c:pt>
                <c:pt idx="9">
                  <c:v>10.7</c:v>
                </c:pt>
                <c:pt idx="10">
                  <c:v>10.29</c:v>
                </c:pt>
                <c:pt idx="11">
                  <c:v>10.18</c:v>
                </c:pt>
                <c:pt idx="12">
                  <c:v>9.6</c:v>
                </c:pt>
                <c:pt idx="13">
                  <c:v>9.0399999999999991</c:v>
                </c:pt>
                <c:pt idx="14">
                  <c:v>9.57</c:v>
                </c:pt>
                <c:pt idx="15">
                  <c:v>9.2200000000000006</c:v>
                </c:pt>
                <c:pt idx="16">
                  <c:v>10.01</c:v>
                </c:pt>
                <c:pt idx="17">
                  <c:v>9.98</c:v>
                </c:pt>
                <c:pt idx="18">
                  <c:v>11.4</c:v>
                </c:pt>
                <c:pt idx="19">
                  <c:v>14.58</c:v>
                </c:pt>
                <c:pt idx="20">
                  <c:v>9.36</c:v>
                </c:pt>
                <c:pt idx="21">
                  <c:v>10.4</c:v>
                </c:pt>
                <c:pt idx="22">
                  <c:v>10.85</c:v>
                </c:pt>
                <c:pt idx="23">
                  <c:v>11.1</c:v>
                </c:pt>
                <c:pt idx="24">
                  <c:v>10.7</c:v>
                </c:pt>
                <c:pt idx="25">
                  <c:v>10.119999999999999</c:v>
                </c:pt>
                <c:pt idx="26">
                  <c:v>11.57</c:v>
                </c:pt>
                <c:pt idx="27">
                  <c:v>11.26</c:v>
                </c:pt>
                <c:pt idx="28">
                  <c:v>11.84</c:v>
                </c:pt>
                <c:pt idx="29">
                  <c:v>11.41</c:v>
                </c:pt>
                <c:pt idx="30">
                  <c:v>11.74</c:v>
                </c:pt>
                <c:pt idx="31">
                  <c:v>11.83</c:v>
                </c:pt>
                <c:pt idx="32">
                  <c:v>11.67</c:v>
                </c:pt>
                <c:pt idx="33">
                  <c:v>12.24</c:v>
                </c:pt>
                <c:pt idx="34">
                  <c:v>12.12</c:v>
                </c:pt>
                <c:pt idx="35">
                  <c:v>12.43</c:v>
                </c:pt>
                <c:pt idx="36">
                  <c:v>12.49</c:v>
                </c:pt>
                <c:pt idx="37">
                  <c:v>12.8</c:v>
                </c:pt>
                <c:pt idx="38">
                  <c:v>12.85</c:v>
                </c:pt>
                <c:pt idx="39">
                  <c:v>13.07</c:v>
                </c:pt>
                <c:pt idx="40">
                  <c:v>11.99</c:v>
                </c:pt>
                <c:pt idx="41">
                  <c:v>11.68</c:v>
                </c:pt>
                <c:pt idx="42">
                  <c:v>12.4</c:v>
                </c:pt>
                <c:pt idx="43">
                  <c:v>12.4</c:v>
                </c:pt>
                <c:pt idx="44">
                  <c:v>13.01</c:v>
                </c:pt>
                <c:pt idx="45">
                  <c:v>13.27</c:v>
                </c:pt>
                <c:pt idx="46">
                  <c:v>13.36</c:v>
                </c:pt>
                <c:pt idx="47">
                  <c:v>13.46</c:v>
                </c:pt>
                <c:pt idx="48">
                  <c:v>13.9</c:v>
                </c:pt>
                <c:pt idx="49">
                  <c:v>14.43</c:v>
                </c:pt>
                <c:pt idx="50">
                  <c:v>14.17</c:v>
                </c:pt>
                <c:pt idx="51">
                  <c:v>14.3</c:v>
                </c:pt>
                <c:pt idx="52">
                  <c:v>14.11</c:v>
                </c:pt>
                <c:pt idx="53">
                  <c:v>14.33</c:v>
                </c:pt>
                <c:pt idx="54">
                  <c:v>14.17</c:v>
                </c:pt>
                <c:pt idx="55">
                  <c:v>14.43</c:v>
                </c:pt>
                <c:pt idx="56">
                  <c:v>14.71</c:v>
                </c:pt>
                <c:pt idx="57">
                  <c:v>14.33</c:v>
                </c:pt>
                <c:pt idx="58">
                  <c:v>15.24</c:v>
                </c:pt>
                <c:pt idx="59">
                  <c:v>15.17</c:v>
                </c:pt>
                <c:pt idx="60">
                  <c:v>15.18</c:v>
                </c:pt>
                <c:pt idx="61">
                  <c:v>15.29</c:v>
                </c:pt>
                <c:pt idx="62">
                  <c:v>15.25</c:v>
                </c:pt>
                <c:pt idx="63">
                  <c:v>15.15</c:v>
                </c:pt>
                <c:pt idx="64">
                  <c:v>15.41</c:v>
                </c:pt>
                <c:pt idx="65">
                  <c:v>15.82</c:v>
                </c:pt>
                <c:pt idx="66">
                  <c:v>15.73</c:v>
                </c:pt>
                <c:pt idx="67">
                  <c:v>16.02</c:v>
                </c:pt>
                <c:pt idx="68">
                  <c:v>15.21</c:v>
                </c:pt>
                <c:pt idx="69">
                  <c:v>15.15</c:v>
                </c:pt>
                <c:pt idx="70">
                  <c:v>16.309999999999999</c:v>
                </c:pt>
                <c:pt idx="71">
                  <c:v>15.3</c:v>
                </c:pt>
                <c:pt idx="72">
                  <c:v>15.16</c:v>
                </c:pt>
                <c:pt idx="73">
                  <c:v>15.27</c:v>
                </c:pt>
                <c:pt idx="74">
                  <c:v>16.329999999999998</c:v>
                </c:pt>
              </c:numCache>
            </c:numRef>
          </c:val>
        </c:ser>
        <c:dLbls>
          <c:showLegendKey val="0"/>
          <c:showVal val="0"/>
          <c:showCatName val="0"/>
          <c:showSerName val="0"/>
          <c:showPercent val="0"/>
          <c:showBubbleSize val="0"/>
        </c:dLbls>
        <c:axId val="383424768"/>
        <c:axId val="383451136"/>
      </c:areaChart>
      <c:catAx>
        <c:axId val="383424768"/>
        <c:scaling>
          <c:orientation val="minMax"/>
        </c:scaling>
        <c:delete val="0"/>
        <c:axPos val="b"/>
        <c:numFmt formatCode="General" sourceLinked="1"/>
        <c:majorTickMark val="out"/>
        <c:minorTickMark val="none"/>
        <c:tickLblPos val="nextTo"/>
        <c:crossAx val="383451136"/>
        <c:crosses val="autoZero"/>
        <c:auto val="1"/>
        <c:lblAlgn val="ctr"/>
        <c:lblOffset val="100"/>
        <c:tickLblSkip val="12"/>
        <c:tickMarkSkip val="12"/>
        <c:noMultiLvlLbl val="0"/>
      </c:catAx>
      <c:valAx>
        <c:axId val="383451136"/>
        <c:scaling>
          <c:orientation val="minMax"/>
          <c:min val="6"/>
        </c:scaling>
        <c:delete val="0"/>
        <c:axPos val="l"/>
        <c:title>
          <c:tx>
            <c:rich>
              <a:bodyPr rot="-5400000" vert="horz"/>
              <a:lstStyle/>
              <a:p>
                <a:pPr>
                  <a:defRPr/>
                </a:pPr>
                <a:r>
                  <a:rPr lang="en-US"/>
                  <a:t>Units in millions</a:t>
                </a:r>
              </a:p>
            </c:rich>
          </c:tx>
          <c:layout>
            <c:manualLayout>
              <c:xMode val="edge"/>
              <c:yMode val="edge"/>
              <c:x val="1.6982538641003207E-2"/>
              <c:y val="0.37556457786526687"/>
            </c:manualLayout>
          </c:layout>
          <c:overlay val="0"/>
        </c:title>
        <c:numFmt formatCode="0.00" sourceLinked="1"/>
        <c:majorTickMark val="out"/>
        <c:minorTickMark val="none"/>
        <c:tickLblPos val="nextTo"/>
        <c:crossAx val="383424768"/>
        <c:crosses val="autoZero"/>
        <c:crossBetween val="midCat"/>
      </c:valAx>
    </c:plotArea>
    <c:plotVisOnly val="1"/>
    <c:dispBlanksAs val="gap"/>
    <c:showDLblsOverMax val="0"/>
  </c:chart>
  <c:spPr>
    <a:solidFill>
      <a:sysClr val="window" lastClr="FFFFFF"/>
    </a:solidFill>
    <a:ln>
      <a:solidFill>
        <a:schemeClr val="tx1"/>
      </a:solidFill>
    </a:ln>
  </c:spPr>
  <c:txPr>
    <a:bodyPr/>
    <a:lstStyle/>
    <a:p>
      <a:pPr>
        <a:defRPr sz="1000">
          <a:latin typeface="Arial" pitchFamily="34" charset="0"/>
          <a:cs typeface="Arial"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Total US Private Payrolls</a:t>
            </a:r>
            <a:br>
              <a:rPr lang="en-US"/>
            </a:br>
            <a:r>
              <a:rPr lang="en-US"/>
              <a:t>Through March 2014</a:t>
            </a:r>
          </a:p>
        </c:rich>
      </c:tx>
      <c:layout/>
      <c:overlay val="1"/>
    </c:title>
    <c:autoTitleDeleted val="0"/>
    <c:plotArea>
      <c:layout>
        <c:manualLayout>
          <c:layoutTarget val="inner"/>
          <c:xMode val="edge"/>
          <c:yMode val="edge"/>
          <c:x val="0.11848552785068533"/>
          <c:y val="0.18750820209973754"/>
          <c:w val="0.82226760717410319"/>
          <c:h val="0.68035954640285345"/>
        </c:manualLayout>
      </c:layout>
      <c:lineChart>
        <c:grouping val="standard"/>
        <c:varyColors val="0"/>
        <c:ser>
          <c:idx val="0"/>
          <c:order val="0"/>
          <c:marker>
            <c:symbol val="none"/>
          </c:marker>
          <c:cat>
            <c:numRef>
              <c:f>'Sheet1 (2)'!$A$7:$A$246</c:f>
              <c:numCache>
                <c:formatCode>dd\-mmm\-yyyy;dd\-mmm\-yyyy</c:formatCode>
                <c:ptCount val="240"/>
                <c:pt idx="0">
                  <c:v>34453</c:v>
                </c:pt>
                <c:pt idx="1">
                  <c:v>34485</c:v>
                </c:pt>
                <c:pt idx="2">
                  <c:v>34515</c:v>
                </c:pt>
                <c:pt idx="3">
                  <c:v>34544</c:v>
                </c:pt>
                <c:pt idx="4">
                  <c:v>34577</c:v>
                </c:pt>
                <c:pt idx="5">
                  <c:v>34607</c:v>
                </c:pt>
                <c:pt idx="6">
                  <c:v>34638</c:v>
                </c:pt>
                <c:pt idx="7">
                  <c:v>34668</c:v>
                </c:pt>
                <c:pt idx="8">
                  <c:v>34698</c:v>
                </c:pt>
                <c:pt idx="9">
                  <c:v>34730</c:v>
                </c:pt>
                <c:pt idx="10">
                  <c:v>34758</c:v>
                </c:pt>
                <c:pt idx="11">
                  <c:v>34789</c:v>
                </c:pt>
                <c:pt idx="12">
                  <c:v>34817</c:v>
                </c:pt>
                <c:pt idx="13">
                  <c:v>34850</c:v>
                </c:pt>
                <c:pt idx="14">
                  <c:v>34880</c:v>
                </c:pt>
                <c:pt idx="15">
                  <c:v>34911</c:v>
                </c:pt>
                <c:pt idx="16">
                  <c:v>34942</c:v>
                </c:pt>
                <c:pt idx="17">
                  <c:v>34971</c:v>
                </c:pt>
                <c:pt idx="18">
                  <c:v>35003</c:v>
                </c:pt>
                <c:pt idx="19">
                  <c:v>35033</c:v>
                </c:pt>
                <c:pt idx="20">
                  <c:v>35062</c:v>
                </c:pt>
                <c:pt idx="21">
                  <c:v>35095</c:v>
                </c:pt>
                <c:pt idx="22">
                  <c:v>35124</c:v>
                </c:pt>
                <c:pt idx="23">
                  <c:v>35153</c:v>
                </c:pt>
                <c:pt idx="24">
                  <c:v>35185</c:v>
                </c:pt>
                <c:pt idx="25">
                  <c:v>35216</c:v>
                </c:pt>
                <c:pt idx="26">
                  <c:v>35244</c:v>
                </c:pt>
                <c:pt idx="27">
                  <c:v>35277</c:v>
                </c:pt>
                <c:pt idx="28">
                  <c:v>35307</c:v>
                </c:pt>
                <c:pt idx="29">
                  <c:v>35338</c:v>
                </c:pt>
                <c:pt idx="30">
                  <c:v>35369</c:v>
                </c:pt>
                <c:pt idx="31">
                  <c:v>35398</c:v>
                </c:pt>
                <c:pt idx="32">
                  <c:v>35430</c:v>
                </c:pt>
                <c:pt idx="33">
                  <c:v>35461</c:v>
                </c:pt>
                <c:pt idx="34">
                  <c:v>35489</c:v>
                </c:pt>
                <c:pt idx="35">
                  <c:v>35520</c:v>
                </c:pt>
                <c:pt idx="36">
                  <c:v>35550</c:v>
                </c:pt>
                <c:pt idx="37">
                  <c:v>35580</c:v>
                </c:pt>
                <c:pt idx="38">
                  <c:v>35611</c:v>
                </c:pt>
                <c:pt idx="39">
                  <c:v>35642</c:v>
                </c:pt>
                <c:pt idx="40">
                  <c:v>35671</c:v>
                </c:pt>
                <c:pt idx="41">
                  <c:v>35703</c:v>
                </c:pt>
                <c:pt idx="42">
                  <c:v>35734</c:v>
                </c:pt>
                <c:pt idx="43">
                  <c:v>35762</c:v>
                </c:pt>
                <c:pt idx="44">
                  <c:v>35795</c:v>
                </c:pt>
                <c:pt idx="45">
                  <c:v>35825</c:v>
                </c:pt>
                <c:pt idx="46">
                  <c:v>35853</c:v>
                </c:pt>
                <c:pt idx="47">
                  <c:v>35885</c:v>
                </c:pt>
                <c:pt idx="48">
                  <c:v>35915</c:v>
                </c:pt>
                <c:pt idx="49">
                  <c:v>35944</c:v>
                </c:pt>
                <c:pt idx="50">
                  <c:v>35976</c:v>
                </c:pt>
                <c:pt idx="51">
                  <c:v>36007</c:v>
                </c:pt>
                <c:pt idx="52">
                  <c:v>36038</c:v>
                </c:pt>
                <c:pt idx="53">
                  <c:v>36068</c:v>
                </c:pt>
                <c:pt idx="54">
                  <c:v>36098</c:v>
                </c:pt>
                <c:pt idx="55">
                  <c:v>36129</c:v>
                </c:pt>
                <c:pt idx="56">
                  <c:v>36160</c:v>
                </c:pt>
                <c:pt idx="57">
                  <c:v>36189</c:v>
                </c:pt>
                <c:pt idx="58">
                  <c:v>36217</c:v>
                </c:pt>
                <c:pt idx="59">
                  <c:v>36250</c:v>
                </c:pt>
                <c:pt idx="60">
                  <c:v>36280</c:v>
                </c:pt>
                <c:pt idx="61">
                  <c:v>36311</c:v>
                </c:pt>
                <c:pt idx="62">
                  <c:v>36341</c:v>
                </c:pt>
                <c:pt idx="63">
                  <c:v>36371</c:v>
                </c:pt>
                <c:pt idx="64">
                  <c:v>36403</c:v>
                </c:pt>
                <c:pt idx="65">
                  <c:v>36433</c:v>
                </c:pt>
                <c:pt idx="66">
                  <c:v>36462</c:v>
                </c:pt>
                <c:pt idx="67">
                  <c:v>36494</c:v>
                </c:pt>
                <c:pt idx="68">
                  <c:v>36525</c:v>
                </c:pt>
                <c:pt idx="69">
                  <c:v>36556</c:v>
                </c:pt>
                <c:pt idx="70">
                  <c:v>36585</c:v>
                </c:pt>
                <c:pt idx="71">
                  <c:v>36616</c:v>
                </c:pt>
                <c:pt idx="72">
                  <c:v>36644</c:v>
                </c:pt>
                <c:pt idx="73">
                  <c:v>36677</c:v>
                </c:pt>
                <c:pt idx="74">
                  <c:v>36707</c:v>
                </c:pt>
                <c:pt idx="75">
                  <c:v>36738</c:v>
                </c:pt>
                <c:pt idx="76">
                  <c:v>36769</c:v>
                </c:pt>
                <c:pt idx="77">
                  <c:v>36798</c:v>
                </c:pt>
                <c:pt idx="78">
                  <c:v>36830</c:v>
                </c:pt>
                <c:pt idx="79">
                  <c:v>36860</c:v>
                </c:pt>
                <c:pt idx="80">
                  <c:v>36889</c:v>
                </c:pt>
                <c:pt idx="81">
                  <c:v>36922</c:v>
                </c:pt>
                <c:pt idx="82">
                  <c:v>36950</c:v>
                </c:pt>
                <c:pt idx="83">
                  <c:v>36980</c:v>
                </c:pt>
                <c:pt idx="84">
                  <c:v>37011</c:v>
                </c:pt>
                <c:pt idx="85">
                  <c:v>37042</c:v>
                </c:pt>
                <c:pt idx="86">
                  <c:v>37071</c:v>
                </c:pt>
                <c:pt idx="87">
                  <c:v>37103</c:v>
                </c:pt>
                <c:pt idx="88">
                  <c:v>37134</c:v>
                </c:pt>
                <c:pt idx="89">
                  <c:v>37162</c:v>
                </c:pt>
                <c:pt idx="90">
                  <c:v>37195</c:v>
                </c:pt>
                <c:pt idx="91">
                  <c:v>37225</c:v>
                </c:pt>
                <c:pt idx="92">
                  <c:v>37256</c:v>
                </c:pt>
                <c:pt idx="93">
                  <c:v>37287</c:v>
                </c:pt>
                <c:pt idx="94">
                  <c:v>37315</c:v>
                </c:pt>
                <c:pt idx="95">
                  <c:v>37344</c:v>
                </c:pt>
                <c:pt idx="96">
                  <c:v>37376</c:v>
                </c:pt>
                <c:pt idx="97">
                  <c:v>37407</c:v>
                </c:pt>
                <c:pt idx="98">
                  <c:v>37435</c:v>
                </c:pt>
                <c:pt idx="99">
                  <c:v>37468</c:v>
                </c:pt>
                <c:pt idx="100">
                  <c:v>37498</c:v>
                </c:pt>
                <c:pt idx="101">
                  <c:v>37529</c:v>
                </c:pt>
                <c:pt idx="102">
                  <c:v>37560</c:v>
                </c:pt>
                <c:pt idx="103">
                  <c:v>37589</c:v>
                </c:pt>
                <c:pt idx="104">
                  <c:v>37621</c:v>
                </c:pt>
                <c:pt idx="105">
                  <c:v>37652</c:v>
                </c:pt>
                <c:pt idx="106">
                  <c:v>37680</c:v>
                </c:pt>
                <c:pt idx="107">
                  <c:v>37711</c:v>
                </c:pt>
                <c:pt idx="108">
                  <c:v>37741</c:v>
                </c:pt>
                <c:pt idx="109">
                  <c:v>37771</c:v>
                </c:pt>
                <c:pt idx="110">
                  <c:v>37802</c:v>
                </c:pt>
                <c:pt idx="111">
                  <c:v>37833</c:v>
                </c:pt>
                <c:pt idx="112">
                  <c:v>37862</c:v>
                </c:pt>
                <c:pt idx="113">
                  <c:v>37894</c:v>
                </c:pt>
                <c:pt idx="114">
                  <c:v>37925</c:v>
                </c:pt>
                <c:pt idx="115">
                  <c:v>37953</c:v>
                </c:pt>
                <c:pt idx="116">
                  <c:v>37986</c:v>
                </c:pt>
                <c:pt idx="117">
                  <c:v>38016</c:v>
                </c:pt>
                <c:pt idx="118">
                  <c:v>38044</c:v>
                </c:pt>
                <c:pt idx="119">
                  <c:v>38077</c:v>
                </c:pt>
                <c:pt idx="120">
                  <c:v>38107</c:v>
                </c:pt>
                <c:pt idx="121">
                  <c:v>38138</c:v>
                </c:pt>
                <c:pt idx="122">
                  <c:v>38168</c:v>
                </c:pt>
                <c:pt idx="123">
                  <c:v>38198</c:v>
                </c:pt>
                <c:pt idx="124">
                  <c:v>38230</c:v>
                </c:pt>
                <c:pt idx="125">
                  <c:v>38260</c:v>
                </c:pt>
                <c:pt idx="126">
                  <c:v>38289</c:v>
                </c:pt>
                <c:pt idx="127">
                  <c:v>38321</c:v>
                </c:pt>
                <c:pt idx="128">
                  <c:v>38352</c:v>
                </c:pt>
                <c:pt idx="129">
                  <c:v>38383</c:v>
                </c:pt>
                <c:pt idx="130">
                  <c:v>38411</c:v>
                </c:pt>
                <c:pt idx="131">
                  <c:v>38442</c:v>
                </c:pt>
                <c:pt idx="132">
                  <c:v>38471</c:v>
                </c:pt>
                <c:pt idx="133">
                  <c:v>38503</c:v>
                </c:pt>
                <c:pt idx="134">
                  <c:v>38533</c:v>
                </c:pt>
                <c:pt idx="135">
                  <c:v>38562</c:v>
                </c:pt>
                <c:pt idx="136">
                  <c:v>38595</c:v>
                </c:pt>
                <c:pt idx="137">
                  <c:v>38625</c:v>
                </c:pt>
                <c:pt idx="138">
                  <c:v>38656</c:v>
                </c:pt>
                <c:pt idx="139">
                  <c:v>38686</c:v>
                </c:pt>
                <c:pt idx="140">
                  <c:v>38716</c:v>
                </c:pt>
                <c:pt idx="141">
                  <c:v>38748</c:v>
                </c:pt>
                <c:pt idx="142">
                  <c:v>38776</c:v>
                </c:pt>
                <c:pt idx="143">
                  <c:v>38807</c:v>
                </c:pt>
                <c:pt idx="144">
                  <c:v>38835</c:v>
                </c:pt>
                <c:pt idx="145">
                  <c:v>38868</c:v>
                </c:pt>
                <c:pt idx="146">
                  <c:v>38898</c:v>
                </c:pt>
                <c:pt idx="147">
                  <c:v>38929</c:v>
                </c:pt>
                <c:pt idx="148">
                  <c:v>38960</c:v>
                </c:pt>
                <c:pt idx="149">
                  <c:v>38989</c:v>
                </c:pt>
                <c:pt idx="150">
                  <c:v>39021</c:v>
                </c:pt>
                <c:pt idx="151">
                  <c:v>39051</c:v>
                </c:pt>
                <c:pt idx="152">
                  <c:v>39080</c:v>
                </c:pt>
                <c:pt idx="153">
                  <c:v>39113</c:v>
                </c:pt>
                <c:pt idx="154">
                  <c:v>39141</c:v>
                </c:pt>
                <c:pt idx="155">
                  <c:v>39171</c:v>
                </c:pt>
                <c:pt idx="156">
                  <c:v>39202</c:v>
                </c:pt>
                <c:pt idx="157">
                  <c:v>39233</c:v>
                </c:pt>
                <c:pt idx="158">
                  <c:v>39262</c:v>
                </c:pt>
                <c:pt idx="159">
                  <c:v>39294</c:v>
                </c:pt>
                <c:pt idx="160">
                  <c:v>39325</c:v>
                </c:pt>
                <c:pt idx="161">
                  <c:v>39353</c:v>
                </c:pt>
                <c:pt idx="162">
                  <c:v>39386</c:v>
                </c:pt>
                <c:pt idx="163">
                  <c:v>39416</c:v>
                </c:pt>
                <c:pt idx="164">
                  <c:v>39447</c:v>
                </c:pt>
                <c:pt idx="165">
                  <c:v>39478</c:v>
                </c:pt>
                <c:pt idx="166">
                  <c:v>39507</c:v>
                </c:pt>
                <c:pt idx="167">
                  <c:v>39538</c:v>
                </c:pt>
                <c:pt idx="168">
                  <c:v>39568</c:v>
                </c:pt>
                <c:pt idx="169">
                  <c:v>39598</c:v>
                </c:pt>
                <c:pt idx="170">
                  <c:v>39629</c:v>
                </c:pt>
                <c:pt idx="171">
                  <c:v>39660</c:v>
                </c:pt>
                <c:pt idx="172">
                  <c:v>39689</c:v>
                </c:pt>
                <c:pt idx="173">
                  <c:v>39721</c:v>
                </c:pt>
                <c:pt idx="174">
                  <c:v>39752</c:v>
                </c:pt>
                <c:pt idx="175">
                  <c:v>39780</c:v>
                </c:pt>
                <c:pt idx="176">
                  <c:v>39813</c:v>
                </c:pt>
                <c:pt idx="177">
                  <c:v>39843</c:v>
                </c:pt>
                <c:pt idx="178">
                  <c:v>39871</c:v>
                </c:pt>
                <c:pt idx="179">
                  <c:v>39903</c:v>
                </c:pt>
                <c:pt idx="180">
                  <c:v>39933</c:v>
                </c:pt>
                <c:pt idx="181">
                  <c:v>39962</c:v>
                </c:pt>
                <c:pt idx="182">
                  <c:v>39994</c:v>
                </c:pt>
                <c:pt idx="183">
                  <c:v>40025</c:v>
                </c:pt>
                <c:pt idx="184">
                  <c:v>40056</c:v>
                </c:pt>
                <c:pt idx="185">
                  <c:v>40086</c:v>
                </c:pt>
                <c:pt idx="186">
                  <c:v>40116</c:v>
                </c:pt>
                <c:pt idx="187">
                  <c:v>40147</c:v>
                </c:pt>
                <c:pt idx="188">
                  <c:v>40178</c:v>
                </c:pt>
                <c:pt idx="189">
                  <c:v>40207</c:v>
                </c:pt>
                <c:pt idx="190">
                  <c:v>40235</c:v>
                </c:pt>
                <c:pt idx="191">
                  <c:v>40268</c:v>
                </c:pt>
                <c:pt idx="192">
                  <c:v>40298</c:v>
                </c:pt>
                <c:pt idx="193">
                  <c:v>40329</c:v>
                </c:pt>
                <c:pt idx="194">
                  <c:v>40359</c:v>
                </c:pt>
                <c:pt idx="195">
                  <c:v>40389</c:v>
                </c:pt>
                <c:pt idx="196">
                  <c:v>40421</c:v>
                </c:pt>
                <c:pt idx="197">
                  <c:v>40451</c:v>
                </c:pt>
                <c:pt idx="198">
                  <c:v>40480</c:v>
                </c:pt>
                <c:pt idx="199">
                  <c:v>40512</c:v>
                </c:pt>
                <c:pt idx="200">
                  <c:v>40543</c:v>
                </c:pt>
                <c:pt idx="201">
                  <c:v>40574</c:v>
                </c:pt>
                <c:pt idx="202">
                  <c:v>40602</c:v>
                </c:pt>
                <c:pt idx="203">
                  <c:v>40633</c:v>
                </c:pt>
                <c:pt idx="204">
                  <c:v>40662</c:v>
                </c:pt>
                <c:pt idx="205">
                  <c:v>40694</c:v>
                </c:pt>
                <c:pt idx="206">
                  <c:v>40724</c:v>
                </c:pt>
                <c:pt idx="207">
                  <c:v>40753</c:v>
                </c:pt>
                <c:pt idx="208">
                  <c:v>40786</c:v>
                </c:pt>
                <c:pt idx="209">
                  <c:v>40816</c:v>
                </c:pt>
                <c:pt idx="210">
                  <c:v>40847</c:v>
                </c:pt>
                <c:pt idx="211">
                  <c:v>40877</c:v>
                </c:pt>
                <c:pt idx="212">
                  <c:v>40907</c:v>
                </c:pt>
                <c:pt idx="213">
                  <c:v>40939</c:v>
                </c:pt>
                <c:pt idx="214">
                  <c:v>40968</c:v>
                </c:pt>
                <c:pt idx="215">
                  <c:v>40998</c:v>
                </c:pt>
                <c:pt idx="216">
                  <c:v>41029</c:v>
                </c:pt>
                <c:pt idx="217">
                  <c:v>41060</c:v>
                </c:pt>
                <c:pt idx="218">
                  <c:v>41089</c:v>
                </c:pt>
                <c:pt idx="219">
                  <c:v>41121</c:v>
                </c:pt>
                <c:pt idx="220">
                  <c:v>41152</c:v>
                </c:pt>
                <c:pt idx="221">
                  <c:v>41180</c:v>
                </c:pt>
                <c:pt idx="222">
                  <c:v>41213</c:v>
                </c:pt>
                <c:pt idx="223">
                  <c:v>41243</c:v>
                </c:pt>
                <c:pt idx="224">
                  <c:v>41274</c:v>
                </c:pt>
                <c:pt idx="225">
                  <c:v>41305</c:v>
                </c:pt>
                <c:pt idx="226">
                  <c:v>41333</c:v>
                </c:pt>
                <c:pt idx="227">
                  <c:v>41362</c:v>
                </c:pt>
                <c:pt idx="228">
                  <c:v>41394</c:v>
                </c:pt>
                <c:pt idx="229">
                  <c:v>41425</c:v>
                </c:pt>
                <c:pt idx="230">
                  <c:v>41453</c:v>
                </c:pt>
                <c:pt idx="231">
                  <c:v>41486</c:v>
                </c:pt>
                <c:pt idx="232">
                  <c:v>41516</c:v>
                </c:pt>
                <c:pt idx="233">
                  <c:v>41547</c:v>
                </c:pt>
                <c:pt idx="234">
                  <c:v>41578</c:v>
                </c:pt>
                <c:pt idx="235">
                  <c:v>41607</c:v>
                </c:pt>
                <c:pt idx="236">
                  <c:v>41639</c:v>
                </c:pt>
                <c:pt idx="237">
                  <c:v>41670</c:v>
                </c:pt>
                <c:pt idx="238">
                  <c:v>41698</c:v>
                </c:pt>
                <c:pt idx="239">
                  <c:v>41729</c:v>
                </c:pt>
              </c:numCache>
            </c:numRef>
          </c:cat>
          <c:val>
            <c:numRef>
              <c:f>'Sheet1 (2)'!$B$7:$B$246</c:f>
              <c:numCache>
                <c:formatCode>_(* #,##0_);_(* \(#,##0\);_(* "-"??_);_(@_)</c:formatCode>
                <c:ptCount val="240"/>
                <c:pt idx="0">
                  <c:v>94374</c:v>
                </c:pt>
                <c:pt idx="1">
                  <c:v>94667</c:v>
                </c:pt>
                <c:pt idx="2">
                  <c:v>94973</c:v>
                </c:pt>
                <c:pt idx="3">
                  <c:v>95323</c:v>
                </c:pt>
                <c:pt idx="4">
                  <c:v>95596</c:v>
                </c:pt>
                <c:pt idx="5">
                  <c:v>95916</c:v>
                </c:pt>
                <c:pt idx="6">
                  <c:v>96124</c:v>
                </c:pt>
                <c:pt idx="7">
                  <c:v>96520</c:v>
                </c:pt>
                <c:pt idx="8">
                  <c:v>96774</c:v>
                </c:pt>
                <c:pt idx="9">
                  <c:v>97090</c:v>
                </c:pt>
                <c:pt idx="10">
                  <c:v>97284</c:v>
                </c:pt>
                <c:pt idx="11">
                  <c:v>97486</c:v>
                </c:pt>
                <c:pt idx="12">
                  <c:v>97641</c:v>
                </c:pt>
                <c:pt idx="13">
                  <c:v>97641</c:v>
                </c:pt>
                <c:pt idx="14">
                  <c:v>97849</c:v>
                </c:pt>
                <c:pt idx="15">
                  <c:v>97958</c:v>
                </c:pt>
                <c:pt idx="16">
                  <c:v>98215</c:v>
                </c:pt>
                <c:pt idx="17">
                  <c:v>98455</c:v>
                </c:pt>
                <c:pt idx="18">
                  <c:v>98577</c:v>
                </c:pt>
                <c:pt idx="19">
                  <c:v>98726</c:v>
                </c:pt>
                <c:pt idx="20">
                  <c:v>98855</c:v>
                </c:pt>
                <c:pt idx="21">
                  <c:v>98853</c:v>
                </c:pt>
                <c:pt idx="22">
                  <c:v>99250</c:v>
                </c:pt>
                <c:pt idx="23">
                  <c:v>99469</c:v>
                </c:pt>
                <c:pt idx="24">
                  <c:v>99650</c:v>
                </c:pt>
                <c:pt idx="25">
                  <c:v>99956</c:v>
                </c:pt>
                <c:pt idx="26">
                  <c:v>100246</c:v>
                </c:pt>
                <c:pt idx="27">
                  <c:v>100482</c:v>
                </c:pt>
                <c:pt idx="28">
                  <c:v>100698</c:v>
                </c:pt>
                <c:pt idx="29">
                  <c:v>100860</c:v>
                </c:pt>
                <c:pt idx="30">
                  <c:v>101123</c:v>
                </c:pt>
                <c:pt idx="31">
                  <c:v>101411</c:v>
                </c:pt>
                <c:pt idx="32">
                  <c:v>101575</c:v>
                </c:pt>
                <c:pt idx="33">
                  <c:v>101789</c:v>
                </c:pt>
                <c:pt idx="34">
                  <c:v>102086</c:v>
                </c:pt>
                <c:pt idx="35">
                  <c:v>102392</c:v>
                </c:pt>
                <c:pt idx="36">
                  <c:v>102690</c:v>
                </c:pt>
                <c:pt idx="37">
                  <c:v>102950</c:v>
                </c:pt>
                <c:pt idx="38">
                  <c:v>103158</c:v>
                </c:pt>
                <c:pt idx="39">
                  <c:v>103445</c:v>
                </c:pt>
                <c:pt idx="40">
                  <c:v>103475</c:v>
                </c:pt>
                <c:pt idx="41">
                  <c:v>103925</c:v>
                </c:pt>
                <c:pt idx="42">
                  <c:v>104207</c:v>
                </c:pt>
                <c:pt idx="43">
                  <c:v>104490</c:v>
                </c:pt>
                <c:pt idx="44">
                  <c:v>104788</c:v>
                </c:pt>
                <c:pt idx="45">
                  <c:v>105060</c:v>
                </c:pt>
                <c:pt idx="46">
                  <c:v>105240</c:v>
                </c:pt>
                <c:pt idx="47">
                  <c:v>105385</c:v>
                </c:pt>
                <c:pt idx="48">
                  <c:v>105640</c:v>
                </c:pt>
                <c:pt idx="49">
                  <c:v>105987</c:v>
                </c:pt>
                <c:pt idx="50">
                  <c:v>106201</c:v>
                </c:pt>
                <c:pt idx="51">
                  <c:v>106274</c:v>
                </c:pt>
                <c:pt idx="52">
                  <c:v>106592</c:v>
                </c:pt>
                <c:pt idx="53">
                  <c:v>106790</c:v>
                </c:pt>
                <c:pt idx="54">
                  <c:v>106970</c:v>
                </c:pt>
                <c:pt idx="55">
                  <c:v>107210</c:v>
                </c:pt>
                <c:pt idx="56">
                  <c:v>107522</c:v>
                </c:pt>
                <c:pt idx="57">
                  <c:v>107642</c:v>
                </c:pt>
                <c:pt idx="58">
                  <c:v>107993</c:v>
                </c:pt>
                <c:pt idx="59">
                  <c:v>108076</c:v>
                </c:pt>
                <c:pt idx="60">
                  <c:v>108382</c:v>
                </c:pt>
                <c:pt idx="61">
                  <c:v>108602</c:v>
                </c:pt>
                <c:pt idx="62">
                  <c:v>108820</c:v>
                </c:pt>
                <c:pt idx="63">
                  <c:v>109072</c:v>
                </c:pt>
                <c:pt idx="64">
                  <c:v>109203</c:v>
                </c:pt>
                <c:pt idx="65">
                  <c:v>109387</c:v>
                </c:pt>
                <c:pt idx="66">
                  <c:v>109735</c:v>
                </c:pt>
                <c:pt idx="67">
                  <c:v>109987</c:v>
                </c:pt>
                <c:pt idx="68">
                  <c:v>110238</c:v>
                </c:pt>
                <c:pt idx="69">
                  <c:v>110437</c:v>
                </c:pt>
                <c:pt idx="70">
                  <c:v>110539</c:v>
                </c:pt>
                <c:pt idx="71">
                  <c:v>110873</c:v>
                </c:pt>
                <c:pt idx="72">
                  <c:v>111091</c:v>
                </c:pt>
                <c:pt idx="73">
                  <c:v>110972</c:v>
                </c:pt>
                <c:pt idx="74">
                  <c:v>111187</c:v>
                </c:pt>
                <c:pt idx="75">
                  <c:v>111384</c:v>
                </c:pt>
                <c:pt idx="76">
                  <c:v>111400</c:v>
                </c:pt>
                <c:pt idx="77">
                  <c:v>111636</c:v>
                </c:pt>
                <c:pt idx="78">
                  <c:v>111614</c:v>
                </c:pt>
                <c:pt idx="79">
                  <c:v>111822</c:v>
                </c:pt>
                <c:pt idx="80">
                  <c:v>111920</c:v>
                </c:pt>
                <c:pt idx="81">
                  <c:v>111859</c:v>
                </c:pt>
                <c:pt idx="82">
                  <c:v>111860</c:v>
                </c:pt>
                <c:pt idx="83">
                  <c:v>111796</c:v>
                </c:pt>
                <c:pt idx="84">
                  <c:v>111468</c:v>
                </c:pt>
                <c:pt idx="85">
                  <c:v>111393</c:v>
                </c:pt>
                <c:pt idx="86">
                  <c:v>111156</c:v>
                </c:pt>
                <c:pt idx="87">
                  <c:v>110993</c:v>
                </c:pt>
                <c:pt idx="88">
                  <c:v>110802</c:v>
                </c:pt>
                <c:pt idx="89">
                  <c:v>110536</c:v>
                </c:pt>
                <c:pt idx="90">
                  <c:v>110179</c:v>
                </c:pt>
                <c:pt idx="91">
                  <c:v>109834</c:v>
                </c:pt>
                <c:pt idx="92">
                  <c:v>109634</c:v>
                </c:pt>
                <c:pt idx="93">
                  <c:v>109470</c:v>
                </c:pt>
                <c:pt idx="94">
                  <c:v>109324</c:v>
                </c:pt>
                <c:pt idx="95">
                  <c:v>109264</c:v>
                </c:pt>
                <c:pt idx="96">
                  <c:v>109172</c:v>
                </c:pt>
                <c:pt idx="97">
                  <c:v>109093</c:v>
                </c:pt>
                <c:pt idx="98">
                  <c:v>109115</c:v>
                </c:pt>
                <c:pt idx="99">
                  <c:v>109035</c:v>
                </c:pt>
                <c:pt idx="100">
                  <c:v>108975</c:v>
                </c:pt>
                <c:pt idx="101">
                  <c:v>108958</c:v>
                </c:pt>
                <c:pt idx="102">
                  <c:v>109070</c:v>
                </c:pt>
                <c:pt idx="103">
                  <c:v>109058</c:v>
                </c:pt>
                <c:pt idx="104">
                  <c:v>108893</c:v>
                </c:pt>
                <c:pt idx="105">
                  <c:v>108949</c:v>
                </c:pt>
                <c:pt idx="106">
                  <c:v>108798</c:v>
                </c:pt>
                <c:pt idx="107">
                  <c:v>108602</c:v>
                </c:pt>
                <c:pt idx="108">
                  <c:v>108572</c:v>
                </c:pt>
                <c:pt idx="109">
                  <c:v>108589</c:v>
                </c:pt>
                <c:pt idx="110">
                  <c:v>108560</c:v>
                </c:pt>
                <c:pt idx="111">
                  <c:v>108556</c:v>
                </c:pt>
                <c:pt idx="112">
                  <c:v>108592</c:v>
                </c:pt>
                <c:pt idx="113">
                  <c:v>108746</c:v>
                </c:pt>
                <c:pt idx="114">
                  <c:v>108888</c:v>
                </c:pt>
                <c:pt idx="115">
                  <c:v>108927</c:v>
                </c:pt>
                <c:pt idx="116">
                  <c:v>109040</c:v>
                </c:pt>
                <c:pt idx="117">
                  <c:v>109209</c:v>
                </c:pt>
                <c:pt idx="118">
                  <c:v>109241</c:v>
                </c:pt>
                <c:pt idx="119">
                  <c:v>109535</c:v>
                </c:pt>
                <c:pt idx="120">
                  <c:v>109758</c:v>
                </c:pt>
                <c:pt idx="121">
                  <c:v>110065</c:v>
                </c:pt>
                <c:pt idx="122">
                  <c:v>110152</c:v>
                </c:pt>
                <c:pt idx="123">
                  <c:v>110179</c:v>
                </c:pt>
                <c:pt idx="124">
                  <c:v>110291</c:v>
                </c:pt>
                <c:pt idx="125">
                  <c:v>110444</c:v>
                </c:pt>
                <c:pt idx="126">
                  <c:v>110769</c:v>
                </c:pt>
                <c:pt idx="127">
                  <c:v>110798</c:v>
                </c:pt>
                <c:pt idx="128">
                  <c:v>110926</c:v>
                </c:pt>
                <c:pt idx="129">
                  <c:v>111018</c:v>
                </c:pt>
                <c:pt idx="130">
                  <c:v>111248</c:v>
                </c:pt>
                <c:pt idx="131">
                  <c:v>111386</c:v>
                </c:pt>
                <c:pt idx="132">
                  <c:v>111735</c:v>
                </c:pt>
                <c:pt idx="133">
                  <c:v>111883</c:v>
                </c:pt>
                <c:pt idx="134">
                  <c:v>112146</c:v>
                </c:pt>
                <c:pt idx="135">
                  <c:v>112425</c:v>
                </c:pt>
                <c:pt idx="136">
                  <c:v>112615</c:v>
                </c:pt>
                <c:pt idx="137">
                  <c:v>112700</c:v>
                </c:pt>
                <c:pt idx="138">
                  <c:v>112800</c:v>
                </c:pt>
                <c:pt idx="139">
                  <c:v>113107</c:v>
                </c:pt>
                <c:pt idx="140">
                  <c:v>113246</c:v>
                </c:pt>
                <c:pt idx="141">
                  <c:v>113555</c:v>
                </c:pt>
                <c:pt idx="142">
                  <c:v>113839</c:v>
                </c:pt>
                <c:pt idx="143">
                  <c:v>114094</c:v>
                </c:pt>
                <c:pt idx="144">
                  <c:v>114260</c:v>
                </c:pt>
                <c:pt idx="145">
                  <c:v>114276</c:v>
                </c:pt>
                <c:pt idx="146">
                  <c:v>114357</c:v>
                </c:pt>
                <c:pt idx="147">
                  <c:v>114513</c:v>
                </c:pt>
                <c:pt idx="148">
                  <c:v>114659</c:v>
                </c:pt>
                <c:pt idx="149">
                  <c:v>114745</c:v>
                </c:pt>
                <c:pt idx="150">
                  <c:v>114761</c:v>
                </c:pt>
                <c:pt idx="151">
                  <c:v>114956</c:v>
                </c:pt>
                <c:pt idx="152">
                  <c:v>115122</c:v>
                </c:pt>
                <c:pt idx="153">
                  <c:v>115353</c:v>
                </c:pt>
                <c:pt idx="154">
                  <c:v>115405</c:v>
                </c:pt>
                <c:pt idx="155">
                  <c:v>115575</c:v>
                </c:pt>
                <c:pt idx="156">
                  <c:v>115627</c:v>
                </c:pt>
                <c:pt idx="157">
                  <c:v>115753</c:v>
                </c:pt>
                <c:pt idx="158">
                  <c:v>115810</c:v>
                </c:pt>
                <c:pt idx="159">
                  <c:v>115813</c:v>
                </c:pt>
                <c:pt idx="160">
                  <c:v>115742</c:v>
                </c:pt>
                <c:pt idx="161">
                  <c:v>115774</c:v>
                </c:pt>
                <c:pt idx="162">
                  <c:v>115838</c:v>
                </c:pt>
                <c:pt idx="163">
                  <c:v>115919</c:v>
                </c:pt>
                <c:pt idx="164">
                  <c:v>115974</c:v>
                </c:pt>
                <c:pt idx="165">
                  <c:v>115977</c:v>
                </c:pt>
                <c:pt idx="166">
                  <c:v>115862</c:v>
                </c:pt>
                <c:pt idx="167">
                  <c:v>115756</c:v>
                </c:pt>
                <c:pt idx="168">
                  <c:v>115535</c:v>
                </c:pt>
                <c:pt idx="169">
                  <c:v>115320</c:v>
                </c:pt>
                <c:pt idx="170">
                  <c:v>115114</c:v>
                </c:pt>
                <c:pt idx="171">
                  <c:v>114853</c:v>
                </c:pt>
                <c:pt idx="172">
                  <c:v>114595</c:v>
                </c:pt>
                <c:pt idx="173">
                  <c:v>114173</c:v>
                </c:pt>
                <c:pt idx="174">
                  <c:v>113687</c:v>
                </c:pt>
                <c:pt idx="175">
                  <c:v>112911</c:v>
                </c:pt>
                <c:pt idx="176">
                  <c:v>112218</c:v>
                </c:pt>
                <c:pt idx="177">
                  <c:v>111397</c:v>
                </c:pt>
                <c:pt idx="178">
                  <c:v>110699</c:v>
                </c:pt>
                <c:pt idx="179">
                  <c:v>109889</c:v>
                </c:pt>
                <c:pt idx="180">
                  <c:v>109088</c:v>
                </c:pt>
                <c:pt idx="181">
                  <c:v>108794</c:v>
                </c:pt>
                <c:pt idx="182">
                  <c:v>108368</c:v>
                </c:pt>
                <c:pt idx="183">
                  <c:v>108096</c:v>
                </c:pt>
                <c:pt idx="184">
                  <c:v>107864</c:v>
                </c:pt>
                <c:pt idx="185">
                  <c:v>107723</c:v>
                </c:pt>
                <c:pt idx="186">
                  <c:v>107452</c:v>
                </c:pt>
                <c:pt idx="187">
                  <c:v>107437</c:v>
                </c:pt>
                <c:pt idx="188">
                  <c:v>107205</c:v>
                </c:pt>
                <c:pt idx="189">
                  <c:v>107225</c:v>
                </c:pt>
                <c:pt idx="190">
                  <c:v>107187</c:v>
                </c:pt>
                <c:pt idx="191">
                  <c:v>107300</c:v>
                </c:pt>
                <c:pt idx="192">
                  <c:v>107492</c:v>
                </c:pt>
                <c:pt idx="193">
                  <c:v>107586</c:v>
                </c:pt>
                <c:pt idx="194">
                  <c:v>107696</c:v>
                </c:pt>
                <c:pt idx="195">
                  <c:v>107816</c:v>
                </c:pt>
                <c:pt idx="196">
                  <c:v>107933</c:v>
                </c:pt>
                <c:pt idx="197">
                  <c:v>108040</c:v>
                </c:pt>
                <c:pt idx="198">
                  <c:v>108239</c:v>
                </c:pt>
                <c:pt idx="199">
                  <c:v>108388</c:v>
                </c:pt>
                <c:pt idx="200">
                  <c:v>108482</c:v>
                </c:pt>
                <c:pt idx="201">
                  <c:v>108554</c:v>
                </c:pt>
                <c:pt idx="202">
                  <c:v>108777</c:v>
                </c:pt>
                <c:pt idx="203">
                  <c:v>109008</c:v>
                </c:pt>
                <c:pt idx="204">
                  <c:v>109328</c:v>
                </c:pt>
                <c:pt idx="205">
                  <c:v>109494</c:v>
                </c:pt>
                <c:pt idx="206">
                  <c:v>109680</c:v>
                </c:pt>
                <c:pt idx="207">
                  <c:v>109899</c:v>
                </c:pt>
                <c:pt idx="208">
                  <c:v>110024</c:v>
                </c:pt>
                <c:pt idx="209">
                  <c:v>110292</c:v>
                </c:pt>
                <c:pt idx="210">
                  <c:v>110469</c:v>
                </c:pt>
                <c:pt idx="211">
                  <c:v>110660</c:v>
                </c:pt>
                <c:pt idx="212">
                  <c:v>110882</c:v>
                </c:pt>
                <c:pt idx="213">
                  <c:v>111246</c:v>
                </c:pt>
                <c:pt idx="214">
                  <c:v>111474</c:v>
                </c:pt>
                <c:pt idx="215">
                  <c:v>111720</c:v>
                </c:pt>
                <c:pt idx="216">
                  <c:v>111822</c:v>
                </c:pt>
                <c:pt idx="217">
                  <c:v>111953</c:v>
                </c:pt>
                <c:pt idx="218">
                  <c:v>112028</c:v>
                </c:pt>
                <c:pt idx="219">
                  <c:v>112200</c:v>
                </c:pt>
                <c:pt idx="220">
                  <c:v>112336</c:v>
                </c:pt>
                <c:pt idx="221">
                  <c:v>112495</c:v>
                </c:pt>
                <c:pt idx="222">
                  <c:v>112750</c:v>
                </c:pt>
                <c:pt idx="223">
                  <c:v>112961</c:v>
                </c:pt>
                <c:pt idx="224">
                  <c:v>113176</c:v>
                </c:pt>
                <c:pt idx="225">
                  <c:v>113395</c:v>
                </c:pt>
                <c:pt idx="226">
                  <c:v>113658</c:v>
                </c:pt>
                <c:pt idx="227">
                  <c:v>113822</c:v>
                </c:pt>
                <c:pt idx="228">
                  <c:v>114010</c:v>
                </c:pt>
                <c:pt idx="229">
                  <c:v>114232</c:v>
                </c:pt>
                <c:pt idx="230">
                  <c:v>114433</c:v>
                </c:pt>
                <c:pt idx="231">
                  <c:v>114603</c:v>
                </c:pt>
                <c:pt idx="232">
                  <c:v>114783</c:v>
                </c:pt>
                <c:pt idx="233">
                  <c:v>114936</c:v>
                </c:pt>
                <c:pt idx="234">
                  <c:v>115183</c:v>
                </c:pt>
                <c:pt idx="235">
                  <c:v>115455</c:v>
                </c:pt>
                <c:pt idx="236">
                  <c:v>115541</c:v>
                </c:pt>
                <c:pt idx="237">
                  <c:v>115707</c:v>
                </c:pt>
                <c:pt idx="238">
                  <c:v>115895</c:v>
                </c:pt>
                <c:pt idx="239">
                  <c:v>116087</c:v>
                </c:pt>
              </c:numCache>
            </c:numRef>
          </c:val>
          <c:smooth val="0"/>
        </c:ser>
        <c:dLbls>
          <c:showLegendKey val="0"/>
          <c:showVal val="0"/>
          <c:showCatName val="0"/>
          <c:showSerName val="0"/>
          <c:showPercent val="0"/>
          <c:showBubbleSize val="0"/>
        </c:dLbls>
        <c:marker val="1"/>
        <c:smooth val="0"/>
        <c:axId val="383482112"/>
        <c:axId val="383508480"/>
      </c:lineChart>
      <c:dateAx>
        <c:axId val="383482112"/>
        <c:scaling>
          <c:orientation val="minMax"/>
          <c:min val="34394"/>
        </c:scaling>
        <c:delete val="0"/>
        <c:axPos val="b"/>
        <c:numFmt formatCode="yyyy" sourceLinked="0"/>
        <c:majorTickMark val="out"/>
        <c:minorTickMark val="none"/>
        <c:tickLblPos val="nextTo"/>
        <c:crossAx val="383508480"/>
        <c:crosses val="autoZero"/>
        <c:auto val="1"/>
        <c:lblOffset val="100"/>
        <c:baseTimeUnit val="months"/>
        <c:majorUnit val="4"/>
        <c:majorTimeUnit val="years"/>
      </c:dateAx>
      <c:valAx>
        <c:axId val="383508480"/>
        <c:scaling>
          <c:orientation val="minMax"/>
          <c:max val="121890.35"/>
          <c:min val="90000"/>
        </c:scaling>
        <c:delete val="0"/>
        <c:axPos val="l"/>
        <c:title>
          <c:tx>
            <c:rich>
              <a:bodyPr rot="-5400000" vert="horz"/>
              <a:lstStyle/>
              <a:p>
                <a:pPr>
                  <a:defRPr/>
                </a:pPr>
                <a:r>
                  <a:rPr lang="en-US"/>
                  <a:t>In millions</a:t>
                </a:r>
              </a:p>
            </c:rich>
          </c:tx>
          <c:layout>
            <c:manualLayout>
              <c:xMode val="edge"/>
              <c:yMode val="edge"/>
              <c:x val="1.4188808590706986E-2"/>
              <c:y val="0.36951510868833704"/>
            </c:manualLayout>
          </c:layout>
          <c:overlay val="0"/>
        </c:title>
        <c:numFmt formatCode="#,##0" sourceLinked="0"/>
        <c:majorTickMark val="out"/>
        <c:minorTickMark val="none"/>
        <c:tickLblPos val="nextTo"/>
        <c:crossAx val="383482112"/>
        <c:crosses val="autoZero"/>
        <c:crossBetween val="between"/>
        <c:dispUnits>
          <c:builtInUnit val="thousands"/>
        </c:dispUnits>
      </c:valAx>
    </c:plotArea>
    <c:plotVisOnly val="1"/>
    <c:dispBlanksAs val="gap"/>
    <c:showDLblsOverMax val="0"/>
  </c:chart>
  <c:spPr>
    <a:solidFill>
      <a:sysClr val="window" lastClr="FFFFFF"/>
    </a:solidFill>
    <a:ln>
      <a:solidFill>
        <a:sysClr val="windowText" lastClr="000000"/>
      </a:solid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a:pPr>
            <a:r>
              <a:rPr lang="en-US" sz="1100" b="1"/>
              <a:t>Major Market Returns </a:t>
            </a:r>
          </a:p>
          <a:p>
            <a:pPr algn="ctr" rtl="0">
              <a:defRPr/>
            </a:pPr>
            <a:r>
              <a:rPr lang="en-US" sz="1000" b="1"/>
              <a:t>Through March</a:t>
            </a:r>
            <a:r>
              <a:rPr lang="en-US" sz="1000" b="1" baseline="0"/>
              <a:t> </a:t>
            </a:r>
            <a:r>
              <a:rPr lang="en-US" sz="1000" b="1"/>
              <a:t>2014</a:t>
            </a:r>
          </a:p>
        </c:rich>
      </c:tx>
      <c:layout>
        <c:manualLayout>
          <c:xMode val="edge"/>
          <c:yMode val="edge"/>
          <c:x val="0.39032079323419899"/>
          <c:y val="1.6111111111111128E-2"/>
        </c:manualLayout>
      </c:layout>
      <c:overlay val="0"/>
    </c:title>
    <c:autoTitleDeleted val="0"/>
    <c:plotArea>
      <c:layout>
        <c:manualLayout>
          <c:layoutTarget val="inner"/>
          <c:xMode val="edge"/>
          <c:yMode val="edge"/>
          <c:x val="0.10677630978271579"/>
          <c:y val="0.2229029965004434"/>
          <c:w val="0.8513808080814127"/>
          <c:h val="0.51940015310586152"/>
        </c:manualLayout>
      </c:layout>
      <c:barChart>
        <c:barDir val="col"/>
        <c:grouping val="clustered"/>
        <c:varyColors val="0"/>
        <c:ser>
          <c:idx val="0"/>
          <c:order val="0"/>
          <c:tx>
            <c:strRef>
              <c:f>'Major Market Returns'!$D$5</c:f>
              <c:strCache>
                <c:ptCount val="1"/>
                <c:pt idx="0">
                  <c:v>MTD</c:v>
                </c:pt>
              </c:strCache>
            </c:strRef>
          </c:tx>
          <c:spPr>
            <a:solidFill>
              <a:srgbClr val="003366"/>
            </a:solidFill>
            <a:ln w="25400">
              <a:solidFill>
                <a:srgbClr val="003266"/>
              </a:solidFill>
              <a:prstDash val="solid"/>
            </a:ln>
          </c:spPr>
          <c:invertIfNegative val="0"/>
          <c:dLbls>
            <c:dLbl>
              <c:idx val="0"/>
              <c:layout>
                <c:manualLayout>
                  <c:x val="-4.6722805482647964E-3"/>
                  <c:y val="6.9452646544182119E-3"/>
                </c:manualLayout>
              </c:layout>
              <c:showLegendKey val="0"/>
              <c:showVal val="1"/>
              <c:showCatName val="0"/>
              <c:showSerName val="0"/>
              <c:showPercent val="0"/>
              <c:showBubbleSize val="0"/>
            </c:dLbl>
            <c:dLbl>
              <c:idx val="1"/>
              <c:layout>
                <c:manualLayout>
                  <c:x val="4.6291592583185166E-3"/>
                  <c:y val="1.0483377077865398E-2"/>
                </c:manualLayout>
              </c:layout>
              <c:showLegendKey val="0"/>
              <c:showVal val="1"/>
              <c:showCatName val="0"/>
              <c:showSerName val="0"/>
              <c:showPercent val="0"/>
              <c:showBubbleSize val="0"/>
            </c:dLbl>
            <c:dLbl>
              <c:idx val="2"/>
              <c:layout>
                <c:manualLayout>
                  <c:x val="2.3678290213723463E-3"/>
                  <c:y val="1.0482556867891521E-2"/>
                </c:manualLayout>
              </c:layout>
              <c:showLegendKey val="0"/>
              <c:showVal val="1"/>
              <c:showCatName val="0"/>
              <c:showSerName val="0"/>
              <c:showPercent val="0"/>
              <c:showBubbleSize val="0"/>
            </c:dLbl>
            <c:dLbl>
              <c:idx val="3"/>
              <c:layout>
                <c:manualLayout>
                  <c:x val="6.9553805774278214E-3"/>
                  <c:y val="1.0484744094488189E-2"/>
                </c:manualLayout>
              </c:layout>
              <c:showLegendKey val="0"/>
              <c:showVal val="1"/>
              <c:showCatName val="0"/>
              <c:showSerName val="0"/>
              <c:showPercent val="0"/>
              <c:showBubbleSize val="0"/>
            </c:dLbl>
            <c:dLbl>
              <c:idx val="4"/>
              <c:layout>
                <c:manualLayout>
                  <c:x val="1.0389326334208223E-5"/>
                  <c:y val="1.0418853893263342E-2"/>
                </c:manualLayout>
              </c:layout>
              <c:showLegendKey val="0"/>
              <c:showVal val="1"/>
              <c:showCatName val="0"/>
              <c:showSerName val="0"/>
              <c:showPercent val="0"/>
              <c:showBubbleSize val="0"/>
            </c:dLbl>
            <c:dLbl>
              <c:idx val="5"/>
              <c:layout>
                <c:manualLayout>
                  <c:x val="-4.6826698745990134E-3"/>
                  <c:y val="1.0416393263342082E-2"/>
                </c:manualLayout>
              </c:layout>
              <c:showLegendKey val="0"/>
              <c:showVal val="1"/>
              <c:showCatName val="0"/>
              <c:showSerName val="0"/>
              <c:showPercent val="0"/>
              <c:showBubbleSize val="0"/>
            </c:dLbl>
            <c:dLbl>
              <c:idx val="6"/>
              <c:layout>
                <c:manualLayout>
                  <c:x val="-6.9657699037620723E-3"/>
                  <c:y val="1.0289534120734909E-2"/>
                </c:manualLayout>
              </c:layout>
              <c:showLegendKey val="0"/>
              <c:showVal val="1"/>
              <c:showCatName val="0"/>
              <c:showSerName val="0"/>
              <c:showPercent val="0"/>
              <c:showBubbleSize val="0"/>
            </c:dLbl>
            <c:dLbl>
              <c:idx val="7"/>
              <c:layout>
                <c:manualLayout>
                  <c:x val="2.3144502770487021E-3"/>
                  <c:y val="1.035515091863517E-2"/>
                </c:manualLayout>
              </c:layout>
              <c:showLegendKey val="0"/>
              <c:showVal val="1"/>
              <c:showCatName val="0"/>
              <c:showSerName val="0"/>
              <c:showPercent val="0"/>
              <c:showBubbleSize val="0"/>
            </c:dLbl>
            <c:dLbl>
              <c:idx val="8"/>
              <c:layout>
                <c:manualLayout>
                  <c:x val="-4.6617089530475381E-3"/>
                  <c:y val="1.0287893700787405E-2"/>
                </c:manualLayout>
              </c:layout>
              <c:showLegendKey val="0"/>
              <c:showVal val="1"/>
              <c:showCatName val="0"/>
              <c:showSerName val="0"/>
              <c:showPercent val="0"/>
              <c:showBubbleSize val="0"/>
            </c:dLbl>
            <c:numFmt formatCode="0.0%" sourceLinked="0"/>
            <c:txPr>
              <a:bodyPr/>
              <a:lstStyle/>
              <a:p>
                <a:pPr>
                  <a:defRPr sz="800"/>
                </a:pPr>
                <a:endParaRPr lang="en-US"/>
              </a:p>
            </c:txPr>
            <c:showLegendKey val="0"/>
            <c:showVal val="1"/>
            <c:showCatName val="0"/>
            <c:showSerName val="0"/>
            <c:showPercent val="0"/>
            <c:showBubbleSize val="0"/>
            <c:showLeaderLines val="0"/>
          </c:dLbls>
          <c:cat>
            <c:strRef>
              <c:f>'Major Market Returns'!$C$6:$C$14</c:f>
              <c:strCache>
                <c:ptCount val="9"/>
                <c:pt idx="0">
                  <c:v>S&amp;P 500</c:v>
                </c:pt>
                <c:pt idx="1">
                  <c:v>Small Cap</c:v>
                </c:pt>
                <c:pt idx="2">
                  <c:v>Developed Int'l</c:v>
                </c:pt>
                <c:pt idx="3">
                  <c:v>Emerging Mkts</c:v>
                </c:pt>
                <c:pt idx="4">
                  <c:v>Agg Bond</c:v>
                </c:pt>
                <c:pt idx="5">
                  <c:v>HY Bond</c:v>
                </c:pt>
                <c:pt idx="6">
                  <c:v>Muni Bonds</c:v>
                </c:pt>
                <c:pt idx="7">
                  <c:v>World Bond</c:v>
                </c:pt>
                <c:pt idx="8">
                  <c:v>Commodity</c:v>
                </c:pt>
              </c:strCache>
            </c:strRef>
          </c:cat>
          <c:val>
            <c:numRef>
              <c:f>'Major Market Returns'!$D$6:$D$14</c:f>
              <c:numCache>
                <c:formatCode>0.00%</c:formatCode>
                <c:ptCount val="9"/>
                <c:pt idx="0">
                  <c:v>8.4000000000000064E-3</c:v>
                </c:pt>
                <c:pt idx="1">
                  <c:v>-6.8000000000000031E-3</c:v>
                </c:pt>
                <c:pt idx="2">
                  <c:v>-6.4000000000000038E-3</c:v>
                </c:pt>
                <c:pt idx="3">
                  <c:v>3.0700000000000009E-2</c:v>
                </c:pt>
                <c:pt idx="4">
                  <c:v>-1.7000000000000012E-3</c:v>
                </c:pt>
                <c:pt idx="5">
                  <c:v>2.4000000000000007E-3</c:v>
                </c:pt>
                <c:pt idx="6">
                  <c:v>1.7000000000000012E-3</c:v>
                </c:pt>
                <c:pt idx="7">
                  <c:v>-8.0000000000000047E-4</c:v>
                </c:pt>
                <c:pt idx="8">
                  <c:v>4.1000000000000003E-3</c:v>
                </c:pt>
              </c:numCache>
            </c:numRef>
          </c:val>
        </c:ser>
        <c:ser>
          <c:idx val="1"/>
          <c:order val="1"/>
          <c:tx>
            <c:strRef>
              <c:f>'Major Market Returns'!$E$5</c:f>
              <c:strCache>
                <c:ptCount val="1"/>
                <c:pt idx="0">
                  <c:v>YTD</c:v>
                </c:pt>
              </c:strCache>
            </c:strRef>
          </c:tx>
          <c:spPr>
            <a:solidFill>
              <a:srgbClr val="5CA5D9"/>
            </a:solidFill>
          </c:spPr>
          <c:invertIfNegative val="0"/>
          <c:dLbls>
            <c:dLbl>
              <c:idx val="0"/>
              <c:layout>
                <c:manualLayout>
                  <c:x val="1.1574074074074077E-2"/>
                  <c:y val="1.388888888888902E-2"/>
                </c:manualLayout>
              </c:layout>
              <c:showLegendKey val="0"/>
              <c:showVal val="1"/>
              <c:showCatName val="0"/>
              <c:showSerName val="0"/>
              <c:showPercent val="0"/>
              <c:showBubbleSize val="0"/>
            </c:dLbl>
            <c:dLbl>
              <c:idx val="1"/>
              <c:layout>
                <c:manualLayout>
                  <c:x val="2.2934893554972294E-3"/>
                  <c:y val="1.3953958880139982E-2"/>
                </c:manualLayout>
              </c:layout>
              <c:showLegendKey val="0"/>
              <c:showVal val="1"/>
              <c:showCatName val="0"/>
              <c:showSerName val="0"/>
              <c:showPercent val="0"/>
              <c:showBubbleSize val="0"/>
            </c:dLbl>
            <c:dLbl>
              <c:idx val="2"/>
              <c:layout>
                <c:manualLayout>
                  <c:x val="6.944262175561388E-3"/>
                  <c:y val="6.9444444444445082E-3"/>
                </c:manualLayout>
              </c:layout>
              <c:showLegendKey val="0"/>
              <c:showVal val="1"/>
              <c:showCatName val="0"/>
              <c:showSerName val="0"/>
              <c:showPercent val="0"/>
              <c:showBubbleSize val="0"/>
            </c:dLbl>
            <c:dLbl>
              <c:idx val="3"/>
              <c:layout>
                <c:manualLayout>
                  <c:x val="2.2723974019376787E-3"/>
                  <c:y val="1.3890802712161044E-2"/>
                </c:manualLayout>
              </c:layout>
              <c:showLegendKey val="0"/>
              <c:showVal val="1"/>
              <c:showCatName val="0"/>
              <c:showSerName val="0"/>
              <c:showPercent val="0"/>
              <c:showBubbleSize val="0"/>
            </c:dLbl>
            <c:dLbl>
              <c:idx val="4"/>
              <c:layout>
                <c:manualLayout>
                  <c:x val="4.6613444152814442E-3"/>
                  <c:y val="1.7365758967629121E-2"/>
                </c:manualLayout>
              </c:layout>
              <c:showLegendKey val="0"/>
              <c:showVal val="1"/>
              <c:showCatName val="0"/>
              <c:showSerName val="0"/>
              <c:showPercent val="0"/>
              <c:showBubbleSize val="0"/>
            </c:dLbl>
            <c:dLbl>
              <c:idx val="5"/>
              <c:layout>
                <c:manualLayout>
                  <c:x val="4.629703545121466E-3"/>
                  <c:y val="1.041666666666667E-2"/>
                </c:manualLayout>
              </c:layout>
              <c:showLegendKey val="0"/>
              <c:showVal val="1"/>
              <c:showCatName val="0"/>
              <c:showSerName val="0"/>
              <c:showPercent val="0"/>
              <c:showBubbleSize val="0"/>
            </c:dLbl>
            <c:dLbl>
              <c:idx val="6"/>
              <c:layout>
                <c:manualLayout>
                  <c:x val="4.6720982793817438E-3"/>
                  <c:y val="1.3760389326334345E-2"/>
                </c:manualLayout>
              </c:layout>
              <c:showLegendKey val="0"/>
              <c:showVal val="1"/>
              <c:showCatName val="0"/>
              <c:showSerName val="0"/>
              <c:showPercent val="0"/>
              <c:showBubbleSize val="0"/>
            </c:dLbl>
            <c:dLbl>
              <c:idx val="7"/>
              <c:layout>
                <c:manualLayout>
                  <c:x val="4.6509550889472064E-3"/>
                  <c:y val="1.0354057305336841E-2"/>
                </c:manualLayout>
              </c:layout>
              <c:showLegendKey val="0"/>
              <c:showVal val="1"/>
              <c:showCatName val="0"/>
              <c:showSerName val="0"/>
              <c:showPercent val="0"/>
              <c:showBubbleSize val="0"/>
            </c:dLbl>
            <c:dLbl>
              <c:idx val="8"/>
              <c:layout>
                <c:manualLayout>
                  <c:x val="2.3572834645669291E-3"/>
                  <c:y val="6.8807414698162841E-3"/>
                </c:manualLayout>
              </c:layout>
              <c:showLegendKey val="0"/>
              <c:showVal val="1"/>
              <c:showCatName val="0"/>
              <c:showSerName val="0"/>
              <c:showPercent val="0"/>
              <c:showBubbleSize val="0"/>
            </c:dLbl>
            <c:numFmt formatCode="0.0%" sourceLinked="0"/>
            <c:txPr>
              <a:bodyPr/>
              <a:lstStyle/>
              <a:p>
                <a:pPr>
                  <a:defRPr sz="800"/>
                </a:pPr>
                <a:endParaRPr lang="en-US"/>
              </a:p>
            </c:txPr>
            <c:showLegendKey val="0"/>
            <c:showVal val="1"/>
            <c:showCatName val="0"/>
            <c:showSerName val="0"/>
            <c:showPercent val="0"/>
            <c:showBubbleSize val="0"/>
            <c:showLeaderLines val="0"/>
          </c:dLbls>
          <c:cat>
            <c:strRef>
              <c:f>'Major Market Returns'!$C$6:$C$14</c:f>
              <c:strCache>
                <c:ptCount val="9"/>
                <c:pt idx="0">
                  <c:v>S&amp;P 500</c:v>
                </c:pt>
                <c:pt idx="1">
                  <c:v>Small Cap</c:v>
                </c:pt>
                <c:pt idx="2">
                  <c:v>Developed Int'l</c:v>
                </c:pt>
                <c:pt idx="3">
                  <c:v>Emerging Mkts</c:v>
                </c:pt>
                <c:pt idx="4">
                  <c:v>Agg Bond</c:v>
                </c:pt>
                <c:pt idx="5">
                  <c:v>HY Bond</c:v>
                </c:pt>
                <c:pt idx="6">
                  <c:v>Muni Bonds</c:v>
                </c:pt>
                <c:pt idx="7">
                  <c:v>World Bond</c:v>
                </c:pt>
                <c:pt idx="8">
                  <c:v>Commodity</c:v>
                </c:pt>
              </c:strCache>
            </c:strRef>
          </c:cat>
          <c:val>
            <c:numRef>
              <c:f>'Major Market Returns'!$E$6:$E$14</c:f>
              <c:numCache>
                <c:formatCode>0.00%</c:formatCode>
                <c:ptCount val="9"/>
                <c:pt idx="0">
                  <c:v>1.8100000000000008E-2</c:v>
                </c:pt>
                <c:pt idx="1">
                  <c:v>1.1200000000000007E-2</c:v>
                </c:pt>
                <c:pt idx="2">
                  <c:v>6.6000000000000017E-3</c:v>
                </c:pt>
                <c:pt idx="3">
                  <c:v>-4.3000000000000017E-3</c:v>
                </c:pt>
                <c:pt idx="4">
                  <c:v>1.8400000000000007E-2</c:v>
                </c:pt>
                <c:pt idx="5">
                  <c:v>2.9800000000000014E-2</c:v>
                </c:pt>
                <c:pt idx="6">
                  <c:v>3.3200000000000014E-2</c:v>
                </c:pt>
                <c:pt idx="7">
                  <c:v>2.4500000000000001E-2</c:v>
                </c:pt>
                <c:pt idx="8">
                  <c:v>6.9900000000000032E-2</c:v>
                </c:pt>
              </c:numCache>
            </c:numRef>
          </c:val>
        </c:ser>
        <c:dLbls>
          <c:showLegendKey val="0"/>
          <c:showVal val="1"/>
          <c:showCatName val="0"/>
          <c:showSerName val="0"/>
          <c:showPercent val="0"/>
          <c:showBubbleSize val="0"/>
        </c:dLbls>
        <c:gapWidth val="104"/>
        <c:axId val="384319488"/>
        <c:axId val="384321024"/>
      </c:barChart>
      <c:catAx>
        <c:axId val="384319488"/>
        <c:scaling>
          <c:orientation val="minMax"/>
        </c:scaling>
        <c:delete val="0"/>
        <c:axPos val="b"/>
        <c:numFmt formatCode="mmm\-yy" sourceLinked="0"/>
        <c:majorTickMark val="out"/>
        <c:minorTickMark val="none"/>
        <c:tickLblPos val="low"/>
        <c:spPr>
          <a:ln w="12700">
            <a:solidFill>
              <a:srgbClr val="7F7F7F"/>
            </a:solidFill>
            <a:prstDash val="solid"/>
          </a:ln>
        </c:spPr>
        <c:txPr>
          <a:bodyPr rot="-5400000" vert="horz"/>
          <a:lstStyle/>
          <a:p>
            <a:pPr>
              <a:defRPr/>
            </a:pPr>
            <a:endParaRPr lang="en-US"/>
          </a:p>
        </c:txPr>
        <c:crossAx val="384321024"/>
        <c:crosses val="autoZero"/>
        <c:auto val="1"/>
        <c:lblAlgn val="ctr"/>
        <c:lblOffset val="100"/>
        <c:tickLblSkip val="1"/>
        <c:tickMarkSkip val="1"/>
        <c:noMultiLvlLbl val="0"/>
      </c:catAx>
      <c:valAx>
        <c:axId val="384321024"/>
        <c:scaling>
          <c:orientation val="minMax"/>
          <c:max val="8.0000000000000071E-2"/>
          <c:min val="-2.0000000000000018E-2"/>
        </c:scaling>
        <c:delete val="0"/>
        <c:axPos val="l"/>
        <c:numFmt formatCode="0%" sourceLinked="0"/>
        <c:majorTickMark val="out"/>
        <c:minorTickMark val="none"/>
        <c:tickLblPos val="nextTo"/>
        <c:spPr>
          <a:ln w="12700">
            <a:solidFill>
              <a:srgbClr val="7F7F7F"/>
            </a:solidFill>
            <a:prstDash val="solid"/>
          </a:ln>
        </c:spPr>
        <c:txPr>
          <a:bodyPr rot="0" vert="horz"/>
          <a:lstStyle/>
          <a:p>
            <a:pPr>
              <a:defRPr/>
            </a:pPr>
            <a:endParaRPr lang="en-US"/>
          </a:p>
        </c:txPr>
        <c:crossAx val="384319488"/>
        <c:crosses val="autoZero"/>
        <c:crossBetween val="between"/>
        <c:majorUnit val="2.0000000000000018E-2"/>
        <c:minorUnit val="2.0000000000000018E-2"/>
      </c:valAx>
      <c:spPr>
        <a:noFill/>
        <a:ln w="11369">
          <a:noFill/>
          <a:prstDash val="solid"/>
        </a:ln>
      </c:spPr>
    </c:plotArea>
    <c:legend>
      <c:legendPos val="t"/>
      <c:layout>
        <c:manualLayout>
          <c:xMode val="edge"/>
          <c:yMode val="edge"/>
          <c:x val="0.37523785333285142"/>
          <c:y val="0.11217027559055123"/>
          <c:w val="0.29758608802932041"/>
          <c:h val="7.956591738250704E-2"/>
        </c:manualLayout>
      </c:layout>
      <c:overlay val="0"/>
    </c:legend>
    <c:plotVisOnly val="1"/>
    <c:dispBlanksAs val="gap"/>
    <c:showDLblsOverMax val="0"/>
  </c:chart>
  <c:spPr>
    <a:solidFill>
      <a:srgbClr val="FFFFFF"/>
    </a:solidFill>
    <a:ln w="9525">
      <a:solidFill>
        <a:srgbClr val="000000"/>
      </a:solidFill>
      <a:prstDash val="solid"/>
    </a:ln>
  </c:spPr>
  <c:txPr>
    <a:bodyPr/>
    <a:lstStyle/>
    <a:p>
      <a:pPr>
        <a:defRPr sz="1000" b="0" i="0" u="none" strike="noStrike" baseline="0">
          <a:solidFill>
            <a:schemeClr val="tx1"/>
          </a:solidFill>
          <a:latin typeface="Arial" pitchFamily="34" charset="0"/>
          <a:ea typeface="Arial"/>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rgbClr val="000000"/>
                </a:solidFill>
                <a:latin typeface="+mn-lt"/>
                <a:ea typeface="Arial"/>
                <a:cs typeface="Arial"/>
              </a:defRPr>
            </a:pPr>
            <a:r>
              <a:rPr lang="en-US" sz="1100" b="1" i="0" kern="1200" baseline="0" dirty="0" smtClean="0">
                <a:solidFill>
                  <a:srgbClr val="000000"/>
                </a:solidFill>
                <a:latin typeface="Arial"/>
                <a:ea typeface="+mn-ea"/>
                <a:cs typeface="Arial"/>
              </a:rPr>
              <a:t>US &amp; International Equity Market Returns </a:t>
            </a:r>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rgbClr val="000000"/>
                </a:solidFill>
                <a:latin typeface="+mn-lt"/>
                <a:ea typeface="Arial"/>
                <a:cs typeface="Arial"/>
              </a:defRPr>
            </a:pPr>
            <a:r>
              <a:rPr lang="en-US" sz="1000" b="1" i="0" kern="1200" baseline="0" dirty="0" smtClean="0">
                <a:solidFill>
                  <a:srgbClr val="000000"/>
                </a:solidFill>
                <a:latin typeface="Arial"/>
                <a:ea typeface="+mn-ea"/>
                <a:cs typeface="Arial"/>
              </a:rPr>
              <a:t>Through March 2014</a:t>
            </a:r>
            <a:endParaRPr lang="en-US" sz="1000" dirty="0" smtClean="0"/>
          </a:p>
        </c:rich>
      </c:tx>
      <c:layout>
        <c:manualLayout>
          <c:xMode val="edge"/>
          <c:yMode val="edge"/>
          <c:x val="0.29700769174687575"/>
          <c:y val="2.7452427821522442E-2"/>
        </c:manualLayout>
      </c:layout>
      <c:overlay val="0"/>
    </c:title>
    <c:autoTitleDeleted val="0"/>
    <c:plotArea>
      <c:layout>
        <c:manualLayout>
          <c:layoutTarget val="inner"/>
          <c:xMode val="edge"/>
          <c:yMode val="edge"/>
          <c:x val="0.31771033829105338"/>
          <c:y val="0.12136434334597072"/>
          <c:w val="0.56697579469233061"/>
          <c:h val="0.76958855837464768"/>
        </c:manualLayout>
      </c:layout>
      <c:barChart>
        <c:barDir val="bar"/>
        <c:grouping val="clustered"/>
        <c:varyColors val="0"/>
        <c:ser>
          <c:idx val="1"/>
          <c:order val="0"/>
          <c:tx>
            <c:strRef>
              <c:f>'Equity Market Returns'!$E$5</c:f>
              <c:strCache>
                <c:ptCount val="1"/>
                <c:pt idx="0">
                  <c:v>YTD</c:v>
                </c:pt>
              </c:strCache>
            </c:strRef>
          </c:tx>
          <c:spPr>
            <a:solidFill>
              <a:srgbClr val="5CA5D9"/>
            </a:solidFill>
          </c:spPr>
          <c:invertIfNegative val="0"/>
          <c:dLbls>
            <c:dLbl>
              <c:idx val="0"/>
              <c:layout>
                <c:manualLayout>
                  <c:x val="-2.3142680081656461E-3"/>
                  <c:y val="3.4512510785159804E-3"/>
                </c:manualLayout>
              </c:layout>
              <c:showLegendKey val="0"/>
              <c:showVal val="1"/>
              <c:showCatName val="0"/>
              <c:showSerName val="0"/>
              <c:showPercent val="0"/>
              <c:showBubbleSize val="0"/>
            </c:dLbl>
            <c:dLbl>
              <c:idx val="1"/>
              <c:layout>
                <c:manualLayout>
                  <c:x val="-6.9431685622630508E-3"/>
                  <c:y val="3.26334208223972E-3"/>
                </c:manualLayout>
              </c:layout>
              <c:showLegendKey val="0"/>
              <c:showVal val="1"/>
              <c:showCatName val="0"/>
              <c:showSerName val="0"/>
              <c:showPercent val="0"/>
              <c:showBubbleSize val="0"/>
            </c:dLbl>
            <c:dLbl>
              <c:idx val="2"/>
              <c:layout>
                <c:manualLayout>
                  <c:x val="-6.944444444444673E-3"/>
                  <c:y val="-6.3656672040104622E-17"/>
                </c:manualLayout>
              </c:layout>
              <c:showLegendKey val="0"/>
              <c:showVal val="1"/>
              <c:showCatName val="0"/>
              <c:showSerName val="0"/>
              <c:showPercent val="0"/>
              <c:showBubbleSize val="0"/>
            </c:dLbl>
            <c:dLbl>
              <c:idx val="3"/>
              <c:layout>
                <c:manualLayout>
                  <c:x val="-6.944444444444523E-3"/>
                  <c:y val="0"/>
                </c:manualLayout>
              </c:layout>
              <c:showLegendKey val="0"/>
              <c:showVal val="1"/>
              <c:showCatName val="0"/>
              <c:showSerName val="0"/>
              <c:showPercent val="0"/>
              <c:showBubbleSize val="0"/>
            </c:dLbl>
            <c:dLbl>
              <c:idx val="4"/>
              <c:layout>
                <c:manualLayout>
                  <c:x val="-2.3148148148148147E-3"/>
                  <c:y val="0"/>
                </c:manualLayout>
              </c:layout>
              <c:showLegendKey val="0"/>
              <c:showVal val="1"/>
              <c:showCatName val="0"/>
              <c:showSerName val="0"/>
              <c:showPercent val="0"/>
              <c:showBubbleSize val="0"/>
            </c:dLbl>
            <c:dLbl>
              <c:idx val="5"/>
              <c:layout>
                <c:manualLayout>
                  <c:x val="-4.6296296296296294E-3"/>
                  <c:y val="0"/>
                </c:manualLayout>
              </c:layout>
              <c:showLegendKey val="0"/>
              <c:showVal val="1"/>
              <c:showCatName val="0"/>
              <c:showSerName val="0"/>
              <c:showPercent val="0"/>
              <c:showBubbleSize val="0"/>
            </c:dLbl>
            <c:numFmt formatCode="0.0%" sourceLinked="0"/>
            <c:txPr>
              <a:bodyPr/>
              <a:lstStyle/>
              <a:p>
                <a:pPr>
                  <a:defRPr sz="1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'Equity Market Returns'!$C$6:$C$11</c:f>
              <c:strCache>
                <c:ptCount val="6"/>
                <c:pt idx="0">
                  <c:v>Emrg Int'l Local (MSCI EM)</c:v>
                </c:pt>
                <c:pt idx="1">
                  <c:v>Emrg Int'l USD (MSCI EM)</c:v>
                </c:pt>
                <c:pt idx="2">
                  <c:v>Developed Int'l Local (EAFE)</c:v>
                </c:pt>
                <c:pt idx="3">
                  <c:v>Developed Int'l USD (EAFE)</c:v>
                </c:pt>
                <c:pt idx="4">
                  <c:v>US (S&amp;P 500)</c:v>
                </c:pt>
                <c:pt idx="5">
                  <c:v>Global (MSCI ACWI) </c:v>
                </c:pt>
              </c:strCache>
            </c:strRef>
          </c:cat>
          <c:val>
            <c:numRef>
              <c:f>'Equity Market Returns'!$E$6:$E$11</c:f>
              <c:numCache>
                <c:formatCode>0.00%</c:formatCode>
                <c:ptCount val="6"/>
                <c:pt idx="0">
                  <c:v>-5.3000000000000018E-3</c:v>
                </c:pt>
                <c:pt idx="1">
                  <c:v>-4.3000000000000017E-3</c:v>
                </c:pt>
                <c:pt idx="2">
                  <c:v>-2.8000000000000013E-3</c:v>
                </c:pt>
                <c:pt idx="3">
                  <c:v>6.6000000000000017E-3</c:v>
                </c:pt>
                <c:pt idx="4">
                  <c:v>1.8100000000000008E-2</c:v>
                </c:pt>
                <c:pt idx="5">
                  <c:v>1.0800000000000004E-2</c:v>
                </c:pt>
              </c:numCache>
            </c:numRef>
          </c:val>
        </c:ser>
        <c:ser>
          <c:idx val="0"/>
          <c:order val="1"/>
          <c:tx>
            <c:strRef>
              <c:f>'Equity Market Returns'!$D$5</c:f>
              <c:strCache>
                <c:ptCount val="1"/>
                <c:pt idx="0">
                  <c:v>MTD</c:v>
                </c:pt>
              </c:strCache>
            </c:strRef>
          </c:tx>
          <c:spPr>
            <a:solidFill>
              <a:srgbClr val="003366"/>
            </a:solidFill>
          </c:spPr>
          <c:invertIfNegative val="0"/>
          <c:dLbls>
            <c:dLbl>
              <c:idx val="0"/>
              <c:layout>
                <c:manualLayout>
                  <c:x val="-6.2693205016040553E-3"/>
                  <c:y val="-1.5857392825896718E-3"/>
                </c:manualLayout>
              </c:layout>
              <c:dLblPos val="outEnd"/>
              <c:showLegendKey val="0"/>
              <c:showVal val="1"/>
              <c:showCatName val="0"/>
              <c:showSerName val="0"/>
              <c:showPercent val="0"/>
              <c:showBubbleSize val="0"/>
            </c:dLbl>
            <c:dLbl>
              <c:idx val="1"/>
              <c:layout>
                <c:manualLayout>
                  <c:x val="-4.6930592009332174E-3"/>
                  <c:y val="-2.3149059492563431E-3"/>
                </c:manualLayout>
              </c:layout>
              <c:dLblPos val="outEnd"/>
              <c:showLegendKey val="0"/>
              <c:showVal val="1"/>
              <c:showCatName val="0"/>
              <c:showSerName val="0"/>
              <c:showPercent val="0"/>
              <c:showBubbleSize val="0"/>
            </c:dLbl>
            <c:dLbl>
              <c:idx val="2"/>
              <c:layout>
                <c:manualLayout>
                  <c:x val="-1.1024168853893263E-2"/>
                  <c:y val="-2.9937664041994115E-3"/>
                </c:manualLayout>
              </c:layout>
              <c:dLblPos val="outEnd"/>
              <c:showLegendKey val="0"/>
              <c:showVal val="1"/>
              <c:showCatName val="0"/>
              <c:showSerName val="0"/>
              <c:showPercent val="0"/>
              <c:showBubbleSize val="0"/>
            </c:dLbl>
            <c:dLbl>
              <c:idx val="3"/>
              <c:layout>
                <c:manualLayout>
                  <c:x val="-1.3411162146398366E-2"/>
                  <c:y val="-1.8416447944006999E-3"/>
                </c:manualLayout>
              </c:layout>
              <c:dLblPos val="outEnd"/>
              <c:showLegendKey val="0"/>
              <c:showVal val="1"/>
              <c:showCatName val="0"/>
              <c:showSerName val="0"/>
              <c:showPercent val="0"/>
              <c:showBubbleSize val="0"/>
            </c:dLbl>
            <c:dLbl>
              <c:idx val="4"/>
              <c:layout>
                <c:manualLayout>
                  <c:x val="-5.4525736366287554E-3"/>
                  <c:y val="-4.3640638670166161E-3"/>
                </c:manualLayout>
              </c:layout>
              <c:dLblPos val="outEnd"/>
              <c:showLegendKey val="0"/>
              <c:showVal val="1"/>
              <c:showCatName val="0"/>
              <c:showSerName val="0"/>
              <c:showPercent val="0"/>
              <c:showBubbleSize val="0"/>
            </c:dLbl>
            <c:dLbl>
              <c:idx val="5"/>
              <c:layout>
                <c:manualLayout>
                  <c:x val="-3.6357174103237096E-3"/>
                  <c:y val="-4.0329724409449014E-3"/>
                </c:manualLayout>
              </c:layout>
              <c:dLblPos val="outEnd"/>
              <c:showLegendKey val="0"/>
              <c:showVal val="1"/>
              <c:showCatName val="0"/>
              <c:showSerName val="0"/>
              <c:showPercent val="0"/>
              <c:showBubbleSize val="0"/>
            </c:dLbl>
            <c:dLbl>
              <c:idx val="6"/>
              <c:layout>
                <c:manualLayout>
                  <c:x val="-1.5208124654698337E-2"/>
                  <c:y val="4.422456042552203E-3"/>
                </c:manualLayout>
              </c:layout>
              <c:dLblPos val="outEnd"/>
              <c:showLegendKey val="0"/>
              <c:showVal val="1"/>
              <c:showCatName val="0"/>
              <c:showSerName val="0"/>
              <c:showPercent val="0"/>
              <c:showBubbleSize val="0"/>
            </c:dLbl>
            <c:dLbl>
              <c:idx val="7"/>
              <c:layout>
                <c:manualLayout>
                  <c:x val="-1.8257714933380048E-2"/>
                  <c:y val="8.3643205098156547E-3"/>
                </c:manualLayout>
              </c:layout>
              <c:dLblPos val="outEnd"/>
              <c:showLegendKey val="0"/>
              <c:showVal val="1"/>
              <c:showCatName val="0"/>
              <c:showSerName val="0"/>
              <c:showPercent val="0"/>
              <c:showBubbleSize val="0"/>
            </c:dLbl>
            <c:dLbl>
              <c:idx val="8"/>
              <c:layout>
                <c:manualLayout>
                  <c:x val="-1.5151828212004765E-2"/>
                  <c:y val="4.7028715135467294E-3"/>
                </c:manualLayout>
              </c:layout>
              <c:dLblPos val="outEnd"/>
              <c:showLegendKey val="0"/>
              <c:showVal val="1"/>
              <c:showCatName val="0"/>
              <c:showSerName val="0"/>
              <c:showPercent val="0"/>
              <c:showBubbleSize val="0"/>
            </c:dLbl>
            <c:dLbl>
              <c:idx val="9"/>
              <c:layout>
                <c:manualLayout>
                  <c:x val="1.5220700152207361E-2"/>
                  <c:y val="1.0972726966821455E-2"/>
                </c:manualLayout>
              </c:layout>
              <c:dLblPos val="outEnd"/>
              <c:showLegendKey val="0"/>
              <c:showVal val="1"/>
              <c:showCatName val="0"/>
              <c:showSerName val="0"/>
              <c:showPercent val="0"/>
              <c:showBubbleSize val="0"/>
            </c:dLbl>
            <c:numFmt formatCode="0.0%" sourceLinked="0"/>
            <c:txPr>
              <a:bodyPr/>
              <a:lstStyle/>
              <a:p>
                <a:pPr>
                  <a:defRPr sz="1000">
                    <a:latin typeface="Arial" pitchFamily="34" charset="0"/>
                    <a:cs typeface="Arial" pitchFamily="34" charset="0"/>
                  </a:defRPr>
                </a:pPr>
                <a:endParaRPr lang="en-US"/>
              </a:p>
            </c:txPr>
            <c:dLblPos val="inEnd"/>
            <c:showLegendKey val="0"/>
            <c:showVal val="1"/>
            <c:showCatName val="0"/>
            <c:showSerName val="0"/>
            <c:showPercent val="0"/>
            <c:showBubbleSize val="0"/>
            <c:showLeaderLines val="0"/>
          </c:dLbls>
          <c:cat>
            <c:strRef>
              <c:f>'Equity Market Returns'!$C$6:$C$11</c:f>
              <c:strCache>
                <c:ptCount val="6"/>
                <c:pt idx="0">
                  <c:v>Emrg Int'l Local (MSCI EM)</c:v>
                </c:pt>
                <c:pt idx="1">
                  <c:v>Emrg Int'l USD (MSCI EM)</c:v>
                </c:pt>
                <c:pt idx="2">
                  <c:v>Developed Int'l Local (EAFE)</c:v>
                </c:pt>
                <c:pt idx="3">
                  <c:v>Developed Int'l USD (EAFE)</c:v>
                </c:pt>
                <c:pt idx="4">
                  <c:v>US (S&amp;P 500)</c:v>
                </c:pt>
                <c:pt idx="5">
                  <c:v>Global (MSCI ACWI) </c:v>
                </c:pt>
              </c:strCache>
            </c:strRef>
          </c:cat>
          <c:val>
            <c:numRef>
              <c:f>'Equity Market Returns'!$D$6:$D$11</c:f>
              <c:numCache>
                <c:formatCode>0.00%</c:formatCode>
                <c:ptCount val="6"/>
                <c:pt idx="0">
                  <c:v>1.9000000000000006E-2</c:v>
                </c:pt>
                <c:pt idx="1">
                  <c:v>3.0700000000000002E-2</c:v>
                </c:pt>
                <c:pt idx="2">
                  <c:v>-5.0000000000000018E-3</c:v>
                </c:pt>
                <c:pt idx="3">
                  <c:v>-6.400000000000002E-3</c:v>
                </c:pt>
                <c:pt idx="4">
                  <c:v>8.4000000000000047E-3</c:v>
                </c:pt>
                <c:pt idx="5">
                  <c:v>4.400000000000002E-3</c:v>
                </c:pt>
              </c:numCache>
            </c:numRef>
          </c:val>
        </c:ser>
        <c:dLbls>
          <c:showLegendKey val="0"/>
          <c:showVal val="1"/>
          <c:showCatName val="0"/>
          <c:showSerName val="0"/>
          <c:showPercent val="0"/>
          <c:showBubbleSize val="0"/>
        </c:dLbls>
        <c:gapWidth val="104"/>
        <c:axId val="386029056"/>
        <c:axId val="386030592"/>
      </c:barChart>
      <c:catAx>
        <c:axId val="386029056"/>
        <c:scaling>
          <c:orientation val="minMax"/>
        </c:scaling>
        <c:delete val="0"/>
        <c:axPos val="l"/>
        <c:numFmt formatCode="mmm\-yy" sourceLinked="0"/>
        <c:majorTickMark val="out"/>
        <c:minorTickMark val="none"/>
        <c:tickLblPos val="low"/>
        <c:spPr>
          <a:ln w="12700">
            <a:solidFill>
              <a:srgbClr val="7F7F7F"/>
            </a:solidFill>
            <a:prstDash val="solid"/>
          </a:ln>
        </c:spPr>
        <c:txPr>
          <a:bodyPr rot="0" vert="horz"/>
          <a:lstStyle/>
          <a:p>
            <a:pPr>
              <a:defRPr sz="1000">
                <a:latin typeface="Arial" pitchFamily="34" charset="0"/>
                <a:cs typeface="Arial" pitchFamily="34" charset="0"/>
              </a:defRPr>
            </a:pPr>
            <a:endParaRPr lang="en-US"/>
          </a:p>
        </c:txPr>
        <c:crossAx val="386030592"/>
        <c:crosses val="autoZero"/>
        <c:auto val="1"/>
        <c:lblAlgn val="ctr"/>
        <c:lblOffset val="0"/>
        <c:tickLblSkip val="1"/>
        <c:tickMarkSkip val="1"/>
        <c:noMultiLvlLbl val="0"/>
      </c:catAx>
      <c:valAx>
        <c:axId val="386030592"/>
        <c:scaling>
          <c:orientation val="minMax"/>
          <c:max val="4.0000000000000022E-2"/>
          <c:min val="-2.0000000000000011E-2"/>
        </c:scaling>
        <c:delete val="1"/>
        <c:axPos val="b"/>
        <c:numFmt formatCode="0%" sourceLinked="0"/>
        <c:majorTickMark val="out"/>
        <c:minorTickMark val="none"/>
        <c:tickLblPos val="none"/>
        <c:crossAx val="386029056"/>
        <c:crosses val="autoZero"/>
        <c:crossBetween val="between"/>
        <c:majorUnit val="2.0000000000000011E-2"/>
        <c:minorUnit val="2.0000000000000011E-2"/>
      </c:valAx>
      <c:spPr>
        <a:noFill/>
        <a:ln w="11369">
          <a:noFill/>
          <a:prstDash val="solid"/>
        </a:ln>
      </c:spPr>
    </c:plotArea>
    <c:legend>
      <c:legendPos val="b"/>
      <c:layout/>
      <c:overlay val="0"/>
      <c:txPr>
        <a:bodyPr/>
        <a:lstStyle/>
        <a:p>
          <a:pPr>
            <a:defRPr sz="1000">
              <a:latin typeface="Arial" pitchFamily="34" charset="0"/>
              <a:cs typeface="Arial" pitchFamily="34" charset="0"/>
            </a:defRPr>
          </a:pPr>
          <a:endParaRPr lang="en-US"/>
        </a:p>
      </c:txPr>
    </c:legend>
    <c:plotVisOnly val="1"/>
    <c:dispBlanksAs val="gap"/>
    <c:showDLblsOverMax val="0"/>
  </c:chart>
  <c:spPr>
    <a:solidFill>
      <a:srgbClr val="FFFFFF"/>
    </a:solidFill>
    <a:ln w="9525">
      <a:solidFill>
        <a:srgbClr val="000000"/>
      </a:solidFill>
      <a:prstDash val="solid"/>
    </a:ln>
  </c:spPr>
  <c:txPr>
    <a:bodyPr/>
    <a:lstStyle/>
    <a:p>
      <a:pPr>
        <a:defRPr sz="800" b="0" i="0" u="none" strike="noStrike" baseline="0">
          <a:solidFill>
            <a:schemeClr val="tx1"/>
          </a:solidFill>
          <a:latin typeface="+mn-lt"/>
          <a:ea typeface="Arial"/>
          <a:cs typeface="Arial"/>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drawings/drawing1.xml><?xml version="1.0" encoding="utf-8"?>
<c:userShapes xmlns:c="http://schemas.openxmlformats.org/drawingml/2006/chart">
  <cdr:relSizeAnchor xmlns:cdr="http://schemas.openxmlformats.org/drawingml/2006/chartDrawing">
    <cdr:from>
      <cdr:x>0.51182</cdr:x>
      <cdr:y>0.19514</cdr:y>
    </cdr:from>
    <cdr:to>
      <cdr:x>0.83727</cdr:x>
      <cdr:y>0.35285</cdr:y>
    </cdr:to>
    <cdr:sp macro="" textlink="">
      <cdr:nvSpPr>
        <cdr:cNvPr id="2" name="TextBox 1"/>
        <cdr:cNvSpPr txBox="1"/>
      </cdr:nvSpPr>
      <cdr:spPr>
        <a:xfrm xmlns:a="http://schemas.openxmlformats.org/drawingml/2006/main">
          <a:off x="1857424" y="550187"/>
          <a:ext cx="1181066" cy="4446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i="1" dirty="0">
              <a:latin typeface="Arial" panose="020B0604020202020204" pitchFamily="34" charset="0"/>
              <a:cs typeface="Arial" panose="020B0604020202020204" pitchFamily="34" charset="0"/>
            </a:rPr>
            <a:t>Average Recovery</a:t>
          </a:r>
        </a:p>
      </cdr:txBody>
    </cdr:sp>
  </cdr:relSizeAnchor>
</c:userShapes>
</file>

<file path=ppt/drawings/drawing2.xml><?xml version="1.0" encoding="utf-8"?>
<c:userShapes xmlns:c="http://schemas.openxmlformats.org/drawingml/2006/chart">
  <cdr:relSizeAnchor xmlns:cdr="http://schemas.openxmlformats.org/drawingml/2006/chartDrawing">
    <cdr:from>
      <cdr:x>0.54485</cdr:x>
      <cdr:y>0.199</cdr:y>
    </cdr:from>
    <cdr:to>
      <cdr:x>0.8703</cdr:x>
      <cdr:y>0.35671</cdr:y>
    </cdr:to>
    <cdr:sp macro="" textlink="">
      <cdr:nvSpPr>
        <cdr:cNvPr id="2" name="TextBox 1"/>
        <cdr:cNvSpPr txBox="1"/>
      </cdr:nvSpPr>
      <cdr:spPr>
        <a:xfrm xmlns:a="http://schemas.openxmlformats.org/drawingml/2006/main">
          <a:off x="2042659" y="491302"/>
          <a:ext cx="1220125" cy="3893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i="1" u="none">
              <a:latin typeface="Arial" panose="020B0604020202020204" pitchFamily="34" charset="0"/>
              <a:cs typeface="Arial" panose="020B0604020202020204" pitchFamily="34" charset="0"/>
            </a:rPr>
            <a:t>Average Recovery</a:t>
          </a:r>
        </a:p>
      </cdr:txBody>
    </cdr:sp>
  </cdr:relSizeAnchor>
  <cdr:relSizeAnchor xmlns:cdr="http://schemas.openxmlformats.org/drawingml/2006/chartDrawing">
    <cdr:from>
      <cdr:x>0.62202</cdr:x>
      <cdr:y>0.69676</cdr:y>
    </cdr:from>
    <cdr:to>
      <cdr:x>0.92212</cdr:x>
      <cdr:y>0.87423</cdr:y>
    </cdr:to>
    <cdr:sp macro="" textlink="">
      <cdr:nvSpPr>
        <cdr:cNvPr id="3" name="TextBox 1"/>
        <cdr:cNvSpPr txBox="1"/>
      </cdr:nvSpPr>
      <cdr:spPr>
        <a:xfrm xmlns:a="http://schemas.openxmlformats.org/drawingml/2006/main">
          <a:off x="2388870" y="1720215"/>
          <a:ext cx="1152515" cy="438150"/>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algn="l" rtl="0" fontAlgn="base">
            <a:spcBef>
              <a:spcPct val="0"/>
            </a:spcBef>
            <a:spcAft>
              <a:spcPct val="0"/>
            </a:spcAft>
            <a:defRPr sz="12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12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12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12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1200" kern="1200">
              <a:solidFill>
                <a:schemeClr val="tx1"/>
              </a:solidFill>
              <a:latin typeface="Arial" pitchFamily="34" charset="0"/>
              <a:ea typeface="ＭＳ Ｐゴシック"/>
              <a:cs typeface="ＭＳ Ｐゴシック"/>
            </a:defRPr>
          </a:lvl5pPr>
          <a:lvl6pPr marL="2286000" algn="l" defTabSz="914400" rtl="0" eaLnBrk="1" latinLnBrk="0" hangingPunct="1">
            <a:defRPr sz="1200" kern="1200">
              <a:solidFill>
                <a:schemeClr val="tx1"/>
              </a:solidFill>
              <a:latin typeface="Arial" pitchFamily="34" charset="0"/>
              <a:ea typeface="ＭＳ Ｐゴシック"/>
              <a:cs typeface="ＭＳ Ｐゴシック"/>
            </a:defRPr>
          </a:lvl6pPr>
          <a:lvl7pPr marL="2743200" algn="l" defTabSz="914400" rtl="0" eaLnBrk="1" latinLnBrk="0" hangingPunct="1">
            <a:defRPr sz="1200" kern="1200">
              <a:solidFill>
                <a:schemeClr val="tx1"/>
              </a:solidFill>
              <a:latin typeface="Arial" pitchFamily="34" charset="0"/>
              <a:ea typeface="ＭＳ Ｐゴシック"/>
              <a:cs typeface="ＭＳ Ｐゴシック"/>
            </a:defRPr>
          </a:lvl7pPr>
          <a:lvl8pPr marL="3200400" algn="l" defTabSz="914400" rtl="0" eaLnBrk="1" latinLnBrk="0" hangingPunct="1">
            <a:defRPr sz="1200" kern="1200">
              <a:solidFill>
                <a:schemeClr val="tx1"/>
              </a:solidFill>
              <a:latin typeface="Arial" pitchFamily="34" charset="0"/>
              <a:ea typeface="ＭＳ Ｐゴシック"/>
              <a:cs typeface="ＭＳ Ｐゴシック"/>
            </a:defRPr>
          </a:lvl8pPr>
          <a:lvl9pPr marL="3657600" algn="l" defTabSz="914400" rtl="0" eaLnBrk="1" latinLnBrk="0" hangingPunct="1">
            <a:defRPr sz="1200" kern="1200">
              <a:solidFill>
                <a:schemeClr val="tx1"/>
              </a:solidFill>
              <a:latin typeface="Arial" pitchFamily="34" charset="0"/>
              <a:ea typeface="ＭＳ Ｐゴシック"/>
              <a:cs typeface="ＭＳ Ｐゴシック"/>
            </a:defRPr>
          </a:lvl9pPr>
        </a:lstStyle>
        <a:p xmlns:a="http://schemas.openxmlformats.org/drawingml/2006/main">
          <a:pPr algn="ctr"/>
          <a:r>
            <a:rPr lang="en-US" sz="1200" b="1" dirty="0" smtClean="0">
              <a:solidFill>
                <a:schemeClr val="bg1"/>
              </a:solidFill>
              <a:latin typeface="Arial" pitchFamily="34" charset="0"/>
              <a:cs typeface="Arial" pitchFamily="34" charset="0"/>
            </a:rPr>
            <a:t>9M jobs lost</a:t>
          </a:r>
          <a:endParaRPr lang="en-US" sz="1200" b="1" dirty="0">
            <a:solidFill>
              <a:schemeClr val="bg1"/>
            </a:solidFill>
            <a:latin typeface="Arial" pitchFamily="34" charset="0"/>
            <a:cs typeface="Arial" pitchFamily="34" charset="0"/>
          </a:endParaRPr>
        </a:p>
        <a:p xmlns:a="http://schemas.openxmlformats.org/drawingml/2006/main">
          <a:pPr algn="ctr"/>
          <a:r>
            <a:rPr lang="en-US" sz="1200" b="1" dirty="0">
              <a:solidFill>
                <a:schemeClr val="bg1"/>
              </a:solidFill>
              <a:latin typeface="Arial" pitchFamily="34" charset="0"/>
              <a:cs typeface="Arial" pitchFamily="34" charset="0"/>
            </a:rPr>
            <a:t>651K</a:t>
          </a:r>
          <a:r>
            <a:rPr lang="en-US" sz="1200" b="1" baseline="0" dirty="0">
              <a:solidFill>
                <a:schemeClr val="bg1"/>
              </a:solidFill>
              <a:latin typeface="Arial" pitchFamily="34" charset="0"/>
              <a:cs typeface="Arial" pitchFamily="34" charset="0"/>
            </a:rPr>
            <a:t> to go</a:t>
          </a:r>
          <a:endParaRPr lang="en-US" sz="1200" b="1" dirty="0" smtClean="0">
            <a:solidFill>
              <a:schemeClr val="bg1"/>
            </a:solidFill>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0.48724</cdr:x>
      <cdr:y>0.18357</cdr:y>
    </cdr:from>
    <cdr:to>
      <cdr:x>0.81269</cdr:x>
      <cdr:y>0.34128</cdr:y>
    </cdr:to>
    <cdr:sp macro="" textlink="">
      <cdr:nvSpPr>
        <cdr:cNvPr id="2" name="TextBox 1"/>
        <cdr:cNvSpPr txBox="1"/>
      </cdr:nvSpPr>
      <cdr:spPr>
        <a:xfrm xmlns:a="http://schemas.openxmlformats.org/drawingml/2006/main">
          <a:off x="1933427" y="453207"/>
          <a:ext cx="1291423" cy="3893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i="1" u="none" dirty="0">
              <a:latin typeface="Arial" panose="020B0604020202020204" pitchFamily="34" charset="0"/>
              <a:cs typeface="Arial" panose="020B0604020202020204" pitchFamily="34" charset="0"/>
            </a:rPr>
            <a:t>Average Recovery</a:t>
          </a:r>
        </a:p>
      </cdr:txBody>
    </cdr:sp>
  </cdr:relSizeAnchor>
</c:userShapes>
</file>

<file path=ppt/drawings/drawing4.xml><?xml version="1.0" encoding="utf-8"?>
<c:userShapes xmlns:c="http://schemas.openxmlformats.org/drawingml/2006/chart">
  <cdr:relSizeAnchor xmlns:cdr="http://schemas.openxmlformats.org/drawingml/2006/chartDrawing">
    <cdr:from>
      <cdr:x>0.51182</cdr:x>
      <cdr:y>0.19514</cdr:y>
    </cdr:from>
    <cdr:to>
      <cdr:x>0.83727</cdr:x>
      <cdr:y>0.35285</cdr:y>
    </cdr:to>
    <cdr:sp macro="" textlink="">
      <cdr:nvSpPr>
        <cdr:cNvPr id="2" name="TextBox 1"/>
        <cdr:cNvSpPr txBox="1"/>
      </cdr:nvSpPr>
      <cdr:spPr>
        <a:xfrm xmlns:a="http://schemas.openxmlformats.org/drawingml/2006/main">
          <a:off x="1857424" y="550187"/>
          <a:ext cx="1181066" cy="4446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i="1" dirty="0">
              <a:latin typeface="Arial" panose="020B0604020202020204" pitchFamily="34" charset="0"/>
              <a:cs typeface="Arial" panose="020B0604020202020204" pitchFamily="34" charset="0"/>
            </a:rPr>
            <a:t>Average Recovery</a:t>
          </a:r>
        </a:p>
      </cdr:txBody>
    </cdr:sp>
  </cdr:relSizeAnchor>
</c:userShapes>
</file>

<file path=ppt/drawings/drawing5.xml><?xml version="1.0" encoding="utf-8"?>
<c:userShapes xmlns:c="http://schemas.openxmlformats.org/drawingml/2006/chart">
  <cdr:relSizeAnchor xmlns:cdr="http://schemas.openxmlformats.org/drawingml/2006/chartDrawing">
    <cdr:from>
      <cdr:x>0.87236</cdr:x>
      <cdr:y>0.3147</cdr:y>
    </cdr:from>
    <cdr:to>
      <cdr:x>0.98286</cdr:x>
      <cdr:y>0.50518</cdr:y>
    </cdr:to>
    <cdr:sp macro="" textlink="">
      <cdr:nvSpPr>
        <cdr:cNvPr id="2" name="TextBox 1"/>
        <cdr:cNvSpPr txBox="1"/>
      </cdr:nvSpPr>
      <cdr:spPr>
        <a:xfrm xmlns:a="http://schemas.openxmlformats.org/drawingml/2006/main">
          <a:off x="7272196" y="1447801"/>
          <a:ext cx="921209" cy="876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solidFill>
                <a:schemeClr val="bg1"/>
              </a:solidFill>
              <a:latin typeface="Arial" panose="020B0604020202020204" pitchFamily="34" charset="0"/>
              <a:cs typeface="Arial" panose="020B0604020202020204" pitchFamily="34" charset="0"/>
            </a:rPr>
            <a:t>STI </a:t>
          </a:r>
        </a:p>
        <a:p xmlns:a="http://schemas.openxmlformats.org/drawingml/2006/main">
          <a:pPr algn="ctr"/>
          <a:r>
            <a:rPr lang="en-US" sz="1800" b="1" dirty="0" smtClean="0">
              <a:solidFill>
                <a:schemeClr val="bg1"/>
              </a:solidFill>
              <a:latin typeface="Arial" panose="020B0604020202020204" pitchFamily="34" charset="0"/>
              <a:cs typeface="Arial" panose="020B0604020202020204" pitchFamily="34" charset="0"/>
            </a:rPr>
            <a:t>EST</a:t>
          </a:r>
          <a:endParaRPr lang="en-US" sz="1800" b="1" dirty="0">
            <a:solidFill>
              <a:schemeClr val="bg1"/>
            </a:solidFill>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0.91267</cdr:x>
      <cdr:y>0.2691</cdr:y>
    </cdr:from>
    <cdr:to>
      <cdr:x>0.96528</cdr:x>
      <cdr:y>0.375</cdr:y>
    </cdr:to>
    <cdr:sp macro="" textlink="">
      <cdr:nvSpPr>
        <cdr:cNvPr id="2" name="Oval 1"/>
        <cdr:cNvSpPr/>
      </cdr:nvSpPr>
      <cdr:spPr>
        <a:xfrm xmlns:a="http://schemas.openxmlformats.org/drawingml/2006/main">
          <a:off x="5007270" y="984250"/>
          <a:ext cx="288629" cy="387350"/>
        </a:xfrm>
        <a:prstGeom xmlns:a="http://schemas.openxmlformats.org/drawingml/2006/main" prst="ellipse">
          <a:avLst/>
        </a:prstGeom>
        <a:noFill xmlns:a="http://schemas.openxmlformats.org/drawingml/2006/main"/>
        <a:ln xmlns:a="http://schemas.openxmlformats.org/drawingml/2006/main" w="15875">
          <a:solidFill>
            <a:srgbClr val="F15D22"/>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100"/>
        </a:p>
      </cdr:txBody>
    </cdr:sp>
  </cdr:relSizeAnchor>
</c:userShapes>
</file>

<file path=ppt/drawings/drawing7.xml><?xml version="1.0" encoding="utf-8"?>
<c:userShapes xmlns:c="http://schemas.openxmlformats.org/drawingml/2006/chart">
  <cdr:relSizeAnchor xmlns:cdr="http://schemas.openxmlformats.org/drawingml/2006/chartDrawing">
    <cdr:from>
      <cdr:x>0.04339</cdr:x>
      <cdr:y>0.9103</cdr:y>
    </cdr:from>
    <cdr:to>
      <cdr:x>0.34091</cdr:x>
      <cdr:y>1</cdr:y>
    </cdr:to>
    <cdr:sp macro="" textlink="">
      <cdr:nvSpPr>
        <cdr:cNvPr id="2" name="TextBox 1"/>
        <cdr:cNvSpPr txBox="1"/>
      </cdr:nvSpPr>
      <cdr:spPr>
        <a:xfrm xmlns:a="http://schemas.openxmlformats.org/drawingml/2006/main">
          <a:off x="200025" y="2609849"/>
          <a:ext cx="1371600" cy="2571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7488" cy="350838"/>
          </a:xfrm>
          <a:prstGeom prst="rect">
            <a:avLst/>
          </a:prstGeom>
        </p:spPr>
        <p:txBody>
          <a:bodyPr vert="horz" lIns="91010" tIns="45506" rIns="91010" bIns="45506" rtlCol="0"/>
          <a:lstStyle>
            <a:lvl1pPr algn="l">
              <a:spcBef>
                <a:spcPct val="50000"/>
              </a:spcBef>
              <a:defRPr sz="1200">
                <a:latin typeface="Arial" charset="0"/>
                <a:ea typeface="ＭＳ Ｐゴシック" pitchFamily="28" charset="-128"/>
                <a:cs typeface="+mn-cs"/>
              </a:defRPr>
            </a:lvl1pPr>
          </a:lstStyle>
          <a:p>
            <a:pPr>
              <a:defRPr/>
            </a:pPr>
            <a:endParaRPr lang="en-US" dirty="0"/>
          </a:p>
        </p:txBody>
      </p:sp>
      <p:sp>
        <p:nvSpPr>
          <p:cNvPr id="3" name="Date Placeholder 2"/>
          <p:cNvSpPr>
            <a:spLocks noGrp="1"/>
          </p:cNvSpPr>
          <p:nvPr>
            <p:ph type="dt" sz="quarter" idx="1"/>
          </p:nvPr>
        </p:nvSpPr>
        <p:spPr>
          <a:xfrm>
            <a:off x="5267325" y="0"/>
            <a:ext cx="4027488" cy="350838"/>
          </a:xfrm>
          <a:prstGeom prst="rect">
            <a:avLst/>
          </a:prstGeom>
        </p:spPr>
        <p:txBody>
          <a:bodyPr vert="horz" lIns="91010" tIns="45506" rIns="91010" bIns="45506" rtlCol="0"/>
          <a:lstStyle>
            <a:lvl1pPr algn="r">
              <a:spcBef>
                <a:spcPct val="50000"/>
              </a:spcBef>
              <a:defRPr sz="1200">
                <a:latin typeface="Arial" charset="0"/>
                <a:ea typeface="ＭＳ Ｐゴシック" pitchFamily="28" charset="-128"/>
                <a:cs typeface="+mn-cs"/>
              </a:defRPr>
            </a:lvl1pPr>
          </a:lstStyle>
          <a:p>
            <a:pPr>
              <a:defRPr/>
            </a:pPr>
            <a:fld id="{383CEB80-4422-4694-A825-A28A9A6D9C8B}" type="datetimeFigureOut">
              <a:rPr lang="en-US"/>
              <a:pPr>
                <a:defRPr/>
              </a:pPr>
              <a:t>4/28/2014</a:t>
            </a:fld>
            <a:endParaRPr lang="en-US" dirty="0"/>
          </a:p>
        </p:txBody>
      </p:sp>
      <p:sp>
        <p:nvSpPr>
          <p:cNvPr id="4" name="Footer Placeholder 3"/>
          <p:cNvSpPr>
            <a:spLocks noGrp="1"/>
          </p:cNvSpPr>
          <p:nvPr>
            <p:ph type="ftr" sz="quarter" idx="2"/>
          </p:nvPr>
        </p:nvSpPr>
        <p:spPr>
          <a:xfrm>
            <a:off x="1" y="6659563"/>
            <a:ext cx="4027488" cy="349250"/>
          </a:xfrm>
          <a:prstGeom prst="rect">
            <a:avLst/>
          </a:prstGeom>
        </p:spPr>
        <p:txBody>
          <a:bodyPr vert="horz" lIns="91010" tIns="45506" rIns="91010" bIns="45506" rtlCol="0" anchor="b"/>
          <a:lstStyle>
            <a:lvl1pPr algn="l">
              <a:spcBef>
                <a:spcPct val="50000"/>
              </a:spcBef>
              <a:defRPr sz="1200">
                <a:latin typeface="Arial" charset="0"/>
                <a:ea typeface="ＭＳ Ｐゴシック" pitchFamily="28" charset="-128"/>
                <a:cs typeface="+mn-cs"/>
              </a:defRPr>
            </a:lvl1pPr>
          </a:lstStyle>
          <a:p>
            <a:pPr>
              <a:defRPr/>
            </a:pPr>
            <a:endParaRPr lang="en-US" dirty="0"/>
          </a:p>
        </p:txBody>
      </p:sp>
      <p:sp>
        <p:nvSpPr>
          <p:cNvPr id="5" name="Slide Number Placeholder 4"/>
          <p:cNvSpPr>
            <a:spLocks noGrp="1"/>
          </p:cNvSpPr>
          <p:nvPr>
            <p:ph type="sldNum" sz="quarter" idx="3"/>
          </p:nvPr>
        </p:nvSpPr>
        <p:spPr>
          <a:xfrm>
            <a:off x="5267325" y="6659563"/>
            <a:ext cx="4027488" cy="349250"/>
          </a:xfrm>
          <a:prstGeom prst="rect">
            <a:avLst/>
          </a:prstGeom>
        </p:spPr>
        <p:txBody>
          <a:bodyPr vert="horz" lIns="91010" tIns="45506" rIns="91010" bIns="45506" rtlCol="0" anchor="b"/>
          <a:lstStyle>
            <a:lvl1pPr algn="r">
              <a:spcBef>
                <a:spcPct val="50000"/>
              </a:spcBef>
              <a:defRPr sz="1200">
                <a:latin typeface="Arial" charset="0"/>
                <a:ea typeface="ＭＳ Ｐゴシック" pitchFamily="28" charset="-128"/>
                <a:cs typeface="+mn-cs"/>
              </a:defRPr>
            </a:lvl1pPr>
          </a:lstStyle>
          <a:p>
            <a:pPr>
              <a:defRPr/>
            </a:pPr>
            <a:fld id="{D5D6B735-2C31-4C56-997A-CF6A55316499}" type="slidenum">
              <a:rPr lang="en-US"/>
              <a:pPr>
                <a:defRPr/>
              </a:pPr>
              <a:t>‹#›</a:t>
            </a:fld>
            <a:endParaRPr lang="en-US" dirty="0"/>
          </a:p>
        </p:txBody>
      </p:sp>
    </p:spTree>
    <p:extLst>
      <p:ext uri="{BB962C8B-B14F-4D97-AF65-F5344CB8AC3E}">
        <p14:creationId xmlns:p14="http://schemas.microsoft.com/office/powerpoint/2010/main" val="33125420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3091" tIns="46549" rIns="93091" bIns="46549" numCol="1" anchor="t" anchorCtr="0" compatLnSpc="1">
            <a:prstTxWarp prst="textNoShape">
              <a:avLst/>
            </a:prstTxWarp>
          </a:bodyPr>
          <a:lstStyle>
            <a:lvl1pPr algn="l" defTabSz="930640">
              <a:spcBef>
                <a:spcPct val="0"/>
              </a:spcBef>
              <a:defRPr b="1">
                <a:latin typeface="Arial" charset="0"/>
                <a:ea typeface="ＭＳ Ｐゴシック" pitchFamily="28" charset="-128"/>
                <a:cs typeface="+mn-cs"/>
              </a:defRPr>
            </a:lvl1pPr>
          </a:lstStyle>
          <a:p>
            <a:pPr>
              <a:defRPr/>
            </a:pPr>
            <a:endParaRPr lang="en-US" dirty="0"/>
          </a:p>
        </p:txBody>
      </p:sp>
      <p:sp>
        <p:nvSpPr>
          <p:cNvPr id="33795" name="Rectangle 3"/>
          <p:cNvSpPr>
            <a:spLocks noGrp="1" noChangeArrowheads="1"/>
          </p:cNvSpPr>
          <p:nvPr>
            <p:ph type="dt" idx="1"/>
          </p:nvPr>
        </p:nvSpPr>
        <p:spPr bwMode="auto">
          <a:xfrm>
            <a:off x="5267326" y="0"/>
            <a:ext cx="4029075" cy="350838"/>
          </a:xfrm>
          <a:prstGeom prst="rect">
            <a:avLst/>
          </a:prstGeom>
          <a:noFill/>
          <a:ln w="9525">
            <a:noFill/>
            <a:miter lim="800000"/>
            <a:headEnd/>
            <a:tailEnd/>
          </a:ln>
          <a:effectLst/>
        </p:spPr>
        <p:txBody>
          <a:bodyPr vert="horz" wrap="square" lIns="93091" tIns="46549" rIns="93091" bIns="46549" numCol="1" anchor="t" anchorCtr="0" compatLnSpc="1">
            <a:prstTxWarp prst="textNoShape">
              <a:avLst/>
            </a:prstTxWarp>
          </a:bodyPr>
          <a:lstStyle>
            <a:lvl1pPr algn="r" defTabSz="930640">
              <a:spcBef>
                <a:spcPct val="0"/>
              </a:spcBef>
              <a:defRPr b="1">
                <a:latin typeface="Arial" charset="0"/>
                <a:ea typeface="ＭＳ Ｐゴシック" pitchFamily="28" charset="-128"/>
                <a:cs typeface="+mn-cs"/>
              </a:defRPr>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1239838" y="3330576"/>
            <a:ext cx="6816725" cy="3154363"/>
          </a:xfrm>
          <a:prstGeom prst="rect">
            <a:avLst/>
          </a:prstGeom>
          <a:noFill/>
          <a:ln w="9525">
            <a:noFill/>
            <a:miter lim="800000"/>
            <a:headEnd/>
            <a:tailEnd/>
          </a:ln>
          <a:effectLst/>
        </p:spPr>
        <p:txBody>
          <a:bodyPr vert="horz" wrap="square" lIns="93091" tIns="46549" rIns="93091" bIns="4654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6659564"/>
            <a:ext cx="4029075" cy="350837"/>
          </a:xfrm>
          <a:prstGeom prst="rect">
            <a:avLst/>
          </a:prstGeom>
          <a:noFill/>
          <a:ln w="9525">
            <a:noFill/>
            <a:miter lim="800000"/>
            <a:headEnd/>
            <a:tailEnd/>
          </a:ln>
          <a:effectLst/>
        </p:spPr>
        <p:txBody>
          <a:bodyPr vert="horz" wrap="square" lIns="93091" tIns="46549" rIns="93091" bIns="46549" numCol="1" anchor="b" anchorCtr="0" compatLnSpc="1">
            <a:prstTxWarp prst="textNoShape">
              <a:avLst/>
            </a:prstTxWarp>
          </a:bodyPr>
          <a:lstStyle>
            <a:lvl1pPr algn="l" defTabSz="930640">
              <a:spcBef>
                <a:spcPct val="0"/>
              </a:spcBef>
              <a:defRPr b="1">
                <a:latin typeface="Arial" charset="0"/>
                <a:ea typeface="ＭＳ Ｐゴシック" pitchFamily="28" charset="-128"/>
                <a:cs typeface="+mn-cs"/>
              </a:defRPr>
            </a:lvl1pPr>
          </a:lstStyle>
          <a:p>
            <a:pPr>
              <a:defRPr/>
            </a:pPr>
            <a:endParaRPr lang="en-US" dirty="0"/>
          </a:p>
        </p:txBody>
      </p:sp>
      <p:sp>
        <p:nvSpPr>
          <p:cNvPr id="33799" name="Rectangle 7"/>
          <p:cNvSpPr>
            <a:spLocks noGrp="1" noChangeArrowheads="1"/>
          </p:cNvSpPr>
          <p:nvPr>
            <p:ph type="sldNum" sz="quarter" idx="5"/>
          </p:nvPr>
        </p:nvSpPr>
        <p:spPr bwMode="auto">
          <a:xfrm>
            <a:off x="5267326" y="6659564"/>
            <a:ext cx="4029075" cy="350837"/>
          </a:xfrm>
          <a:prstGeom prst="rect">
            <a:avLst/>
          </a:prstGeom>
          <a:noFill/>
          <a:ln w="9525">
            <a:noFill/>
            <a:miter lim="800000"/>
            <a:headEnd/>
            <a:tailEnd/>
          </a:ln>
          <a:effectLst/>
        </p:spPr>
        <p:txBody>
          <a:bodyPr vert="horz" wrap="square" lIns="93091" tIns="46549" rIns="93091" bIns="46549" numCol="1" anchor="b" anchorCtr="0" compatLnSpc="1">
            <a:prstTxWarp prst="textNoShape">
              <a:avLst/>
            </a:prstTxWarp>
          </a:bodyPr>
          <a:lstStyle>
            <a:lvl1pPr algn="r" defTabSz="930640">
              <a:spcBef>
                <a:spcPct val="0"/>
              </a:spcBef>
              <a:defRPr b="1">
                <a:latin typeface="Arial" charset="0"/>
                <a:ea typeface="ＭＳ Ｐゴシック" pitchFamily="28" charset="-128"/>
                <a:cs typeface="+mn-cs"/>
              </a:defRPr>
            </a:lvl1pPr>
          </a:lstStyle>
          <a:p>
            <a:pPr>
              <a:defRPr/>
            </a:pPr>
            <a:fld id="{383F97BA-0C6E-4F6C-A952-14C70E8EA83C}" type="slidenum">
              <a:rPr lang="en-US"/>
              <a:pPr>
                <a:defRPr/>
              </a:pPr>
              <a:t>‹#›</a:t>
            </a:fld>
            <a:endParaRPr lang="en-US" dirty="0"/>
          </a:p>
        </p:txBody>
      </p:sp>
    </p:spTree>
    <p:extLst>
      <p:ext uri="{BB962C8B-B14F-4D97-AF65-F5344CB8AC3E}">
        <p14:creationId xmlns:p14="http://schemas.microsoft.com/office/powerpoint/2010/main" val="338875546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9" charset="0"/>
        <a:ea typeface="ＭＳ Ｐゴシック" pitchFamily="68" charset="-128"/>
        <a:cs typeface="ＭＳ Ｐゴシック" pitchFamily="68" charset="-128"/>
      </a:defRPr>
    </a:lvl1pPr>
    <a:lvl2pPr marL="4572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ＭＳ Ｐゴシック"/>
      </a:defRPr>
    </a:lvl2pPr>
    <a:lvl3pPr marL="9144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ＭＳ Ｐゴシック"/>
      </a:defRPr>
    </a:lvl3pPr>
    <a:lvl4pPr marL="13716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ＭＳ Ｐゴシック"/>
      </a:defRPr>
    </a:lvl4pPr>
    <a:lvl5pPr marL="18288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dirty="0" smtClean="0">
              <a:latin typeface="Arial" pitchFamily="34" charset="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B1319F7-037D-4157-9054-7512EDC8CD7E}" type="slidenum">
              <a:rPr lang="en-US" smtClean="0"/>
              <a:pPr>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dirty="0" smtClean="0">
              <a:latin typeface="Arial" pitchFamily="34" charset="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B1319F7-037D-4157-9054-7512EDC8CD7E}" type="slidenum">
              <a:rPr lang="en-US" smtClean="0"/>
              <a:pPr>
                <a:defRPr/>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dirty="0" smtClean="0">
              <a:latin typeface="Arial" pitchFamily="34" charset="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B1319F7-037D-4157-9054-7512EDC8CD7E}" type="slidenum">
              <a:rPr lang="en-US" smtClean="0"/>
              <a:pPr>
                <a:defRPr/>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dirty="0" smtClean="0">
              <a:latin typeface="Arial" pitchFamily="34" charset="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B1319F7-037D-4157-9054-7512EDC8CD7E}" type="slidenum">
              <a:rPr lang="en-US" smtClean="0"/>
              <a:pPr>
                <a:defRPr/>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dirty="0" smtClean="0">
              <a:latin typeface="Arial" pitchFamily="34" charset="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B1319F7-037D-4157-9054-7512EDC8CD7E}" type="slidenum">
              <a:rPr lang="en-US" smtClean="0"/>
              <a:pPr>
                <a:defRPr/>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dirty="0" smtClean="0">
              <a:latin typeface="Arial" pitchFamily="34" charset="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B1319F7-037D-4157-9054-7512EDC8CD7E}" type="slidenum">
              <a:rPr lang="en-US" smtClean="0"/>
              <a:pPr>
                <a:defRPr/>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dirty="0" smtClean="0">
              <a:latin typeface="Arial" pitchFamily="34" charset="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B1319F7-037D-4157-9054-7512EDC8CD7E}" type="slidenum">
              <a:rPr lang="en-US" smtClean="0"/>
              <a:pPr>
                <a:defRPr/>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dirty="0" smtClean="0">
              <a:latin typeface="Arial" pitchFamily="34" charset="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B1319F7-037D-4157-9054-7512EDC8CD7E}" type="slidenum">
              <a:rPr lang="en-US" smtClean="0"/>
              <a:pPr>
                <a:defRPr/>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dirty="0" smtClean="0">
              <a:latin typeface="Arial" pitchFamily="34" charset="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B0931BAB-732A-4296-8EF4-408DDE46398A}" type="slidenum">
              <a:rPr lang="en-US" smtClean="0"/>
              <a:pPr>
                <a:defRPr/>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2B5AE5-6519-429B-BBDB-8F1DF5CF6AB1}" type="slidenum">
              <a:rPr lang="en-US" smtClean="0"/>
              <a:pPr>
                <a:defRPr/>
              </a:pPr>
              <a:t>24</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Slide Image Placeholder 1"/>
          <p:cNvSpPr>
            <a:spLocks noGrp="1" noRot="1" noChangeAspect="1"/>
          </p:cNvSpPr>
          <p:nvPr>
            <p:ph type="sldImg"/>
          </p:nvPr>
        </p:nvSpPr>
        <p:spPr>
          <a:ln/>
        </p:spPr>
      </p:sp>
      <p:sp>
        <p:nvSpPr>
          <p:cNvPr id="309250" name="Notes Placeholder 2"/>
          <p:cNvSpPr>
            <a:spLocks noGrp="1"/>
          </p:cNvSpPr>
          <p:nvPr>
            <p:ph type="body" idx="1"/>
          </p:nvPr>
        </p:nvSpPr>
        <p:spPr>
          <a:noFill/>
          <a:ln/>
        </p:spPr>
        <p:txBody>
          <a:bodyPr/>
          <a:lstStyle/>
          <a:p>
            <a:endParaRPr lang="en-US" dirty="0" smtClean="0">
              <a:latin typeface="Arial" pitchFamily="34" charset="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9C54219B-B481-4A45-9B54-7183E536E8AB}" type="slidenum">
              <a:rPr lang="en-US" smtClean="0"/>
              <a:pPr>
                <a:defRPr/>
              </a:pPr>
              <a:t>27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dirty="0" smtClean="0">
              <a:latin typeface="Arial" pitchFamily="34" charset="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B1319F7-037D-4157-9054-7512EDC8CD7E}"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dirty="0" smtClean="0">
              <a:latin typeface="Arial" pitchFamily="34" charset="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B1319F7-037D-4157-9054-7512EDC8CD7E}" type="slidenum">
              <a:rPr lang="en-US" smtClean="0"/>
              <a:pPr>
                <a:defRPr/>
              </a:pPr>
              <a:t>28</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dirty="0" smtClean="0">
              <a:latin typeface="Arial" pitchFamily="34" charset="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B1319F7-037D-4157-9054-7512EDC8CD7E}" type="slidenum">
              <a:rPr lang="en-US" smtClean="0"/>
              <a:pPr>
                <a:defRPr/>
              </a:pPr>
              <a:t>29</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2B5AE5-6519-429B-BBDB-8F1DF5CF6AB1}" type="slidenum">
              <a:rPr lang="en-US" smtClean="0"/>
              <a:pPr>
                <a:defRPr/>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dirty="0" smtClean="0">
              <a:latin typeface="Arial" pitchFamily="34" charset="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B1319F7-037D-4157-9054-7512EDC8CD7E}"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dirty="0" smtClean="0">
              <a:latin typeface="Arial" pitchFamily="34" charset="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B1319F7-037D-4157-9054-7512EDC8CD7E}"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dirty="0" smtClean="0">
              <a:latin typeface="Arial" pitchFamily="34" charset="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B1319F7-037D-4157-9054-7512EDC8CD7E}"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dirty="0" smtClean="0">
              <a:latin typeface="Arial" pitchFamily="34" charset="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B1319F7-037D-4157-9054-7512EDC8CD7E}"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dirty="0" smtClean="0">
              <a:latin typeface="Arial" pitchFamily="34" charset="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B1319F7-037D-4157-9054-7512EDC8CD7E}"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dirty="0" smtClean="0">
              <a:latin typeface="Arial" pitchFamily="34" charset="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B1319F7-037D-4157-9054-7512EDC8CD7E}" type="slidenum">
              <a:rPr lang="en-US" smtClean="0"/>
              <a:pPr>
                <a:defRPr/>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dirty="0" smtClean="0">
              <a:latin typeface="Arial" pitchFamily="34" charset="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B1319F7-037D-4157-9054-7512EDC8CD7E}" type="slidenum">
              <a:rPr lang="en-US" smtClean="0"/>
              <a:pPr>
                <a:defRPr/>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 name="TextBox 5"/>
          <p:cNvSpPr txBox="1"/>
          <p:nvPr userDrawn="1"/>
        </p:nvSpPr>
        <p:spPr>
          <a:xfrm>
            <a:off x="0" y="0"/>
            <a:ext cx="9144000" cy="1046440"/>
          </a:xfrm>
          <a:prstGeom prst="rect">
            <a:avLst/>
          </a:prstGeom>
          <a:solidFill>
            <a:schemeClr val="accent1"/>
          </a:solidFill>
        </p:spPr>
        <p:txBody>
          <a:bodyPr wrap="square" rtlCol="0">
            <a:spAutoFit/>
          </a:bodyPr>
          <a:lstStyle/>
          <a:p>
            <a:pPr algn="r"/>
            <a:endParaRPr lang="en-US" sz="2400" dirty="0" smtClean="0">
              <a:solidFill>
                <a:schemeClr val="bg1"/>
              </a:solidFill>
            </a:endParaRPr>
          </a:p>
          <a:p>
            <a:pPr algn="r"/>
            <a:r>
              <a:rPr lang="en-US" sz="1200" dirty="0" smtClean="0">
                <a:solidFill>
                  <a:schemeClr val="bg1"/>
                </a:solidFill>
              </a:rPr>
              <a:t>PRIVATE WEALTH MANAGEMENT</a:t>
            </a:r>
            <a:r>
              <a:rPr lang="en-US" sz="1400" baseline="0" dirty="0" smtClean="0">
                <a:solidFill>
                  <a:schemeClr val="bg1"/>
                </a:solidFill>
              </a:rPr>
              <a:t> </a:t>
            </a:r>
            <a:endParaRPr lang="en-US" sz="1400" dirty="0" smtClean="0">
              <a:solidFill>
                <a:schemeClr val="bg1"/>
              </a:solidFill>
            </a:endParaRPr>
          </a:p>
          <a:p>
            <a:pPr algn="r">
              <a:tabLst>
                <a:tab pos="3143250" algn="l"/>
              </a:tabLst>
            </a:pPr>
            <a:endParaRPr lang="en-US" sz="2400" dirty="0"/>
          </a:p>
        </p:txBody>
      </p:sp>
      <p:sp>
        <p:nvSpPr>
          <p:cNvPr id="137224" name="Rectangle 8"/>
          <p:cNvSpPr>
            <a:spLocks noGrp="1" noChangeArrowheads="1"/>
          </p:cNvSpPr>
          <p:nvPr>
            <p:ph type="ctrTitle" sz="quarter"/>
          </p:nvPr>
        </p:nvSpPr>
        <p:spPr bwMode="auto">
          <a:xfrm>
            <a:off x="792163" y="2168525"/>
            <a:ext cx="7772400" cy="1946275"/>
          </a:xfrm>
        </p:spPr>
        <p:txBody>
          <a:bodyPr lIns="91440" tIns="45720" rIns="91440" bIns="45720" anchor="ctr"/>
          <a:lstStyle>
            <a:lvl1pPr>
              <a:defRPr sz="2400" b="0"/>
            </a:lvl1pPr>
          </a:lstStyle>
          <a:p>
            <a:r>
              <a:rPr lang="en-US" dirty="0"/>
              <a:t>Click to edit Master title style</a:t>
            </a:r>
          </a:p>
        </p:txBody>
      </p:sp>
      <p:sp>
        <p:nvSpPr>
          <p:cNvPr id="137225" name="Rectangle 9"/>
          <p:cNvSpPr>
            <a:spLocks noGrp="1" noChangeArrowheads="1"/>
          </p:cNvSpPr>
          <p:nvPr>
            <p:ph type="subTitle" sz="quarter" idx="1"/>
          </p:nvPr>
        </p:nvSpPr>
        <p:spPr>
          <a:xfrm>
            <a:off x="792163" y="4279900"/>
            <a:ext cx="6400800" cy="984250"/>
          </a:xfrm>
          <a:ln/>
        </p:spPr>
        <p:txBody>
          <a:bodyPr lIns="91440" tIns="45720" rIns="91440" bIns="45720"/>
          <a:lstStyle>
            <a:lvl1pPr marL="0" indent="0">
              <a:buFont typeface="Wingdings" pitchFamily="28" charset="2"/>
              <a:buNone/>
              <a:defRPr sz="1600">
                <a:solidFill>
                  <a:schemeClr val="tx2"/>
                </a:solidFill>
                <a:latin typeface="Arial" pitchFamily="34" charset="0"/>
                <a:cs typeface="Arial" pitchFamily="34" charset="0"/>
              </a:defRPr>
            </a:lvl1pPr>
          </a:lstStyle>
          <a:p>
            <a:r>
              <a:rPr lang="en-US" dirty="0"/>
              <a:t>Click to edit Master subtitle style</a:t>
            </a:r>
          </a:p>
        </p:txBody>
      </p:sp>
      <p:pic>
        <p:nvPicPr>
          <p:cNvPr id="5" name="Picture 8" descr="SunTrust Reversed Logo.pdf"/>
          <p:cNvPicPr>
            <a:picLocks noChangeAspect="1"/>
          </p:cNvPicPr>
          <p:nvPr userDrawn="1"/>
        </p:nvPicPr>
        <p:blipFill>
          <a:blip r:embed="rId2" cstate="print"/>
          <a:srcRect/>
          <a:stretch>
            <a:fillRect/>
          </a:stretch>
        </p:blipFill>
        <p:spPr bwMode="auto">
          <a:xfrm>
            <a:off x="457200" y="133350"/>
            <a:ext cx="1192213" cy="6858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b="0"/>
            </a:lvl1pPr>
          </a:lstStyle>
          <a:p>
            <a:pPr>
              <a:defRPr/>
            </a:pPr>
            <a:r>
              <a:rPr lang="en-US" dirty="0"/>
              <a:t>Page </a:t>
            </a:r>
            <a:fld id="{0F70732B-48D7-4E24-951B-6576C14EF33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ki Content Slide">
    <p:spTree>
      <p:nvGrpSpPr>
        <p:cNvPr id="1" name=""/>
        <p:cNvGrpSpPr/>
        <p:nvPr/>
      </p:nvGrpSpPr>
      <p:grpSpPr>
        <a:xfrm>
          <a:off x="0" y="0"/>
          <a:ext cx="0" cy="0"/>
          <a:chOff x="0" y="0"/>
          <a:chExt cx="0" cy="0"/>
        </a:xfrm>
      </p:grpSpPr>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8938" y="557213"/>
            <a:ext cx="8226425" cy="393700"/>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4" name="Text Placeholder 8"/>
          <p:cNvSpPr>
            <a:spLocks noGrp="1"/>
          </p:cNvSpPr>
          <p:nvPr>
            <p:ph type="body" sz="quarter" idx="11"/>
          </p:nvPr>
        </p:nvSpPr>
        <p:spPr>
          <a:xfrm>
            <a:off x="390525" y="964611"/>
            <a:ext cx="6870700" cy="187325"/>
          </a:xfrm>
        </p:spPr>
        <p:txBody>
          <a:bodyPr/>
          <a:lstStyle>
            <a:lvl1pPr>
              <a:buFontTx/>
              <a:buNone/>
              <a:defRPr b="1">
                <a:latin typeface="Arial" pitchFamily="34" charset="0"/>
                <a:cs typeface="Arial" pitchFamily="34" charset="0"/>
              </a:defRPr>
            </a:lvl1pPr>
          </a:lstStyle>
          <a:p>
            <a:pPr lvl="0"/>
            <a:r>
              <a:rPr lang="en-US" dirty="0" smtClean="0"/>
              <a:t>Click to edit Master text styles</a:t>
            </a:r>
            <a:endParaRPr lang="en-US" dirty="0"/>
          </a:p>
        </p:txBody>
      </p:sp>
      <p:sp>
        <p:nvSpPr>
          <p:cNvPr id="5" name="Slide Number Placeholder 7"/>
          <p:cNvSpPr>
            <a:spLocks noGrp="1"/>
          </p:cNvSpPr>
          <p:nvPr>
            <p:ph type="sldNum" sz="quarter" idx="12"/>
          </p:nvPr>
        </p:nvSpPr>
        <p:spPr>
          <a:xfrm>
            <a:off x="428625" y="6197600"/>
            <a:ext cx="2133600" cy="365125"/>
          </a:xfrm>
        </p:spPr>
        <p:txBody>
          <a:bodyPr/>
          <a:lstStyle>
            <a:lvl1pPr algn="l">
              <a:defRPr sz="1000" b="0">
                <a:solidFill>
                  <a:schemeClr val="tx1"/>
                </a:solidFill>
              </a:defRPr>
            </a:lvl1pPr>
          </a:lstStyle>
          <a:p>
            <a:pPr>
              <a:defRPr/>
            </a:pPr>
            <a:r>
              <a:rPr lang="en-US" dirty="0"/>
              <a:t>Page </a:t>
            </a:r>
            <a:fld id="{F5382E91-3415-4516-8DBD-77F7078A738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rst Page">
    <p:spTree>
      <p:nvGrpSpPr>
        <p:cNvPr id="1" name=""/>
        <p:cNvGrpSpPr/>
        <p:nvPr/>
      </p:nvGrpSpPr>
      <p:grpSpPr>
        <a:xfrm>
          <a:off x="0" y="0"/>
          <a:ext cx="0" cy="0"/>
          <a:chOff x="0" y="0"/>
          <a:chExt cx="0" cy="0"/>
        </a:xfrm>
      </p:grpSpPr>
      <p:sp>
        <p:nvSpPr>
          <p:cNvPr id="2" name="Slide Number Placeholder 5"/>
          <p:cNvSpPr>
            <a:spLocks noGrp="1"/>
          </p:cNvSpPr>
          <p:nvPr userDrawn="1">
            <p:ph type="sldNum" sz="quarter" idx="10"/>
          </p:nvPr>
        </p:nvSpPr>
        <p:spPr bwMode="auto">
          <a:xfrm>
            <a:off x="428625" y="6197600"/>
            <a:ext cx="2133600" cy="365125"/>
          </a:xfrm>
          <a:ln>
            <a:miter lim="800000"/>
            <a:headEnd/>
            <a:tailEnd/>
          </a:ln>
        </p:spPr>
        <p:txBody>
          <a:bodyPr wrap="square" numCol="1" anchorCtr="0" compatLnSpc="1">
            <a:prstTxWarp prst="textNoShape">
              <a:avLst/>
            </a:prstTxWarp>
          </a:bodyPr>
          <a:lstStyle>
            <a:lvl1pPr>
              <a:defRPr b="0">
                <a:latin typeface="Arial" pitchFamily="34" charset="0"/>
                <a:ea typeface="ＭＳ Ｐゴシック"/>
                <a:cs typeface="ＭＳ Ｐゴシック"/>
              </a:defRPr>
            </a:lvl1pPr>
          </a:lstStyle>
          <a:p>
            <a:pPr>
              <a:defRPr/>
            </a:pPr>
            <a:r>
              <a:rPr lang="en-US" dirty="0"/>
              <a:t>Page </a:t>
            </a:r>
            <a:fld id="{612C269B-61E2-4D0A-AB92-AE8F104D43A7}"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page">
    <p:spTree>
      <p:nvGrpSpPr>
        <p:cNvPr id="1" name=""/>
        <p:cNvGrpSpPr/>
        <p:nvPr/>
      </p:nvGrpSpPr>
      <p:grpSpPr>
        <a:xfrm>
          <a:off x="0" y="0"/>
          <a:ext cx="0" cy="0"/>
          <a:chOff x="0" y="0"/>
          <a:chExt cx="0" cy="0"/>
        </a:xfrm>
      </p:grpSpPr>
      <p:sp>
        <p:nvSpPr>
          <p:cNvPr id="2" name="Slide Number Placeholder 5"/>
          <p:cNvSpPr>
            <a:spLocks noGrp="1"/>
          </p:cNvSpPr>
          <p:nvPr userDrawn="1">
            <p:ph type="sldNum" sz="quarter" idx="10"/>
          </p:nvPr>
        </p:nvSpPr>
        <p:spPr bwMode="auto">
          <a:xfrm>
            <a:off x="428625" y="6197600"/>
            <a:ext cx="2133600" cy="365125"/>
          </a:xfrm>
          <a:ln>
            <a:miter lim="800000"/>
            <a:headEnd/>
            <a:tailEnd/>
          </a:ln>
        </p:spPr>
        <p:txBody>
          <a:bodyPr wrap="square" numCol="1" anchorCtr="0" compatLnSpc="1">
            <a:prstTxWarp prst="textNoShape">
              <a:avLst/>
            </a:prstTxWarp>
          </a:bodyPr>
          <a:lstStyle>
            <a:lvl1pPr>
              <a:defRPr b="0">
                <a:latin typeface="Arial" pitchFamily="34" charset="0"/>
                <a:ea typeface="ＭＳ Ｐゴシック"/>
                <a:cs typeface="ＭＳ Ｐゴシック"/>
              </a:defRPr>
            </a:lvl1pPr>
          </a:lstStyle>
          <a:p>
            <a:pPr>
              <a:defRPr/>
            </a:pPr>
            <a:r>
              <a:rPr lang="en-US" dirty="0"/>
              <a:t>Page </a:t>
            </a:r>
            <a:fld id="{E6EDD772-2DE0-42FE-8E2F-94F94D063572}" type="slidenum">
              <a:rPr lang="en-US"/>
              <a:pPr>
                <a:defRPr/>
              </a:pPr>
              <a:t>‹#›</a:t>
            </a:fld>
            <a:endParaRPr lang="en-US" dirty="0"/>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7"/>
          <p:cNvSpPr>
            <a:spLocks noGrp="1"/>
          </p:cNvSpPr>
          <p:nvPr>
            <p:ph type="sldNum" sz="quarter" idx="10"/>
          </p:nvPr>
        </p:nvSpPr>
        <p:spPr>
          <a:xfrm>
            <a:off x="428625" y="6197600"/>
            <a:ext cx="2133600" cy="365125"/>
          </a:xfrm>
        </p:spPr>
        <p:txBody>
          <a:bodyPr/>
          <a:lstStyle>
            <a:lvl1pPr algn="l">
              <a:defRPr sz="1000">
                <a:solidFill>
                  <a:srgbClr val="000000"/>
                </a:solidFill>
              </a:defRPr>
            </a:lvl1pPr>
          </a:lstStyle>
          <a:p>
            <a:pPr>
              <a:defRPr/>
            </a:pPr>
            <a:r>
              <a:rPr lang="en-US" dirty="0"/>
              <a:t>Page </a:t>
            </a:r>
            <a:fld id="{AB0C8F90-AB4D-47F8-B920-20FA83138360}"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8" descr="sti_pre_16_4pro_pos_sm"/>
          <p:cNvPicPr>
            <a:picLocks noChangeAspect="1" noChangeArrowheads="1"/>
          </p:cNvPicPr>
          <p:nvPr/>
        </p:nvPicPr>
        <p:blipFill>
          <a:blip r:embed="rId2" cstate="print"/>
          <a:srcRect l="26186" t="28401" r="27324" b="25368"/>
          <a:stretch>
            <a:fillRect/>
          </a:stretch>
        </p:blipFill>
        <p:spPr bwMode="auto">
          <a:xfrm>
            <a:off x="7051675" y="271463"/>
            <a:ext cx="1882775" cy="1289050"/>
          </a:xfrm>
          <a:prstGeom prst="rect">
            <a:avLst/>
          </a:prstGeom>
          <a:noFill/>
          <a:ln w="9525">
            <a:noFill/>
            <a:miter lim="800000"/>
            <a:headEnd/>
            <a:tailEnd/>
          </a:ln>
        </p:spPr>
      </p:pic>
      <p:sp>
        <p:nvSpPr>
          <p:cNvPr id="207874" name="Rectangle 2"/>
          <p:cNvSpPr>
            <a:spLocks noGrp="1" noChangeArrowheads="1"/>
          </p:cNvSpPr>
          <p:nvPr>
            <p:ph type="ctrTitle"/>
          </p:nvPr>
        </p:nvSpPr>
        <p:spPr bwMode="auto">
          <a:xfrm>
            <a:off x="784225" y="1928813"/>
            <a:ext cx="7772400" cy="1470025"/>
          </a:xfrm>
        </p:spPr>
        <p:txBody>
          <a:bodyPr anchor="ctr"/>
          <a:lstStyle>
            <a:lvl1pPr algn="l">
              <a:defRPr sz="1800"/>
            </a:lvl1pPr>
          </a:lstStyle>
          <a:p>
            <a:r>
              <a:rPr lang="en-US" dirty="0"/>
              <a:t>Click to edit Master title style</a:t>
            </a:r>
          </a:p>
        </p:txBody>
      </p:sp>
      <p:sp>
        <p:nvSpPr>
          <p:cNvPr id="207875" name="Rectangle 3"/>
          <p:cNvSpPr>
            <a:spLocks noGrp="1" noChangeArrowheads="1"/>
          </p:cNvSpPr>
          <p:nvPr>
            <p:ph type="subTitle" idx="1"/>
          </p:nvPr>
        </p:nvSpPr>
        <p:spPr>
          <a:xfrm>
            <a:off x="784225" y="3390900"/>
            <a:ext cx="6400800" cy="1752600"/>
          </a:xfrm>
        </p:spPr>
        <p:txBody>
          <a:bodyPr/>
          <a:lstStyle>
            <a:lvl1pPr marL="0" indent="0">
              <a:buFont typeface="Wingdings" pitchFamily="2" charset="2"/>
              <a:buNone/>
              <a:defRPr sz="1400">
                <a:solidFill>
                  <a:schemeClr val="bg2"/>
                </a:solidFill>
              </a:defRPr>
            </a:lvl1pPr>
          </a:lstStyle>
          <a:p>
            <a:r>
              <a:rPr lang="en-US" dirty="0"/>
              <a:t>Click to edit Master subtitle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98BB4F-33F8-411B-8773-F64DE264A7F4}" type="datetimeFigureOut">
              <a:rPr lang="en-US" smtClean="0">
                <a:solidFill>
                  <a:prstClr val="black">
                    <a:tint val="75000"/>
                  </a:prstClr>
                </a:solidFill>
              </a:rPr>
              <a:pPr/>
              <a:t>4/28/2014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2187FC5-90C8-4873-9721-4CE4F8A0321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98BB4F-33F8-411B-8773-F64DE264A7F4}" type="datetimeFigureOut">
              <a:rPr lang="en-US" smtClean="0">
                <a:solidFill>
                  <a:prstClr val="black">
                    <a:tint val="75000"/>
                  </a:prstClr>
                </a:solidFill>
              </a:rPr>
              <a:pPr/>
              <a:t>4/28/2014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2187FC5-90C8-4873-9721-4CE4F8A0321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98BB4F-33F8-411B-8773-F64DE264A7F4}" type="datetimeFigureOut">
              <a:rPr lang="en-US" smtClean="0">
                <a:solidFill>
                  <a:prstClr val="black">
                    <a:tint val="75000"/>
                  </a:prstClr>
                </a:solidFill>
              </a:rPr>
              <a:pPr/>
              <a:t>4/28/2014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2187FC5-90C8-4873-9721-4CE4F8A0321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0401" y="1515583"/>
            <a:ext cx="8324024" cy="44831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1"/>
          </p:nvPr>
        </p:nvSpPr>
        <p:spPr>
          <a:xfrm>
            <a:off x="390525" y="955467"/>
            <a:ext cx="6870700" cy="187325"/>
          </a:xfrm>
        </p:spPr>
        <p:txBody>
          <a:bodyPr/>
          <a:lstStyle>
            <a:lvl1pPr>
              <a:buFontTx/>
              <a:buNone/>
              <a:defRPr b="1">
                <a:latin typeface="Arial" pitchFamily="34" charset="0"/>
                <a:cs typeface="Arial" pitchFamily="34" charset="0"/>
              </a:defRPr>
            </a:lvl1pPr>
          </a:lstStyle>
          <a:p>
            <a:pPr lvl="0"/>
            <a:r>
              <a:rPr lang="en-US" dirty="0" smtClean="0"/>
              <a:t>Click to edit Master text styles</a:t>
            </a:r>
            <a:endParaRPr lang="en-US" dirty="0"/>
          </a:p>
        </p:txBody>
      </p:sp>
      <p:sp>
        <p:nvSpPr>
          <p:cNvPr id="4" name="Slide Number Placeholder 7"/>
          <p:cNvSpPr>
            <a:spLocks noGrp="1"/>
          </p:cNvSpPr>
          <p:nvPr>
            <p:ph type="sldNum" sz="quarter" idx="12"/>
          </p:nvPr>
        </p:nvSpPr>
        <p:spPr>
          <a:xfrm>
            <a:off x="428625" y="6197600"/>
            <a:ext cx="2133600" cy="365125"/>
          </a:xfrm>
        </p:spPr>
        <p:txBody>
          <a:bodyPr/>
          <a:lstStyle>
            <a:lvl1pPr algn="l">
              <a:defRPr sz="1000" b="0">
                <a:solidFill>
                  <a:schemeClr val="tx1"/>
                </a:solidFill>
              </a:defRPr>
            </a:lvl1pPr>
          </a:lstStyle>
          <a:p>
            <a:pPr>
              <a:defRPr/>
            </a:pPr>
            <a:r>
              <a:rPr lang="en-US" dirty="0"/>
              <a:t>Page </a:t>
            </a:r>
            <a:fld id="{6802BDE1-640D-4999-A1AE-3BD65D67344D}"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98BB4F-33F8-411B-8773-F64DE264A7F4}" type="datetimeFigureOut">
              <a:rPr lang="en-US" smtClean="0">
                <a:solidFill>
                  <a:prstClr val="black">
                    <a:tint val="75000"/>
                  </a:prstClr>
                </a:solidFill>
              </a:rPr>
              <a:pPr/>
              <a:t>4/28/2014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2187FC5-90C8-4873-9721-4CE4F8A0321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98BB4F-33F8-411B-8773-F64DE264A7F4}" type="datetimeFigureOut">
              <a:rPr lang="en-US" smtClean="0">
                <a:solidFill>
                  <a:prstClr val="black">
                    <a:tint val="75000"/>
                  </a:prstClr>
                </a:solidFill>
              </a:rPr>
              <a:pPr/>
              <a:t>4/28/2014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2187FC5-90C8-4873-9721-4CE4F8A0321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98BB4F-33F8-411B-8773-F64DE264A7F4}" type="datetimeFigureOut">
              <a:rPr lang="en-US" smtClean="0">
                <a:solidFill>
                  <a:prstClr val="black">
                    <a:tint val="75000"/>
                  </a:prstClr>
                </a:solidFill>
              </a:rPr>
              <a:pPr/>
              <a:t>4/28/2014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2187FC5-90C8-4873-9721-4CE4F8A0321A}" type="slidenum">
              <a:rPr lang="en-US" smtClean="0">
                <a:solidFill>
                  <a:prstClr val="black">
                    <a:tint val="75000"/>
                  </a:prstClr>
                </a:solidFill>
              </a:rPr>
              <a:pPr/>
              <a:t>‹#›</a:t>
            </a:fld>
            <a:endParaRPr lang="en-US" dirty="0">
              <a:solidFill>
                <a:prstClr val="black">
                  <a:tint val="75000"/>
                </a:prstClr>
              </a:solidFill>
            </a:endParaRPr>
          </a:p>
        </p:txBody>
      </p:sp>
      <p:pic>
        <p:nvPicPr>
          <p:cNvPr id="6" name="Picture 8" descr="sti_pre_16_rev.jpg"/>
          <p:cNvPicPr>
            <a:picLocks noChangeAspect="1"/>
          </p:cNvPicPr>
          <p:nvPr userDrawn="1"/>
        </p:nvPicPr>
        <p:blipFill>
          <a:blip r:embed="rId2" cstate="print"/>
          <a:srcRect/>
          <a:stretch>
            <a:fillRect/>
          </a:stretch>
        </p:blipFill>
        <p:spPr bwMode="auto">
          <a:xfrm>
            <a:off x="7315200" y="5715000"/>
            <a:ext cx="1390650" cy="857250"/>
          </a:xfrm>
          <a:prstGeom prst="rect">
            <a:avLst/>
          </a:prstGeom>
          <a:noFill/>
          <a:ln w="9525">
            <a:noFill/>
            <a:miter lim="800000"/>
            <a:headEnd/>
            <a:tailEnd/>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8BB4F-33F8-411B-8773-F64DE264A7F4}" type="datetimeFigureOut">
              <a:rPr lang="en-US" smtClean="0">
                <a:solidFill>
                  <a:prstClr val="black">
                    <a:tint val="75000"/>
                  </a:prstClr>
                </a:solidFill>
              </a:rPr>
              <a:pPr/>
              <a:t>4/28/2014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2187FC5-90C8-4873-9721-4CE4F8A0321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8BB4F-33F8-411B-8773-F64DE264A7F4}" type="datetimeFigureOut">
              <a:rPr lang="en-US" smtClean="0">
                <a:solidFill>
                  <a:prstClr val="black">
                    <a:tint val="75000"/>
                  </a:prstClr>
                </a:solidFill>
              </a:rPr>
              <a:pPr/>
              <a:t>4/28/2014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2187FC5-90C8-4873-9721-4CE4F8A0321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8BB4F-33F8-411B-8773-F64DE264A7F4}" type="datetimeFigureOut">
              <a:rPr lang="en-US" smtClean="0">
                <a:solidFill>
                  <a:prstClr val="black">
                    <a:tint val="75000"/>
                  </a:prstClr>
                </a:solidFill>
              </a:rPr>
              <a:pPr/>
              <a:t>4/28/2014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2187FC5-90C8-4873-9721-4CE4F8A0321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98BB4F-33F8-411B-8773-F64DE264A7F4}" type="datetimeFigureOut">
              <a:rPr lang="en-US" smtClean="0">
                <a:solidFill>
                  <a:prstClr val="black">
                    <a:tint val="75000"/>
                  </a:prstClr>
                </a:solidFill>
              </a:rPr>
              <a:pPr/>
              <a:t>4/28/2014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2187FC5-90C8-4873-9721-4CE4F8A0321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98BB4F-33F8-411B-8773-F64DE264A7F4}" type="datetimeFigureOut">
              <a:rPr lang="en-US" smtClean="0">
                <a:solidFill>
                  <a:prstClr val="black">
                    <a:tint val="75000"/>
                  </a:prstClr>
                </a:solidFill>
              </a:rPr>
              <a:pPr/>
              <a:t>4/28/2014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2187FC5-90C8-4873-9721-4CE4F8A0321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_Escrow Celeste">
    <p:spTree>
      <p:nvGrpSpPr>
        <p:cNvPr id="1" name=""/>
        <p:cNvGrpSpPr/>
        <p:nvPr/>
      </p:nvGrpSpPr>
      <p:grpSpPr>
        <a:xfrm>
          <a:off x="0" y="0"/>
          <a:ext cx="0" cy="0"/>
          <a:chOff x="0" y="0"/>
          <a:chExt cx="0" cy="0"/>
        </a:xfrm>
      </p:grpSpPr>
      <p:sp>
        <p:nvSpPr>
          <p:cNvPr id="137224" name="Rectangle 8"/>
          <p:cNvSpPr>
            <a:spLocks noGrp="1" noChangeArrowheads="1"/>
          </p:cNvSpPr>
          <p:nvPr>
            <p:ph type="ctrTitle" sz="quarter"/>
          </p:nvPr>
        </p:nvSpPr>
        <p:spPr bwMode="auto">
          <a:xfrm>
            <a:off x="912813" y="2514601"/>
            <a:ext cx="7651750" cy="466724"/>
          </a:xfrm>
        </p:spPr>
        <p:txBody>
          <a:bodyPr lIns="0" tIns="45720" rIns="0" bIns="45720" anchor="ctr"/>
          <a:lstStyle>
            <a:lvl1pPr algn="l" rtl="0" fontAlgn="base">
              <a:spcBef>
                <a:spcPct val="0"/>
              </a:spcBef>
              <a:spcAft>
                <a:spcPct val="0"/>
              </a:spcAft>
              <a:defRPr lang="en-US" sz="2400" b="0" dirty="0">
                <a:solidFill>
                  <a:srgbClr val="003366"/>
                </a:solidFill>
                <a:latin typeface="Arial" pitchFamily="34" charset="0"/>
                <a:ea typeface="+mj-ea"/>
                <a:cs typeface="Arial" pitchFamily="34" charset="0"/>
              </a:defRPr>
            </a:lvl1pPr>
          </a:lstStyle>
          <a:p>
            <a:r>
              <a:rPr lang="en-US" dirty="0"/>
              <a:t>Click to edit Master title style</a:t>
            </a:r>
          </a:p>
        </p:txBody>
      </p:sp>
      <p:sp>
        <p:nvSpPr>
          <p:cNvPr id="137225" name="Rectangle 9"/>
          <p:cNvSpPr>
            <a:spLocks noGrp="1" noChangeArrowheads="1"/>
          </p:cNvSpPr>
          <p:nvPr>
            <p:ph type="subTitle" sz="quarter" idx="1"/>
          </p:nvPr>
        </p:nvSpPr>
        <p:spPr>
          <a:xfrm>
            <a:off x="912813" y="2974975"/>
            <a:ext cx="6280150" cy="454025"/>
          </a:xfrm>
          <a:ln/>
        </p:spPr>
        <p:txBody>
          <a:bodyPr lIns="0" tIns="45720" rIns="0" bIns="45720" anchor="b"/>
          <a:lstStyle>
            <a:lvl1pPr marL="0" indent="0">
              <a:buFont typeface="Wingdings" pitchFamily="28" charset="2"/>
              <a:buNone/>
              <a:defRPr sz="1600" i="1">
                <a:solidFill>
                  <a:schemeClr val="tx2"/>
                </a:solidFill>
              </a:defRPr>
            </a:lvl1pPr>
          </a:lstStyle>
          <a:p>
            <a:r>
              <a:rPr lang="en-US" dirty="0"/>
              <a:t>Click to edit Master subtitle style</a:t>
            </a:r>
          </a:p>
        </p:txBody>
      </p:sp>
      <p:pic>
        <p:nvPicPr>
          <p:cNvPr id="5" name="Picture 4" descr="Escrow.jpg"/>
          <p:cNvPicPr>
            <a:picLocks noChangeAspect="1"/>
          </p:cNvPicPr>
          <p:nvPr userDrawn="1"/>
        </p:nvPicPr>
        <p:blipFill>
          <a:blip r:embed="rId2"/>
          <a:srcRect l="131" t="781" r="437"/>
          <a:stretch>
            <a:fillRect/>
          </a:stretch>
        </p:blipFill>
        <p:spPr>
          <a:xfrm>
            <a:off x="1" y="0"/>
            <a:ext cx="9148762" cy="929999"/>
          </a:xfrm>
          <a:prstGeom prst="rect">
            <a:avLst/>
          </a:prstGeom>
        </p:spPr>
      </p:pic>
    </p:spTree>
    <p:extLst>
      <p:ext uri="{BB962C8B-B14F-4D97-AF65-F5344CB8AC3E}">
        <p14:creationId xmlns:p14="http://schemas.microsoft.com/office/powerpoint/2010/main" val="977135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_EMPLOYEE BENEFIT Celeste">
    <p:spTree>
      <p:nvGrpSpPr>
        <p:cNvPr id="1" name=""/>
        <p:cNvGrpSpPr/>
        <p:nvPr/>
      </p:nvGrpSpPr>
      <p:grpSpPr>
        <a:xfrm>
          <a:off x="0" y="0"/>
          <a:ext cx="0" cy="0"/>
          <a:chOff x="0" y="0"/>
          <a:chExt cx="0" cy="0"/>
        </a:xfrm>
      </p:grpSpPr>
      <p:sp>
        <p:nvSpPr>
          <p:cNvPr id="137224" name="Rectangle 8"/>
          <p:cNvSpPr>
            <a:spLocks noGrp="1" noChangeArrowheads="1"/>
          </p:cNvSpPr>
          <p:nvPr>
            <p:ph type="ctrTitle" sz="quarter"/>
          </p:nvPr>
        </p:nvSpPr>
        <p:spPr bwMode="auto">
          <a:xfrm>
            <a:off x="912813" y="2524125"/>
            <a:ext cx="7651750" cy="447675"/>
          </a:xfrm>
        </p:spPr>
        <p:txBody>
          <a:bodyPr lIns="0" tIns="45720" rIns="0" bIns="45720" anchor="ctr"/>
          <a:lstStyle>
            <a:lvl1pPr algn="l" rtl="0" fontAlgn="base">
              <a:spcBef>
                <a:spcPct val="0"/>
              </a:spcBef>
              <a:spcAft>
                <a:spcPct val="0"/>
              </a:spcAft>
              <a:defRPr lang="en-US" sz="2400" b="0" dirty="0">
                <a:solidFill>
                  <a:srgbClr val="003366"/>
                </a:solidFill>
                <a:latin typeface="Arial" pitchFamily="34" charset="0"/>
                <a:ea typeface="+mj-ea"/>
                <a:cs typeface="Arial" pitchFamily="34" charset="0"/>
              </a:defRPr>
            </a:lvl1pPr>
          </a:lstStyle>
          <a:p>
            <a:r>
              <a:rPr lang="en-US" dirty="0"/>
              <a:t>Click to edit Master title style</a:t>
            </a:r>
          </a:p>
        </p:txBody>
      </p:sp>
      <p:sp>
        <p:nvSpPr>
          <p:cNvPr id="137225" name="Rectangle 9"/>
          <p:cNvSpPr>
            <a:spLocks noGrp="1" noChangeArrowheads="1"/>
          </p:cNvSpPr>
          <p:nvPr>
            <p:ph type="subTitle" sz="quarter" idx="1"/>
          </p:nvPr>
        </p:nvSpPr>
        <p:spPr>
          <a:xfrm>
            <a:off x="912813" y="2971800"/>
            <a:ext cx="6280150" cy="457200"/>
          </a:xfrm>
          <a:ln/>
        </p:spPr>
        <p:txBody>
          <a:bodyPr lIns="0" tIns="45720" rIns="0" bIns="45720" anchor="b"/>
          <a:lstStyle>
            <a:lvl1pPr marL="0" indent="0" algn="l" rtl="0" fontAlgn="base">
              <a:spcBef>
                <a:spcPct val="60000"/>
              </a:spcBef>
              <a:spcAft>
                <a:spcPct val="10000"/>
              </a:spcAft>
              <a:buClr>
                <a:srgbClr val="003366"/>
              </a:buClr>
              <a:buSzPct val="130000"/>
              <a:buFont typeface="Wingdings" pitchFamily="28" charset="2"/>
              <a:buNone/>
              <a:defRPr lang="en-US" sz="1600" i="1" dirty="0">
                <a:solidFill>
                  <a:schemeClr val="tx2"/>
                </a:solidFill>
                <a:latin typeface="Arial" pitchFamily="34" charset="0"/>
                <a:ea typeface="+mn-ea"/>
                <a:cs typeface="Arial" pitchFamily="34" charset="0"/>
              </a:defRPr>
            </a:lvl1pPr>
          </a:lstStyle>
          <a:p>
            <a:r>
              <a:rPr lang="en-US" dirty="0"/>
              <a:t>Click to edit Master subtitle style</a:t>
            </a:r>
          </a:p>
        </p:txBody>
      </p:sp>
      <p:pic>
        <p:nvPicPr>
          <p:cNvPr id="5" name="Picture 4" descr="Employee.jpg"/>
          <p:cNvPicPr>
            <a:picLocks noChangeAspect="1"/>
          </p:cNvPicPr>
          <p:nvPr userDrawn="1"/>
        </p:nvPicPr>
        <p:blipFill>
          <a:blip r:embed="rId2"/>
          <a:srcRect l="104" t="1022" r="208"/>
          <a:stretch>
            <a:fillRect/>
          </a:stretch>
        </p:blipFill>
        <p:spPr>
          <a:xfrm>
            <a:off x="-9526" y="0"/>
            <a:ext cx="9163051" cy="926801"/>
          </a:xfrm>
          <a:prstGeom prst="rect">
            <a:avLst/>
          </a:prstGeom>
        </p:spPr>
      </p:pic>
    </p:spTree>
    <p:extLst>
      <p:ext uri="{BB962C8B-B14F-4D97-AF65-F5344CB8AC3E}">
        <p14:creationId xmlns:p14="http://schemas.microsoft.com/office/powerpoint/2010/main" val="128304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Right Side Bar Comments">
    <p:spTree>
      <p:nvGrpSpPr>
        <p:cNvPr id="1" name=""/>
        <p:cNvGrpSpPr/>
        <p:nvPr/>
      </p:nvGrpSpPr>
      <p:grpSpPr>
        <a:xfrm>
          <a:off x="0" y="0"/>
          <a:ext cx="0" cy="0"/>
          <a:chOff x="0" y="0"/>
          <a:chExt cx="0" cy="0"/>
        </a:xfrm>
      </p:grpSpPr>
      <p:sp>
        <p:nvSpPr>
          <p:cNvPr id="7" name="Line 3"/>
          <p:cNvSpPr>
            <a:spLocks noChangeShapeType="1"/>
          </p:cNvSpPr>
          <p:nvPr userDrawn="1"/>
        </p:nvSpPr>
        <p:spPr bwMode="auto">
          <a:xfrm>
            <a:off x="7116763" y="1471613"/>
            <a:ext cx="0" cy="4279900"/>
          </a:xfrm>
          <a:prstGeom prst="line">
            <a:avLst/>
          </a:prstGeom>
          <a:noFill/>
          <a:ln w="9525">
            <a:solidFill>
              <a:srgbClr val="C2C2C2"/>
            </a:solidFill>
            <a:round/>
            <a:headEnd/>
            <a:tailEnd/>
          </a:ln>
        </p:spPr>
        <p:txBody>
          <a:bodyPr/>
          <a:lstStyle/>
          <a:p>
            <a:pPr algn="ctr">
              <a:spcBef>
                <a:spcPct val="50000"/>
              </a:spcBef>
              <a:defRPr/>
            </a:pPr>
            <a:endParaRPr lang="en-US" dirty="0">
              <a:ea typeface="ＭＳ Ｐゴシック" pitchFamily="28" charset="-128"/>
              <a:cs typeface="Arial" pitchFamily="34" charset="0"/>
            </a:endParaRPr>
          </a:p>
        </p:txBody>
      </p:sp>
      <p:sp>
        <p:nvSpPr>
          <p:cNvPr id="8" name="Line 3"/>
          <p:cNvSpPr>
            <a:spLocks noChangeShapeType="1"/>
          </p:cNvSpPr>
          <p:nvPr userDrawn="1"/>
        </p:nvSpPr>
        <p:spPr bwMode="auto">
          <a:xfrm>
            <a:off x="7269163" y="1624013"/>
            <a:ext cx="0" cy="4279900"/>
          </a:xfrm>
          <a:prstGeom prst="line">
            <a:avLst/>
          </a:prstGeom>
          <a:noFill/>
          <a:ln w="9525">
            <a:solidFill>
              <a:srgbClr val="C2C2C2"/>
            </a:solidFill>
            <a:round/>
            <a:headEnd/>
            <a:tailEnd/>
          </a:ln>
        </p:spPr>
        <p:txBody>
          <a:bodyPr/>
          <a:lstStyle/>
          <a:p>
            <a:pPr algn="ctr">
              <a:spcBef>
                <a:spcPct val="50000"/>
              </a:spcBef>
              <a:defRPr/>
            </a:pPr>
            <a:endParaRPr lang="en-US" dirty="0">
              <a:latin typeface="Arial" charset="0"/>
              <a:ea typeface="ＭＳ Ｐゴシック" pitchFamily="28" charset="-128"/>
              <a:cs typeface="+mn-cs"/>
            </a:endParaRPr>
          </a:p>
        </p:txBody>
      </p:sp>
      <p:sp>
        <p:nvSpPr>
          <p:cNvPr id="2" name="Title 1"/>
          <p:cNvSpPr>
            <a:spLocks noGrp="1"/>
          </p:cNvSpPr>
          <p:nvPr>
            <p:ph type="title"/>
          </p:nvPr>
        </p:nvSpPr>
        <p:spPr>
          <a:xfrm>
            <a:off x="388938" y="557213"/>
            <a:ext cx="8226425" cy="393700"/>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08369" y="1502305"/>
            <a:ext cx="6589331" cy="4787434"/>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1"/>
          </p:nvPr>
        </p:nvSpPr>
        <p:spPr>
          <a:xfrm>
            <a:off x="7234518" y="1502305"/>
            <a:ext cx="1707870" cy="4592732"/>
          </a:xfrm>
          <a:noFill/>
          <a:ln w="9525">
            <a:noFill/>
            <a:miter lim="800000"/>
            <a:headEnd/>
            <a:tailEnd/>
          </a:ln>
        </p:spPr>
        <p:txBody>
          <a:bodyPr/>
          <a:lstStyle>
            <a:lvl1pPr marL="0" indent="0" algn="l" rtl="0" eaLnBrk="0" fontAlgn="base" hangingPunct="0">
              <a:lnSpc>
                <a:spcPct val="125000"/>
              </a:lnSpc>
              <a:spcBef>
                <a:spcPct val="60000"/>
              </a:spcBef>
              <a:spcAft>
                <a:spcPct val="25000"/>
              </a:spcAft>
              <a:buClr>
                <a:srgbClr val="003366"/>
              </a:buClr>
              <a:buSzPct val="130000"/>
              <a:buFont typeface="Wingdings" pitchFamily="28" charset="2"/>
              <a:buNone/>
              <a:defRPr lang="en-US" sz="1200" b="1" kern="1200" dirty="0" smtClean="0">
                <a:solidFill>
                  <a:srgbClr val="003366"/>
                </a:solidFill>
                <a:latin typeface="Arial" pitchFamily="34" charset="0"/>
                <a:ea typeface="ＭＳ Ｐゴシック" pitchFamily="28" charset="-128"/>
                <a:cs typeface="Arial"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10" name="Text Placeholder 8"/>
          <p:cNvSpPr>
            <a:spLocks noGrp="1"/>
          </p:cNvSpPr>
          <p:nvPr>
            <p:ph type="body" sz="quarter" idx="12"/>
          </p:nvPr>
        </p:nvSpPr>
        <p:spPr>
          <a:xfrm>
            <a:off x="390525" y="964611"/>
            <a:ext cx="6870700" cy="187325"/>
          </a:xfrm>
        </p:spPr>
        <p:txBody>
          <a:bodyPr/>
          <a:lstStyle>
            <a:lvl1pPr>
              <a:buFontTx/>
              <a:buNone/>
              <a:defRPr b="1">
                <a:latin typeface="Arial" pitchFamily="34" charset="0"/>
                <a:cs typeface="Arial" pitchFamily="34" charset="0"/>
              </a:defRPr>
            </a:lvl1pPr>
          </a:lstStyle>
          <a:p>
            <a:pPr lvl="0"/>
            <a:r>
              <a:rPr lang="en-US" dirty="0" smtClean="0"/>
              <a:t>Click to edit Master text styles</a:t>
            </a:r>
            <a:endParaRPr lang="en-US" dirty="0"/>
          </a:p>
        </p:txBody>
      </p:sp>
      <p:sp>
        <p:nvSpPr>
          <p:cNvPr id="9" name="Slide Number Placeholder 7"/>
          <p:cNvSpPr>
            <a:spLocks noGrp="1"/>
          </p:cNvSpPr>
          <p:nvPr>
            <p:ph type="sldNum" sz="quarter" idx="13"/>
          </p:nvPr>
        </p:nvSpPr>
        <p:spPr>
          <a:xfrm>
            <a:off x="385763" y="6313488"/>
            <a:ext cx="2133600" cy="365125"/>
          </a:xfrm>
        </p:spPr>
        <p:txBody>
          <a:bodyPr/>
          <a:lstStyle>
            <a:lvl1pPr algn="l">
              <a:defRPr sz="1000" b="0">
                <a:solidFill>
                  <a:schemeClr val="tx1"/>
                </a:solidFill>
              </a:defRPr>
            </a:lvl1pPr>
          </a:lstStyle>
          <a:p>
            <a:pPr>
              <a:defRPr/>
            </a:pPr>
            <a:r>
              <a:rPr lang="en-US" dirty="0"/>
              <a:t>Page </a:t>
            </a:r>
            <a:fld id="{C0067EB4-E644-488A-9143-195279D19FF8}"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_Foundations Celeste">
    <p:spTree>
      <p:nvGrpSpPr>
        <p:cNvPr id="1" name=""/>
        <p:cNvGrpSpPr/>
        <p:nvPr/>
      </p:nvGrpSpPr>
      <p:grpSpPr>
        <a:xfrm>
          <a:off x="0" y="0"/>
          <a:ext cx="0" cy="0"/>
          <a:chOff x="0" y="0"/>
          <a:chExt cx="0" cy="0"/>
        </a:xfrm>
      </p:grpSpPr>
      <p:sp>
        <p:nvSpPr>
          <p:cNvPr id="137224" name="Rectangle 8"/>
          <p:cNvSpPr>
            <a:spLocks noGrp="1" noChangeArrowheads="1"/>
          </p:cNvSpPr>
          <p:nvPr>
            <p:ph type="ctrTitle" sz="quarter"/>
          </p:nvPr>
        </p:nvSpPr>
        <p:spPr bwMode="auto">
          <a:xfrm>
            <a:off x="912813" y="2524125"/>
            <a:ext cx="7651750" cy="447675"/>
          </a:xfrm>
        </p:spPr>
        <p:txBody>
          <a:bodyPr lIns="0" tIns="45720" rIns="0" bIns="45720" anchor="ctr"/>
          <a:lstStyle>
            <a:lvl1pPr algn="l" rtl="0" fontAlgn="base">
              <a:spcBef>
                <a:spcPct val="0"/>
              </a:spcBef>
              <a:spcAft>
                <a:spcPct val="0"/>
              </a:spcAft>
              <a:defRPr lang="en-US" sz="2400" b="0" dirty="0">
                <a:solidFill>
                  <a:srgbClr val="003366"/>
                </a:solidFill>
                <a:latin typeface="Arial" pitchFamily="34" charset="0"/>
                <a:ea typeface="+mj-ea"/>
                <a:cs typeface="Arial" pitchFamily="34" charset="0"/>
              </a:defRPr>
            </a:lvl1pPr>
          </a:lstStyle>
          <a:p>
            <a:r>
              <a:rPr lang="en-US" dirty="0"/>
              <a:t>Click to edit Master title style</a:t>
            </a:r>
          </a:p>
        </p:txBody>
      </p:sp>
      <p:sp>
        <p:nvSpPr>
          <p:cNvPr id="137225" name="Rectangle 9"/>
          <p:cNvSpPr>
            <a:spLocks noGrp="1" noChangeArrowheads="1"/>
          </p:cNvSpPr>
          <p:nvPr>
            <p:ph type="subTitle" sz="quarter" idx="1"/>
          </p:nvPr>
        </p:nvSpPr>
        <p:spPr>
          <a:xfrm>
            <a:off x="912813" y="2971800"/>
            <a:ext cx="6280150" cy="457200"/>
          </a:xfrm>
          <a:ln/>
        </p:spPr>
        <p:txBody>
          <a:bodyPr lIns="0" tIns="45720" rIns="0" bIns="45720" anchor="b"/>
          <a:lstStyle>
            <a:lvl1pPr marL="0" indent="0" algn="l" rtl="0" fontAlgn="base">
              <a:spcBef>
                <a:spcPct val="60000"/>
              </a:spcBef>
              <a:spcAft>
                <a:spcPct val="10000"/>
              </a:spcAft>
              <a:buClr>
                <a:srgbClr val="003366"/>
              </a:buClr>
              <a:buSzPct val="130000"/>
              <a:buFont typeface="Wingdings" pitchFamily="28" charset="2"/>
              <a:buNone/>
              <a:defRPr lang="en-US" sz="1600" i="1" dirty="0">
                <a:solidFill>
                  <a:schemeClr val="tx2"/>
                </a:solidFill>
                <a:latin typeface="Arial" pitchFamily="34" charset="0"/>
                <a:ea typeface="+mn-ea"/>
                <a:cs typeface="Arial" pitchFamily="34" charset="0"/>
              </a:defRPr>
            </a:lvl1pPr>
          </a:lstStyle>
          <a:p>
            <a:r>
              <a:rPr lang="en-US" dirty="0"/>
              <a:t>Click to edit Master subtitle style</a:t>
            </a:r>
          </a:p>
        </p:txBody>
      </p:sp>
      <p:pic>
        <p:nvPicPr>
          <p:cNvPr id="6" name="Picture 5" descr="Foundations.jpg"/>
          <p:cNvPicPr>
            <a:picLocks noChangeAspect="1"/>
          </p:cNvPicPr>
          <p:nvPr userDrawn="1"/>
        </p:nvPicPr>
        <p:blipFill>
          <a:blip r:embed="rId2"/>
          <a:srcRect l="100" t="982" r="100"/>
          <a:stretch>
            <a:fillRect/>
          </a:stretch>
        </p:blipFill>
        <p:spPr>
          <a:xfrm>
            <a:off x="2854" y="0"/>
            <a:ext cx="9141146" cy="923925"/>
          </a:xfrm>
          <a:prstGeom prst="rect">
            <a:avLst/>
          </a:prstGeom>
        </p:spPr>
      </p:pic>
    </p:spTree>
    <p:extLst>
      <p:ext uri="{BB962C8B-B14F-4D97-AF65-F5344CB8AC3E}">
        <p14:creationId xmlns:p14="http://schemas.microsoft.com/office/powerpoint/2010/main" val="2307756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1"/>
          </p:nvPr>
        </p:nvSpPr>
        <p:spPr>
          <a:xfrm>
            <a:off x="390525" y="928035"/>
            <a:ext cx="8213148" cy="268998"/>
          </a:xfrm>
        </p:spPr>
        <p:txBody>
          <a:bodyPr/>
          <a:lstStyle>
            <a:lvl1pPr marL="0" indent="0">
              <a:buFontTx/>
              <a:buNone/>
              <a:defRPr b="1"/>
            </a:lvl1pPr>
          </a:lstStyle>
          <a:p>
            <a:pPr lvl="0"/>
            <a:r>
              <a:rPr lang="en-US" dirty="0" smtClean="0"/>
              <a:t>Click to edit Master text styles</a:t>
            </a:r>
            <a:endParaRPr lang="en-US" dirty="0"/>
          </a:p>
        </p:txBody>
      </p:sp>
      <p:pic>
        <p:nvPicPr>
          <p:cNvPr id="5" name="Picture 2" descr="SunTrust_FESP_PgBanner_8_27_09"/>
          <p:cNvPicPr>
            <a:picLocks noChangeAspect="1" noChangeArrowheads="1"/>
          </p:cNvPicPr>
          <p:nvPr userDrawn="1"/>
        </p:nvPicPr>
        <p:blipFill>
          <a:blip r:embed="rId2" cstate="print"/>
          <a:srcRect/>
          <a:stretch>
            <a:fillRect/>
          </a:stretch>
        </p:blipFill>
        <p:spPr bwMode="auto">
          <a:xfrm>
            <a:off x="0" y="0"/>
            <a:ext cx="9140825" cy="503238"/>
          </a:xfrm>
          <a:prstGeom prst="rect">
            <a:avLst/>
          </a:prstGeom>
          <a:noFill/>
          <a:ln w="9525">
            <a:noFill/>
            <a:miter lim="800000"/>
            <a:headEnd/>
            <a:tailEnd/>
          </a:ln>
        </p:spPr>
      </p:pic>
    </p:spTree>
    <p:extLst>
      <p:ext uri="{BB962C8B-B14F-4D97-AF65-F5344CB8AC3E}">
        <p14:creationId xmlns:p14="http://schemas.microsoft.com/office/powerpoint/2010/main" val="405215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and Right Side Bar Comm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392574" y="1465729"/>
            <a:ext cx="6548063" cy="47874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1"/>
          </p:nvPr>
        </p:nvSpPr>
        <p:spPr>
          <a:xfrm>
            <a:off x="7234518" y="1465729"/>
            <a:ext cx="1707870" cy="4592732"/>
          </a:xfrm>
          <a:noFill/>
          <a:ln w="9525">
            <a:noFill/>
            <a:miter lim="800000"/>
            <a:headEnd/>
            <a:tailEnd/>
          </a:ln>
        </p:spPr>
        <p:txBody>
          <a:bodyPr lIns="0" tIns="0" rIns="0" bIns="0"/>
          <a:lstStyle>
            <a:lvl1pPr marL="0" indent="0" algn="l" rtl="0" eaLnBrk="0" fontAlgn="base" hangingPunct="0">
              <a:lnSpc>
                <a:spcPct val="125000"/>
              </a:lnSpc>
              <a:spcBef>
                <a:spcPct val="60000"/>
              </a:spcBef>
              <a:spcAft>
                <a:spcPct val="25000"/>
              </a:spcAft>
              <a:buClr>
                <a:srgbClr val="003366"/>
              </a:buClr>
              <a:buSzPct val="130000"/>
              <a:buFont typeface="Wingdings" pitchFamily="28" charset="2"/>
              <a:buNone/>
              <a:defRPr lang="en-US" sz="1200" b="1" kern="1200" dirty="0" smtClean="0">
                <a:solidFill>
                  <a:srgbClr val="003366"/>
                </a:solidFill>
                <a:latin typeface="Arial" charset="0"/>
                <a:ea typeface="ＭＳ Ｐゴシック" pitchFamily="28" charset="-128"/>
                <a:cs typeface="+mn-cs"/>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7" name="Line 3"/>
          <p:cNvSpPr>
            <a:spLocks noChangeShapeType="1"/>
          </p:cNvSpPr>
          <p:nvPr userDrawn="1"/>
        </p:nvSpPr>
        <p:spPr bwMode="auto">
          <a:xfrm>
            <a:off x="7116763" y="1471613"/>
            <a:ext cx="0" cy="4279900"/>
          </a:xfrm>
          <a:prstGeom prst="line">
            <a:avLst/>
          </a:prstGeom>
          <a:noFill/>
          <a:ln w="9525">
            <a:solidFill>
              <a:srgbClr val="C2C2C2"/>
            </a:solidFill>
            <a:round/>
            <a:headEnd/>
            <a:tailEnd/>
          </a:ln>
        </p:spPr>
        <p:txBody>
          <a:bodyPr/>
          <a:lstStyle/>
          <a:p>
            <a:pPr algn="ctr">
              <a:spcBef>
                <a:spcPct val="50000"/>
              </a:spcBef>
            </a:pPr>
            <a:endParaRPr lang="en-US">
              <a:solidFill>
                <a:srgbClr val="000000"/>
              </a:solidFill>
              <a:latin typeface="Arial" charset="0"/>
              <a:ea typeface="ＭＳ Ｐゴシック" pitchFamily="28" charset="-128"/>
            </a:endParaRPr>
          </a:p>
        </p:txBody>
      </p:sp>
      <p:sp>
        <p:nvSpPr>
          <p:cNvPr id="10" name="Text Placeholder 8"/>
          <p:cNvSpPr>
            <a:spLocks noGrp="1"/>
          </p:cNvSpPr>
          <p:nvPr>
            <p:ph type="body" sz="quarter" idx="12"/>
          </p:nvPr>
        </p:nvSpPr>
        <p:spPr>
          <a:xfrm>
            <a:off x="390525" y="928035"/>
            <a:ext cx="8221460" cy="293936"/>
          </a:xfrm>
        </p:spPr>
        <p:txBody>
          <a:bodyPr/>
          <a:lstStyle>
            <a:lvl1pPr marL="0" indent="0">
              <a:buFontTx/>
              <a:buNone/>
              <a:defRPr b="1"/>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8796902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and Left Side Bar Comm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Line 3"/>
          <p:cNvSpPr>
            <a:spLocks noChangeShapeType="1"/>
          </p:cNvSpPr>
          <p:nvPr userDrawn="1"/>
        </p:nvSpPr>
        <p:spPr bwMode="auto">
          <a:xfrm>
            <a:off x="2433638" y="1471613"/>
            <a:ext cx="0" cy="4279900"/>
          </a:xfrm>
          <a:prstGeom prst="line">
            <a:avLst/>
          </a:prstGeom>
          <a:noFill/>
          <a:ln w="9525">
            <a:solidFill>
              <a:srgbClr val="C2C2C2"/>
            </a:solidFill>
            <a:round/>
            <a:headEnd/>
            <a:tailEnd/>
          </a:ln>
        </p:spPr>
        <p:txBody>
          <a:bodyPr/>
          <a:lstStyle/>
          <a:p>
            <a:pPr algn="ctr">
              <a:spcBef>
                <a:spcPct val="50000"/>
              </a:spcBef>
            </a:pPr>
            <a:endParaRPr lang="en-US">
              <a:solidFill>
                <a:srgbClr val="000000"/>
              </a:solidFill>
              <a:latin typeface="Arial" charset="0"/>
              <a:ea typeface="ＭＳ Ｐゴシック" pitchFamily="28" charset="-128"/>
            </a:endParaRPr>
          </a:p>
        </p:txBody>
      </p:sp>
      <p:sp>
        <p:nvSpPr>
          <p:cNvPr id="5" name="Content Placeholder 4"/>
          <p:cNvSpPr>
            <a:spLocks noGrp="1"/>
          </p:cNvSpPr>
          <p:nvPr>
            <p:ph sz="quarter" idx="10"/>
          </p:nvPr>
        </p:nvSpPr>
        <p:spPr>
          <a:xfrm>
            <a:off x="2622550" y="1465263"/>
            <a:ext cx="6010275" cy="459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1"/>
          </p:nvPr>
        </p:nvSpPr>
        <p:spPr>
          <a:xfrm>
            <a:off x="391920" y="1465263"/>
            <a:ext cx="1855694" cy="4592732"/>
          </a:xfrm>
          <a:noFill/>
          <a:ln w="9525">
            <a:noFill/>
            <a:miter lim="800000"/>
            <a:headEnd/>
            <a:tailEnd/>
          </a:ln>
        </p:spPr>
        <p:txBody>
          <a:bodyPr lIns="0" tIns="0" rIns="0" bIns="0"/>
          <a:lstStyle>
            <a:lvl1pPr marL="0" indent="0" algn="l" rtl="0" eaLnBrk="0" fontAlgn="base" hangingPunct="0">
              <a:lnSpc>
                <a:spcPct val="125000"/>
              </a:lnSpc>
              <a:spcBef>
                <a:spcPct val="60000"/>
              </a:spcBef>
              <a:spcAft>
                <a:spcPct val="25000"/>
              </a:spcAft>
              <a:buClr>
                <a:srgbClr val="003366"/>
              </a:buClr>
              <a:buSzPct val="130000"/>
              <a:buFont typeface="Wingdings" pitchFamily="28" charset="2"/>
              <a:buNone/>
              <a:defRPr lang="en-US" sz="1200" b="1" kern="1200" dirty="0" smtClean="0">
                <a:solidFill>
                  <a:srgbClr val="003366"/>
                </a:solidFill>
                <a:latin typeface="Arial" charset="0"/>
                <a:ea typeface="ＭＳ Ｐゴシック" pitchFamily="28" charset="-128"/>
                <a:cs typeface="+mn-cs"/>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9" name="Text Placeholder 8"/>
          <p:cNvSpPr>
            <a:spLocks noGrp="1"/>
          </p:cNvSpPr>
          <p:nvPr>
            <p:ph type="body" sz="quarter" idx="12"/>
          </p:nvPr>
        </p:nvSpPr>
        <p:spPr>
          <a:xfrm>
            <a:off x="390525" y="928035"/>
            <a:ext cx="8238086" cy="285623"/>
          </a:xfrm>
        </p:spPr>
        <p:txBody>
          <a:bodyPr/>
          <a:lstStyle>
            <a:lvl1pPr marL="0" indent="0">
              <a:buFontTx/>
              <a:buNone/>
              <a:defRPr b="1"/>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5536522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Chart, and Right Side Bar Comments">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405181" y="5675219"/>
            <a:ext cx="6562352" cy="457200"/>
          </a:xfrm>
        </p:spPr>
        <p:txBody>
          <a:bodyPr/>
          <a:lstStyle>
            <a:lvl1pPr marL="0" indent="0">
              <a:buNone/>
              <a:defRPr lang="en-US" sz="700" i="1" kern="1200" dirty="0" smtClean="0">
                <a:solidFill>
                  <a:schemeClr val="tx1"/>
                </a:solidFill>
                <a:latin typeface="Arial" charset="0"/>
                <a:ea typeface="ＭＳ Ｐゴシック" pitchFamily="28" charset="-128"/>
                <a:cs typeface="+mn-cs"/>
              </a:defRPr>
            </a:lvl1pPr>
            <a:lvl2pPr>
              <a:defRPr lang="en-US" sz="700" i="1" kern="1200" dirty="0" smtClean="0">
                <a:solidFill>
                  <a:schemeClr val="tx1"/>
                </a:solidFill>
                <a:latin typeface="Arial" charset="0"/>
                <a:ea typeface="ＭＳ Ｐゴシック" pitchFamily="28" charset="-128"/>
                <a:cs typeface="+mn-cs"/>
              </a:defRPr>
            </a:lvl2pPr>
            <a:lvl3pPr>
              <a:defRPr lang="en-US" sz="700" i="1" kern="1200" dirty="0" smtClean="0">
                <a:solidFill>
                  <a:schemeClr val="tx1"/>
                </a:solidFill>
                <a:latin typeface="Arial" charset="0"/>
                <a:ea typeface="ＭＳ Ｐゴシック" pitchFamily="28" charset="-128"/>
                <a:cs typeface="+mn-cs"/>
              </a:defRPr>
            </a:lvl3pPr>
            <a:lvl4pPr>
              <a:defRPr lang="en-US" sz="700" i="1" kern="1200" dirty="0" smtClean="0">
                <a:solidFill>
                  <a:schemeClr val="tx1"/>
                </a:solidFill>
                <a:latin typeface="Arial" charset="0"/>
                <a:ea typeface="ＭＳ Ｐゴシック" pitchFamily="28" charset="-128"/>
                <a:cs typeface="+mn-cs"/>
              </a:defRPr>
            </a:lvl4pPr>
            <a:lvl5pPr>
              <a:defRPr lang="en-US" sz="700" i="1" kern="1200" dirty="0">
                <a:solidFill>
                  <a:schemeClr val="tx1"/>
                </a:solidFill>
                <a:latin typeface="Arial" charset="0"/>
                <a:ea typeface="ＭＳ Ｐゴシック" pitchFamily="28" charset="-128"/>
                <a:cs typeface="+mn-cs"/>
              </a:defRPr>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1"/>
          </p:nvPr>
        </p:nvSpPr>
        <p:spPr>
          <a:xfrm>
            <a:off x="7234518" y="1539127"/>
            <a:ext cx="1707870" cy="4592732"/>
          </a:xfrm>
          <a:noFill/>
          <a:ln w="9525">
            <a:noFill/>
            <a:miter lim="800000"/>
            <a:headEnd/>
            <a:tailEnd/>
          </a:ln>
        </p:spPr>
        <p:txBody>
          <a:bodyPr lIns="0" tIns="0" rIns="0" bIns="0"/>
          <a:lstStyle>
            <a:lvl1pPr marL="0" indent="0" algn="l" rtl="0" eaLnBrk="0" fontAlgn="base" hangingPunct="0">
              <a:lnSpc>
                <a:spcPct val="125000"/>
              </a:lnSpc>
              <a:spcBef>
                <a:spcPct val="60000"/>
              </a:spcBef>
              <a:spcAft>
                <a:spcPct val="25000"/>
              </a:spcAft>
              <a:buClr>
                <a:srgbClr val="003366"/>
              </a:buClr>
              <a:buSzPct val="130000"/>
              <a:buFont typeface="Wingdings" pitchFamily="28" charset="2"/>
              <a:buNone/>
              <a:defRPr lang="en-US" sz="1200" b="1" kern="1200" dirty="0" smtClean="0">
                <a:solidFill>
                  <a:srgbClr val="003366"/>
                </a:solidFill>
                <a:latin typeface="Arial" charset="0"/>
                <a:ea typeface="ＭＳ Ｐゴシック" pitchFamily="28" charset="-128"/>
                <a:cs typeface="+mn-cs"/>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7" name="Line 3"/>
          <p:cNvSpPr>
            <a:spLocks noChangeShapeType="1"/>
          </p:cNvSpPr>
          <p:nvPr userDrawn="1"/>
        </p:nvSpPr>
        <p:spPr bwMode="auto">
          <a:xfrm>
            <a:off x="7116763" y="1471613"/>
            <a:ext cx="0" cy="4279900"/>
          </a:xfrm>
          <a:prstGeom prst="line">
            <a:avLst/>
          </a:prstGeom>
          <a:noFill/>
          <a:ln w="9525">
            <a:solidFill>
              <a:srgbClr val="C2C2C2"/>
            </a:solidFill>
            <a:round/>
            <a:headEnd/>
            <a:tailEnd/>
          </a:ln>
        </p:spPr>
        <p:txBody>
          <a:bodyPr/>
          <a:lstStyle/>
          <a:p>
            <a:pPr algn="ctr">
              <a:spcBef>
                <a:spcPct val="50000"/>
              </a:spcBef>
            </a:pPr>
            <a:endParaRPr lang="en-US">
              <a:solidFill>
                <a:srgbClr val="000000"/>
              </a:solidFill>
              <a:latin typeface="Arial" charset="0"/>
              <a:ea typeface="ＭＳ Ｐゴシック" pitchFamily="28" charset="-128"/>
            </a:endParaRPr>
          </a:p>
        </p:txBody>
      </p:sp>
      <p:sp>
        <p:nvSpPr>
          <p:cNvPr id="16" name="Chart Placeholder 15"/>
          <p:cNvSpPr>
            <a:spLocks noGrp="1"/>
          </p:cNvSpPr>
          <p:nvPr>
            <p:ph type="chart" sz="quarter" idx="15"/>
          </p:nvPr>
        </p:nvSpPr>
        <p:spPr>
          <a:xfrm>
            <a:off x="394912" y="1539127"/>
            <a:ext cx="6629400" cy="4046538"/>
          </a:xfrm>
        </p:spPr>
        <p:txBody>
          <a:bodyPr/>
          <a:lstStyle/>
          <a:p>
            <a:endParaRPr lang="en-US"/>
          </a:p>
        </p:txBody>
      </p:sp>
      <p:sp>
        <p:nvSpPr>
          <p:cNvPr id="17" name="Text Placeholder 12"/>
          <p:cNvSpPr>
            <a:spLocks noGrp="1"/>
          </p:cNvSpPr>
          <p:nvPr>
            <p:ph type="body" sz="quarter" idx="16" hasCustomPrompt="1"/>
          </p:nvPr>
        </p:nvSpPr>
        <p:spPr>
          <a:xfrm>
            <a:off x="389778" y="1344706"/>
            <a:ext cx="6629587" cy="175212"/>
          </a:xfrm>
        </p:spPr>
        <p:txBody>
          <a:bodyPr/>
          <a:lstStyle>
            <a:lvl1pPr marL="0" indent="0" algn="ctr">
              <a:buNone/>
              <a:defRPr lang="en-US" sz="1200" b="1" kern="1200" dirty="0" smtClean="0">
                <a:solidFill>
                  <a:schemeClr val="tx1"/>
                </a:solidFill>
                <a:latin typeface="Arial" charset="0"/>
                <a:ea typeface="ＭＳ Ｐゴシック" pitchFamily="28" charset="-128"/>
                <a:cs typeface="+mn-cs"/>
              </a:defRPr>
            </a:lvl1pPr>
            <a:lvl2pPr>
              <a:defRPr lang="en-US" sz="700" i="1" kern="1200" dirty="0" smtClean="0">
                <a:solidFill>
                  <a:schemeClr val="tx1"/>
                </a:solidFill>
                <a:latin typeface="Arial" charset="0"/>
                <a:ea typeface="ＭＳ Ｐゴシック" pitchFamily="28" charset="-128"/>
                <a:cs typeface="+mn-cs"/>
              </a:defRPr>
            </a:lvl2pPr>
            <a:lvl3pPr>
              <a:defRPr lang="en-US" sz="700" i="1" kern="1200" dirty="0" smtClean="0">
                <a:solidFill>
                  <a:schemeClr val="tx1"/>
                </a:solidFill>
                <a:latin typeface="Arial" charset="0"/>
                <a:ea typeface="ＭＳ Ｐゴシック" pitchFamily="28" charset="-128"/>
                <a:cs typeface="+mn-cs"/>
              </a:defRPr>
            </a:lvl3pPr>
            <a:lvl4pPr>
              <a:defRPr lang="en-US" sz="700" i="1" kern="1200" dirty="0" smtClean="0">
                <a:solidFill>
                  <a:schemeClr val="tx1"/>
                </a:solidFill>
                <a:latin typeface="Arial" charset="0"/>
                <a:ea typeface="ＭＳ Ｐゴシック" pitchFamily="28" charset="-128"/>
                <a:cs typeface="+mn-cs"/>
              </a:defRPr>
            </a:lvl4pPr>
            <a:lvl5pPr>
              <a:defRPr lang="en-US" sz="700" i="1" kern="1200" dirty="0">
                <a:solidFill>
                  <a:schemeClr val="tx1"/>
                </a:solidFill>
                <a:latin typeface="Arial" charset="0"/>
                <a:ea typeface="ＭＳ Ｐゴシック" pitchFamily="28" charset="-128"/>
                <a:cs typeface="+mn-cs"/>
              </a:defRPr>
            </a:lvl5pPr>
          </a:lstStyle>
          <a:p>
            <a:pPr lvl="0"/>
            <a:r>
              <a:rPr lang="en-US" dirty="0" smtClean="0"/>
              <a:t>Click to edit Chart Title</a:t>
            </a:r>
          </a:p>
        </p:txBody>
      </p:sp>
      <p:sp>
        <p:nvSpPr>
          <p:cNvPr id="10" name="Text Placeholder 8"/>
          <p:cNvSpPr>
            <a:spLocks noGrp="1"/>
          </p:cNvSpPr>
          <p:nvPr>
            <p:ph type="body" sz="quarter" idx="17"/>
          </p:nvPr>
        </p:nvSpPr>
        <p:spPr>
          <a:xfrm>
            <a:off x="390525" y="928035"/>
            <a:ext cx="8238086" cy="310561"/>
          </a:xfrm>
        </p:spPr>
        <p:txBody>
          <a:bodyPr/>
          <a:lstStyle>
            <a:lvl1pPr marL="0" indent="0">
              <a:buFontTx/>
              <a:buNone/>
              <a:defRPr b="1"/>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6324076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396868" y="5675219"/>
            <a:ext cx="6562352" cy="457200"/>
          </a:xfrm>
        </p:spPr>
        <p:txBody>
          <a:bodyPr/>
          <a:lstStyle>
            <a:lvl1pPr marL="0" indent="0">
              <a:buNone/>
              <a:defRPr lang="en-US" sz="700" i="1" kern="1200" dirty="0" smtClean="0">
                <a:solidFill>
                  <a:schemeClr val="tx1"/>
                </a:solidFill>
                <a:latin typeface="Arial" charset="0"/>
                <a:ea typeface="ＭＳ Ｐゴシック" pitchFamily="28" charset="-128"/>
                <a:cs typeface="+mn-cs"/>
              </a:defRPr>
            </a:lvl1pPr>
            <a:lvl2pPr>
              <a:defRPr lang="en-US" sz="700" i="1" kern="1200" dirty="0" smtClean="0">
                <a:solidFill>
                  <a:schemeClr val="tx1"/>
                </a:solidFill>
                <a:latin typeface="Arial" charset="0"/>
                <a:ea typeface="ＭＳ Ｐゴシック" pitchFamily="28" charset="-128"/>
                <a:cs typeface="+mn-cs"/>
              </a:defRPr>
            </a:lvl2pPr>
            <a:lvl3pPr>
              <a:defRPr lang="en-US" sz="700" i="1" kern="1200" dirty="0" smtClean="0">
                <a:solidFill>
                  <a:schemeClr val="tx1"/>
                </a:solidFill>
                <a:latin typeface="Arial" charset="0"/>
                <a:ea typeface="ＭＳ Ｐゴシック" pitchFamily="28" charset="-128"/>
                <a:cs typeface="+mn-cs"/>
              </a:defRPr>
            </a:lvl3pPr>
            <a:lvl4pPr>
              <a:defRPr lang="en-US" sz="700" i="1" kern="1200" dirty="0" smtClean="0">
                <a:solidFill>
                  <a:schemeClr val="tx1"/>
                </a:solidFill>
                <a:latin typeface="Arial" charset="0"/>
                <a:ea typeface="ＭＳ Ｐゴシック" pitchFamily="28" charset="-128"/>
                <a:cs typeface="+mn-cs"/>
              </a:defRPr>
            </a:lvl4pPr>
            <a:lvl5pPr>
              <a:defRPr lang="en-US" sz="700" i="1" kern="1200" dirty="0">
                <a:solidFill>
                  <a:schemeClr val="tx1"/>
                </a:solidFill>
                <a:latin typeface="Arial" charset="0"/>
                <a:ea typeface="ＭＳ Ｐゴシック" pitchFamily="28" charset="-128"/>
                <a:cs typeface="+mn-cs"/>
              </a:defRPr>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6" name="Chart Placeholder 15"/>
          <p:cNvSpPr>
            <a:spLocks noGrp="1"/>
          </p:cNvSpPr>
          <p:nvPr>
            <p:ph type="chart" sz="quarter" idx="15"/>
          </p:nvPr>
        </p:nvSpPr>
        <p:spPr>
          <a:xfrm>
            <a:off x="394911" y="1533525"/>
            <a:ext cx="7288493" cy="4046538"/>
          </a:xfrm>
        </p:spPr>
        <p:txBody>
          <a:bodyPr/>
          <a:lstStyle/>
          <a:p>
            <a:endParaRPr lang="en-US"/>
          </a:p>
        </p:txBody>
      </p:sp>
      <p:sp>
        <p:nvSpPr>
          <p:cNvPr id="8" name="Text Placeholder 12"/>
          <p:cNvSpPr>
            <a:spLocks noGrp="1"/>
          </p:cNvSpPr>
          <p:nvPr>
            <p:ph type="body" sz="quarter" idx="16" hasCustomPrompt="1"/>
          </p:nvPr>
        </p:nvSpPr>
        <p:spPr>
          <a:xfrm>
            <a:off x="389778" y="1344706"/>
            <a:ext cx="7275046" cy="188659"/>
          </a:xfrm>
        </p:spPr>
        <p:txBody>
          <a:bodyPr/>
          <a:lstStyle>
            <a:lvl1pPr marL="0" indent="0" algn="ctr">
              <a:buNone/>
              <a:defRPr lang="en-US" sz="1200" b="1" kern="1200" dirty="0" smtClean="0">
                <a:solidFill>
                  <a:schemeClr val="tx1"/>
                </a:solidFill>
                <a:latin typeface="Arial" charset="0"/>
                <a:ea typeface="ＭＳ Ｐゴシック" pitchFamily="28" charset="-128"/>
                <a:cs typeface="+mn-cs"/>
              </a:defRPr>
            </a:lvl1pPr>
            <a:lvl2pPr>
              <a:defRPr lang="en-US" sz="700" i="1" kern="1200" dirty="0" smtClean="0">
                <a:solidFill>
                  <a:schemeClr val="tx1"/>
                </a:solidFill>
                <a:latin typeface="Arial" charset="0"/>
                <a:ea typeface="ＭＳ Ｐゴシック" pitchFamily="28" charset="-128"/>
                <a:cs typeface="+mn-cs"/>
              </a:defRPr>
            </a:lvl2pPr>
            <a:lvl3pPr>
              <a:defRPr lang="en-US" sz="700" i="1" kern="1200" dirty="0" smtClean="0">
                <a:solidFill>
                  <a:schemeClr val="tx1"/>
                </a:solidFill>
                <a:latin typeface="Arial" charset="0"/>
                <a:ea typeface="ＭＳ Ｐゴシック" pitchFamily="28" charset="-128"/>
                <a:cs typeface="+mn-cs"/>
              </a:defRPr>
            </a:lvl3pPr>
            <a:lvl4pPr>
              <a:defRPr lang="en-US" sz="700" i="1" kern="1200" dirty="0" smtClean="0">
                <a:solidFill>
                  <a:schemeClr val="tx1"/>
                </a:solidFill>
                <a:latin typeface="Arial" charset="0"/>
                <a:ea typeface="ＭＳ Ｐゴシック" pitchFamily="28" charset="-128"/>
                <a:cs typeface="+mn-cs"/>
              </a:defRPr>
            </a:lvl4pPr>
            <a:lvl5pPr>
              <a:defRPr lang="en-US" sz="700" i="1" kern="1200" dirty="0">
                <a:solidFill>
                  <a:schemeClr val="tx1"/>
                </a:solidFill>
                <a:latin typeface="Arial" charset="0"/>
                <a:ea typeface="ＭＳ Ｐゴシック" pitchFamily="28" charset="-128"/>
                <a:cs typeface="+mn-cs"/>
              </a:defRPr>
            </a:lvl5pPr>
          </a:lstStyle>
          <a:p>
            <a:pPr lvl="0"/>
            <a:r>
              <a:rPr lang="en-US" dirty="0" smtClean="0"/>
              <a:t>Click to edit Chart Title</a:t>
            </a:r>
          </a:p>
        </p:txBody>
      </p:sp>
      <p:sp>
        <p:nvSpPr>
          <p:cNvPr id="9" name="Text Placeholder 8"/>
          <p:cNvSpPr>
            <a:spLocks noGrp="1"/>
          </p:cNvSpPr>
          <p:nvPr>
            <p:ph type="body" sz="quarter" idx="11"/>
          </p:nvPr>
        </p:nvSpPr>
        <p:spPr>
          <a:xfrm>
            <a:off x="390525" y="928035"/>
            <a:ext cx="8238086" cy="252372"/>
          </a:xfrm>
        </p:spPr>
        <p:txBody>
          <a:bodyPr/>
          <a:lstStyle>
            <a:lvl1pPr marL="0" indent="0">
              <a:buFontTx/>
              <a:buNone/>
              <a:defRPr b="1"/>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40326994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Chart, and Bullets">
    <p:spTree>
      <p:nvGrpSpPr>
        <p:cNvPr id="1" name=""/>
        <p:cNvGrpSpPr/>
        <p:nvPr/>
      </p:nvGrpSpPr>
      <p:grpSpPr>
        <a:xfrm>
          <a:off x="0" y="0"/>
          <a:ext cx="0" cy="0"/>
          <a:chOff x="0" y="0"/>
          <a:chExt cx="0" cy="0"/>
        </a:xfrm>
      </p:grpSpPr>
      <p:sp>
        <p:nvSpPr>
          <p:cNvPr id="9" name="Text Placeholder 12"/>
          <p:cNvSpPr>
            <a:spLocks noGrp="1"/>
          </p:cNvSpPr>
          <p:nvPr>
            <p:ph type="body" sz="quarter" idx="16" hasCustomPrompt="1"/>
          </p:nvPr>
        </p:nvSpPr>
        <p:spPr>
          <a:xfrm>
            <a:off x="389778" y="1506070"/>
            <a:ext cx="4047751" cy="188659"/>
          </a:xfrm>
        </p:spPr>
        <p:txBody>
          <a:bodyPr/>
          <a:lstStyle>
            <a:lvl1pPr marL="0" indent="0" algn="ctr">
              <a:buNone/>
              <a:defRPr lang="en-US" sz="1200" b="1" kern="1200" dirty="0" smtClean="0">
                <a:solidFill>
                  <a:schemeClr val="tx1"/>
                </a:solidFill>
                <a:latin typeface="Arial" charset="0"/>
                <a:ea typeface="ＭＳ Ｐゴシック" pitchFamily="28" charset="-128"/>
                <a:cs typeface="+mn-cs"/>
              </a:defRPr>
            </a:lvl1pPr>
            <a:lvl2pPr>
              <a:defRPr lang="en-US" sz="700" i="1" kern="1200" dirty="0" smtClean="0">
                <a:solidFill>
                  <a:schemeClr val="tx1"/>
                </a:solidFill>
                <a:latin typeface="Arial" charset="0"/>
                <a:ea typeface="ＭＳ Ｐゴシック" pitchFamily="28" charset="-128"/>
                <a:cs typeface="+mn-cs"/>
              </a:defRPr>
            </a:lvl2pPr>
            <a:lvl3pPr>
              <a:defRPr lang="en-US" sz="700" i="1" kern="1200" dirty="0" smtClean="0">
                <a:solidFill>
                  <a:schemeClr val="tx1"/>
                </a:solidFill>
                <a:latin typeface="Arial" charset="0"/>
                <a:ea typeface="ＭＳ Ｐゴシック" pitchFamily="28" charset="-128"/>
                <a:cs typeface="+mn-cs"/>
              </a:defRPr>
            </a:lvl3pPr>
            <a:lvl4pPr>
              <a:defRPr lang="en-US" sz="700" i="1" kern="1200" dirty="0" smtClean="0">
                <a:solidFill>
                  <a:schemeClr val="tx1"/>
                </a:solidFill>
                <a:latin typeface="Arial" charset="0"/>
                <a:ea typeface="ＭＳ Ｐゴシック" pitchFamily="28" charset="-128"/>
                <a:cs typeface="+mn-cs"/>
              </a:defRPr>
            </a:lvl4pPr>
            <a:lvl5pPr>
              <a:defRPr lang="en-US" sz="700" i="1" kern="1200" dirty="0">
                <a:solidFill>
                  <a:schemeClr val="tx1"/>
                </a:solidFill>
                <a:latin typeface="Arial" charset="0"/>
                <a:ea typeface="ＭＳ Ｐゴシック" pitchFamily="28" charset="-128"/>
                <a:cs typeface="+mn-cs"/>
              </a:defRPr>
            </a:lvl5pPr>
          </a:lstStyle>
          <a:p>
            <a:pPr lvl="0"/>
            <a:r>
              <a:rPr lang="en-US" dirty="0" smtClean="0"/>
              <a:t>Click to edit Chart Title</a:t>
            </a:r>
          </a:p>
        </p:txBody>
      </p:sp>
      <p:sp>
        <p:nvSpPr>
          <p:cNvPr id="6" name="Chart Placeholder 5"/>
          <p:cNvSpPr>
            <a:spLocks noGrp="1"/>
          </p:cNvSpPr>
          <p:nvPr>
            <p:ph type="chart" sz="quarter" idx="10"/>
          </p:nvPr>
        </p:nvSpPr>
        <p:spPr>
          <a:xfrm>
            <a:off x="394912" y="1721223"/>
            <a:ext cx="4033838" cy="3886201"/>
          </a:xfrm>
        </p:spPr>
        <p:txBody>
          <a:bodyPr/>
          <a:lstStyle/>
          <a:p>
            <a:endParaRPr lang="en-US"/>
          </a:p>
        </p:txBody>
      </p:sp>
      <p:sp>
        <p:nvSpPr>
          <p:cNvPr id="2" name="Title 1"/>
          <p:cNvSpPr>
            <a:spLocks noGrp="1"/>
          </p:cNvSpPr>
          <p:nvPr>
            <p:ph type="title"/>
          </p:nvPr>
        </p:nvSpPr>
        <p:spPr>
          <a:xfrm>
            <a:off x="388938" y="557213"/>
            <a:ext cx="8226425" cy="393700"/>
          </a:xfrm>
        </p:spPr>
        <p:txBody>
          <a:bodyPr/>
          <a:lstStyle/>
          <a:p>
            <a:r>
              <a:rPr lang="en-US" smtClean="0"/>
              <a:t>Click to edit Master title style</a:t>
            </a:r>
            <a:endParaRPr lang="en-US"/>
          </a:p>
        </p:txBody>
      </p:sp>
      <p:sp>
        <p:nvSpPr>
          <p:cNvPr id="4" name="Text Placeholder 3"/>
          <p:cNvSpPr>
            <a:spLocks noGrp="1"/>
          </p:cNvSpPr>
          <p:nvPr>
            <p:ph type="body" sz="half" idx="2"/>
          </p:nvPr>
        </p:nvSpPr>
        <p:spPr>
          <a:xfrm>
            <a:off x="4581525" y="1504949"/>
            <a:ext cx="4037013" cy="46269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12"/>
          <p:cNvSpPr>
            <a:spLocks noGrp="1"/>
          </p:cNvSpPr>
          <p:nvPr>
            <p:ph type="body" sz="quarter" idx="13"/>
          </p:nvPr>
        </p:nvSpPr>
        <p:spPr>
          <a:xfrm>
            <a:off x="398464" y="5675219"/>
            <a:ext cx="4039066" cy="457200"/>
          </a:xfrm>
        </p:spPr>
        <p:txBody>
          <a:bodyPr/>
          <a:lstStyle>
            <a:lvl1pPr marL="0" indent="0">
              <a:buNone/>
              <a:defRPr lang="en-US" sz="700" i="1" kern="1200" dirty="0" smtClean="0">
                <a:solidFill>
                  <a:schemeClr val="tx1"/>
                </a:solidFill>
                <a:latin typeface="Arial" charset="0"/>
                <a:ea typeface="ＭＳ Ｐゴシック" pitchFamily="28" charset="-128"/>
                <a:cs typeface="+mn-cs"/>
              </a:defRPr>
            </a:lvl1pPr>
            <a:lvl2pPr>
              <a:defRPr lang="en-US" sz="700" i="1" kern="1200" dirty="0" smtClean="0">
                <a:solidFill>
                  <a:schemeClr val="tx1"/>
                </a:solidFill>
                <a:latin typeface="Arial" charset="0"/>
                <a:ea typeface="ＭＳ Ｐゴシック" pitchFamily="28" charset="-128"/>
                <a:cs typeface="+mn-cs"/>
              </a:defRPr>
            </a:lvl2pPr>
            <a:lvl3pPr>
              <a:defRPr lang="en-US" sz="700" i="1" kern="1200" dirty="0" smtClean="0">
                <a:solidFill>
                  <a:schemeClr val="tx1"/>
                </a:solidFill>
                <a:latin typeface="Arial" charset="0"/>
                <a:ea typeface="ＭＳ Ｐゴシック" pitchFamily="28" charset="-128"/>
                <a:cs typeface="+mn-cs"/>
              </a:defRPr>
            </a:lvl3pPr>
            <a:lvl4pPr>
              <a:defRPr lang="en-US" sz="700" i="1" kern="1200" dirty="0" smtClean="0">
                <a:solidFill>
                  <a:schemeClr val="tx1"/>
                </a:solidFill>
                <a:latin typeface="Arial" charset="0"/>
                <a:ea typeface="ＭＳ Ｐゴシック" pitchFamily="28" charset="-128"/>
                <a:cs typeface="+mn-cs"/>
              </a:defRPr>
            </a:lvl4pPr>
            <a:lvl5pPr>
              <a:defRPr lang="en-US" sz="700" i="1" kern="1200" dirty="0">
                <a:solidFill>
                  <a:schemeClr val="tx1"/>
                </a:solidFill>
                <a:latin typeface="Arial" charset="0"/>
                <a:ea typeface="ＭＳ Ｐゴシック" pitchFamily="28" charset="-128"/>
                <a:cs typeface="+mn-cs"/>
              </a:defRPr>
            </a:lvl5pPr>
          </a:lstStyle>
          <a:p>
            <a:pPr lvl="0"/>
            <a:r>
              <a:rPr lang="en-US" dirty="0" smtClean="0"/>
              <a:t>Click to edit Master text styles</a:t>
            </a:r>
          </a:p>
        </p:txBody>
      </p:sp>
      <p:sp>
        <p:nvSpPr>
          <p:cNvPr id="11" name="Text Placeholder 8"/>
          <p:cNvSpPr>
            <a:spLocks noGrp="1"/>
          </p:cNvSpPr>
          <p:nvPr>
            <p:ph type="body" sz="quarter" idx="11"/>
          </p:nvPr>
        </p:nvSpPr>
        <p:spPr>
          <a:xfrm>
            <a:off x="390525" y="928035"/>
            <a:ext cx="8238086" cy="335500"/>
          </a:xfrm>
        </p:spPr>
        <p:txBody>
          <a:bodyPr/>
          <a:lstStyle>
            <a:lvl1pPr marL="0" indent="0">
              <a:buFontTx/>
              <a:buNone/>
              <a:defRPr b="1"/>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9105182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2 Charts">
    <p:spTree>
      <p:nvGrpSpPr>
        <p:cNvPr id="1" name=""/>
        <p:cNvGrpSpPr/>
        <p:nvPr/>
      </p:nvGrpSpPr>
      <p:grpSpPr>
        <a:xfrm>
          <a:off x="0" y="0"/>
          <a:ext cx="0" cy="0"/>
          <a:chOff x="0" y="0"/>
          <a:chExt cx="0" cy="0"/>
        </a:xfrm>
      </p:grpSpPr>
      <p:sp>
        <p:nvSpPr>
          <p:cNvPr id="8" name="Text Placeholder 12"/>
          <p:cNvSpPr>
            <a:spLocks noGrp="1"/>
          </p:cNvSpPr>
          <p:nvPr>
            <p:ph type="body" sz="quarter" idx="17" hasCustomPrompt="1"/>
          </p:nvPr>
        </p:nvSpPr>
        <p:spPr>
          <a:xfrm>
            <a:off x="4571813" y="1506070"/>
            <a:ext cx="4047751" cy="188659"/>
          </a:xfrm>
        </p:spPr>
        <p:txBody>
          <a:bodyPr/>
          <a:lstStyle>
            <a:lvl1pPr marL="0" indent="0" algn="ctr">
              <a:buNone/>
              <a:defRPr lang="en-US" sz="1200" b="1" kern="1200" dirty="0" smtClean="0">
                <a:solidFill>
                  <a:schemeClr val="tx1"/>
                </a:solidFill>
                <a:latin typeface="Arial" charset="0"/>
                <a:ea typeface="ＭＳ Ｐゴシック" pitchFamily="28" charset="-128"/>
                <a:cs typeface="+mn-cs"/>
              </a:defRPr>
            </a:lvl1pPr>
            <a:lvl2pPr>
              <a:defRPr lang="en-US" sz="700" i="1" kern="1200" dirty="0" smtClean="0">
                <a:solidFill>
                  <a:schemeClr val="tx1"/>
                </a:solidFill>
                <a:latin typeface="Arial" charset="0"/>
                <a:ea typeface="ＭＳ Ｐゴシック" pitchFamily="28" charset="-128"/>
                <a:cs typeface="+mn-cs"/>
              </a:defRPr>
            </a:lvl2pPr>
            <a:lvl3pPr>
              <a:defRPr lang="en-US" sz="700" i="1" kern="1200" dirty="0" smtClean="0">
                <a:solidFill>
                  <a:schemeClr val="tx1"/>
                </a:solidFill>
                <a:latin typeface="Arial" charset="0"/>
                <a:ea typeface="ＭＳ Ｐゴシック" pitchFamily="28" charset="-128"/>
                <a:cs typeface="+mn-cs"/>
              </a:defRPr>
            </a:lvl3pPr>
            <a:lvl4pPr>
              <a:defRPr lang="en-US" sz="700" i="1" kern="1200" dirty="0" smtClean="0">
                <a:solidFill>
                  <a:schemeClr val="tx1"/>
                </a:solidFill>
                <a:latin typeface="Arial" charset="0"/>
                <a:ea typeface="ＭＳ Ｐゴシック" pitchFamily="28" charset="-128"/>
                <a:cs typeface="+mn-cs"/>
              </a:defRPr>
            </a:lvl4pPr>
            <a:lvl5pPr>
              <a:defRPr lang="en-US" sz="700" i="1" kern="1200" dirty="0">
                <a:solidFill>
                  <a:schemeClr val="tx1"/>
                </a:solidFill>
                <a:latin typeface="Arial" charset="0"/>
                <a:ea typeface="ＭＳ Ｐゴシック" pitchFamily="28" charset="-128"/>
                <a:cs typeface="+mn-cs"/>
              </a:defRPr>
            </a:lvl5pPr>
          </a:lstStyle>
          <a:p>
            <a:pPr lvl="0"/>
            <a:r>
              <a:rPr lang="en-US" dirty="0" smtClean="0"/>
              <a:t>Click to edit Chart Title</a:t>
            </a:r>
          </a:p>
        </p:txBody>
      </p:sp>
      <p:sp>
        <p:nvSpPr>
          <p:cNvPr id="11" name="Chart Placeholder 5"/>
          <p:cNvSpPr>
            <a:spLocks noGrp="1"/>
          </p:cNvSpPr>
          <p:nvPr>
            <p:ph type="chart" sz="quarter" idx="18"/>
          </p:nvPr>
        </p:nvSpPr>
        <p:spPr>
          <a:xfrm>
            <a:off x="4585260" y="1721223"/>
            <a:ext cx="4033838" cy="3886201"/>
          </a:xfrm>
        </p:spPr>
        <p:txBody>
          <a:bodyPr/>
          <a:lstStyle/>
          <a:p>
            <a:endParaRPr lang="en-US"/>
          </a:p>
        </p:txBody>
      </p:sp>
      <p:sp>
        <p:nvSpPr>
          <p:cNvPr id="12" name="Text Placeholder 12"/>
          <p:cNvSpPr>
            <a:spLocks noGrp="1"/>
          </p:cNvSpPr>
          <p:nvPr>
            <p:ph type="body" sz="quarter" idx="19"/>
          </p:nvPr>
        </p:nvSpPr>
        <p:spPr>
          <a:xfrm>
            <a:off x="4580313" y="5675219"/>
            <a:ext cx="4039251" cy="457200"/>
          </a:xfrm>
        </p:spPr>
        <p:txBody>
          <a:bodyPr/>
          <a:lstStyle>
            <a:lvl1pPr marL="0" indent="0">
              <a:buNone/>
              <a:defRPr lang="en-US" sz="700" i="1" kern="1200" dirty="0" smtClean="0">
                <a:solidFill>
                  <a:schemeClr val="tx1"/>
                </a:solidFill>
                <a:latin typeface="Arial" charset="0"/>
                <a:ea typeface="ＭＳ Ｐゴシック" pitchFamily="28" charset="-128"/>
                <a:cs typeface="+mn-cs"/>
              </a:defRPr>
            </a:lvl1pPr>
            <a:lvl2pPr>
              <a:defRPr lang="en-US" sz="700" i="1" kern="1200" dirty="0" smtClean="0">
                <a:solidFill>
                  <a:schemeClr val="tx1"/>
                </a:solidFill>
                <a:latin typeface="Arial" charset="0"/>
                <a:ea typeface="ＭＳ Ｐゴシック" pitchFamily="28" charset="-128"/>
                <a:cs typeface="+mn-cs"/>
              </a:defRPr>
            </a:lvl2pPr>
            <a:lvl3pPr>
              <a:defRPr lang="en-US" sz="700" i="1" kern="1200" dirty="0" smtClean="0">
                <a:solidFill>
                  <a:schemeClr val="tx1"/>
                </a:solidFill>
                <a:latin typeface="Arial" charset="0"/>
                <a:ea typeface="ＭＳ Ｐゴシック" pitchFamily="28" charset="-128"/>
                <a:cs typeface="+mn-cs"/>
              </a:defRPr>
            </a:lvl3pPr>
            <a:lvl4pPr>
              <a:defRPr lang="en-US" sz="700" i="1" kern="1200" dirty="0" smtClean="0">
                <a:solidFill>
                  <a:schemeClr val="tx1"/>
                </a:solidFill>
                <a:latin typeface="Arial" charset="0"/>
                <a:ea typeface="ＭＳ Ｐゴシック" pitchFamily="28" charset="-128"/>
                <a:cs typeface="+mn-cs"/>
              </a:defRPr>
            </a:lvl4pPr>
            <a:lvl5pPr>
              <a:defRPr lang="en-US" sz="700" i="1" kern="1200" dirty="0">
                <a:solidFill>
                  <a:schemeClr val="tx1"/>
                </a:solidFill>
                <a:latin typeface="Arial" charset="0"/>
                <a:ea typeface="ＭＳ Ｐゴシック" pitchFamily="28" charset="-128"/>
                <a:cs typeface="+mn-cs"/>
              </a:defRPr>
            </a:lvl5pPr>
          </a:lstStyle>
          <a:p>
            <a:pPr lvl="0"/>
            <a:r>
              <a:rPr lang="en-US" dirty="0" smtClean="0"/>
              <a:t>Click to edit Master text styles</a:t>
            </a:r>
          </a:p>
        </p:txBody>
      </p:sp>
      <p:sp>
        <p:nvSpPr>
          <p:cNvPr id="9" name="Text Placeholder 12"/>
          <p:cNvSpPr>
            <a:spLocks noGrp="1"/>
          </p:cNvSpPr>
          <p:nvPr>
            <p:ph type="body" sz="quarter" idx="16" hasCustomPrompt="1"/>
          </p:nvPr>
        </p:nvSpPr>
        <p:spPr>
          <a:xfrm>
            <a:off x="389778" y="1506070"/>
            <a:ext cx="4047751" cy="188659"/>
          </a:xfrm>
        </p:spPr>
        <p:txBody>
          <a:bodyPr/>
          <a:lstStyle>
            <a:lvl1pPr marL="0" indent="0" algn="ctr">
              <a:buNone/>
              <a:defRPr lang="en-US" sz="1200" b="1" kern="1200" dirty="0" smtClean="0">
                <a:solidFill>
                  <a:schemeClr val="tx1"/>
                </a:solidFill>
                <a:latin typeface="Arial" charset="0"/>
                <a:ea typeface="ＭＳ Ｐゴシック" pitchFamily="28" charset="-128"/>
                <a:cs typeface="+mn-cs"/>
              </a:defRPr>
            </a:lvl1pPr>
            <a:lvl2pPr>
              <a:defRPr lang="en-US" sz="700" i="1" kern="1200" dirty="0" smtClean="0">
                <a:solidFill>
                  <a:schemeClr val="tx1"/>
                </a:solidFill>
                <a:latin typeface="Arial" charset="0"/>
                <a:ea typeface="ＭＳ Ｐゴシック" pitchFamily="28" charset="-128"/>
                <a:cs typeface="+mn-cs"/>
              </a:defRPr>
            </a:lvl2pPr>
            <a:lvl3pPr>
              <a:defRPr lang="en-US" sz="700" i="1" kern="1200" dirty="0" smtClean="0">
                <a:solidFill>
                  <a:schemeClr val="tx1"/>
                </a:solidFill>
                <a:latin typeface="Arial" charset="0"/>
                <a:ea typeface="ＭＳ Ｐゴシック" pitchFamily="28" charset="-128"/>
                <a:cs typeface="+mn-cs"/>
              </a:defRPr>
            </a:lvl3pPr>
            <a:lvl4pPr>
              <a:defRPr lang="en-US" sz="700" i="1" kern="1200" dirty="0" smtClean="0">
                <a:solidFill>
                  <a:schemeClr val="tx1"/>
                </a:solidFill>
                <a:latin typeface="Arial" charset="0"/>
                <a:ea typeface="ＭＳ Ｐゴシック" pitchFamily="28" charset="-128"/>
                <a:cs typeface="+mn-cs"/>
              </a:defRPr>
            </a:lvl4pPr>
            <a:lvl5pPr>
              <a:defRPr lang="en-US" sz="700" i="1" kern="1200" dirty="0">
                <a:solidFill>
                  <a:schemeClr val="tx1"/>
                </a:solidFill>
                <a:latin typeface="Arial" charset="0"/>
                <a:ea typeface="ＭＳ Ｐゴシック" pitchFamily="28" charset="-128"/>
                <a:cs typeface="+mn-cs"/>
              </a:defRPr>
            </a:lvl5pPr>
          </a:lstStyle>
          <a:p>
            <a:pPr lvl="0"/>
            <a:r>
              <a:rPr lang="en-US" dirty="0" smtClean="0"/>
              <a:t>Click to edit Chart Title</a:t>
            </a:r>
          </a:p>
        </p:txBody>
      </p:sp>
      <p:sp>
        <p:nvSpPr>
          <p:cNvPr id="6" name="Chart Placeholder 5"/>
          <p:cNvSpPr>
            <a:spLocks noGrp="1"/>
          </p:cNvSpPr>
          <p:nvPr>
            <p:ph type="chart" sz="quarter" idx="10"/>
          </p:nvPr>
        </p:nvSpPr>
        <p:spPr>
          <a:xfrm>
            <a:off x="394912" y="1721223"/>
            <a:ext cx="4033838" cy="3886201"/>
          </a:xfrm>
        </p:spPr>
        <p:txBody>
          <a:bodyPr/>
          <a:lstStyle/>
          <a:p>
            <a:endParaRPr lang="en-US"/>
          </a:p>
        </p:txBody>
      </p:sp>
      <p:sp>
        <p:nvSpPr>
          <p:cNvPr id="2" name="Title 1"/>
          <p:cNvSpPr>
            <a:spLocks noGrp="1"/>
          </p:cNvSpPr>
          <p:nvPr>
            <p:ph type="title"/>
          </p:nvPr>
        </p:nvSpPr>
        <p:spPr>
          <a:xfrm>
            <a:off x="388938" y="557213"/>
            <a:ext cx="8226425" cy="393700"/>
          </a:xfrm>
        </p:spPr>
        <p:txBody>
          <a:bodyPr/>
          <a:lstStyle/>
          <a:p>
            <a:r>
              <a:rPr lang="en-US" smtClean="0"/>
              <a:t>Click to edit Master title style</a:t>
            </a:r>
            <a:endParaRPr lang="en-US"/>
          </a:p>
        </p:txBody>
      </p:sp>
      <p:sp>
        <p:nvSpPr>
          <p:cNvPr id="7" name="Text Placeholder 12"/>
          <p:cNvSpPr>
            <a:spLocks noGrp="1"/>
          </p:cNvSpPr>
          <p:nvPr>
            <p:ph type="body" sz="quarter" idx="13"/>
          </p:nvPr>
        </p:nvSpPr>
        <p:spPr>
          <a:xfrm>
            <a:off x="398463" y="5666906"/>
            <a:ext cx="4007409" cy="457200"/>
          </a:xfrm>
        </p:spPr>
        <p:txBody>
          <a:bodyPr/>
          <a:lstStyle>
            <a:lvl1pPr marL="0" indent="0">
              <a:buNone/>
              <a:defRPr lang="en-US" sz="700" i="1" kern="1200" dirty="0" smtClean="0">
                <a:solidFill>
                  <a:schemeClr val="tx1"/>
                </a:solidFill>
                <a:latin typeface="Arial" charset="0"/>
                <a:ea typeface="ＭＳ Ｐゴシック" pitchFamily="28" charset="-128"/>
                <a:cs typeface="+mn-cs"/>
              </a:defRPr>
            </a:lvl1pPr>
            <a:lvl2pPr>
              <a:defRPr lang="en-US" sz="700" i="1" kern="1200" dirty="0" smtClean="0">
                <a:solidFill>
                  <a:schemeClr val="tx1"/>
                </a:solidFill>
                <a:latin typeface="Arial" charset="0"/>
                <a:ea typeface="ＭＳ Ｐゴシック" pitchFamily="28" charset="-128"/>
                <a:cs typeface="+mn-cs"/>
              </a:defRPr>
            </a:lvl2pPr>
            <a:lvl3pPr>
              <a:defRPr lang="en-US" sz="700" i="1" kern="1200" dirty="0" smtClean="0">
                <a:solidFill>
                  <a:schemeClr val="tx1"/>
                </a:solidFill>
                <a:latin typeface="Arial" charset="0"/>
                <a:ea typeface="ＭＳ Ｐゴシック" pitchFamily="28" charset="-128"/>
                <a:cs typeface="+mn-cs"/>
              </a:defRPr>
            </a:lvl3pPr>
            <a:lvl4pPr>
              <a:defRPr lang="en-US" sz="700" i="1" kern="1200" dirty="0" smtClean="0">
                <a:solidFill>
                  <a:schemeClr val="tx1"/>
                </a:solidFill>
                <a:latin typeface="Arial" charset="0"/>
                <a:ea typeface="ＭＳ Ｐゴシック" pitchFamily="28" charset="-128"/>
                <a:cs typeface="+mn-cs"/>
              </a:defRPr>
            </a:lvl4pPr>
            <a:lvl5pPr>
              <a:defRPr lang="en-US" sz="700" i="1" kern="1200" dirty="0">
                <a:solidFill>
                  <a:schemeClr val="tx1"/>
                </a:solidFill>
                <a:latin typeface="Arial" charset="0"/>
                <a:ea typeface="ＭＳ Ｐゴシック" pitchFamily="28" charset="-128"/>
                <a:cs typeface="+mn-cs"/>
              </a:defRPr>
            </a:lvl5pPr>
          </a:lstStyle>
          <a:p>
            <a:pPr lvl="0"/>
            <a:r>
              <a:rPr lang="en-US" dirty="0" smtClean="0"/>
              <a:t>Click to edit Master text styles</a:t>
            </a:r>
          </a:p>
        </p:txBody>
      </p:sp>
      <p:sp>
        <p:nvSpPr>
          <p:cNvPr id="13" name="Line 10"/>
          <p:cNvSpPr>
            <a:spLocks noChangeShapeType="1"/>
          </p:cNvSpPr>
          <p:nvPr userDrawn="1"/>
        </p:nvSpPr>
        <p:spPr bwMode="auto">
          <a:xfrm>
            <a:off x="4522134" y="1524000"/>
            <a:ext cx="0" cy="4476750"/>
          </a:xfrm>
          <a:prstGeom prst="line">
            <a:avLst/>
          </a:prstGeom>
          <a:noFill/>
          <a:ln w="6350">
            <a:solidFill>
              <a:srgbClr val="969696"/>
            </a:solidFill>
            <a:round/>
            <a:headEnd/>
            <a:tailEnd/>
          </a:ln>
        </p:spPr>
        <p:txBody>
          <a:bodyPr/>
          <a:lstStyle/>
          <a:p>
            <a:pPr algn="ctr">
              <a:spcBef>
                <a:spcPct val="50000"/>
              </a:spcBef>
            </a:pPr>
            <a:endParaRPr lang="en-US">
              <a:solidFill>
                <a:srgbClr val="000000"/>
              </a:solidFill>
              <a:latin typeface="Arial" charset="0"/>
              <a:ea typeface="ＭＳ Ｐゴシック" pitchFamily="28" charset="-128"/>
            </a:endParaRPr>
          </a:p>
        </p:txBody>
      </p:sp>
      <p:sp>
        <p:nvSpPr>
          <p:cNvPr id="15" name="Text Placeholder 8"/>
          <p:cNvSpPr>
            <a:spLocks noGrp="1"/>
          </p:cNvSpPr>
          <p:nvPr>
            <p:ph type="body" sz="quarter" idx="11"/>
          </p:nvPr>
        </p:nvSpPr>
        <p:spPr>
          <a:xfrm>
            <a:off x="390525" y="928035"/>
            <a:ext cx="8213148" cy="285623"/>
          </a:xfrm>
        </p:spPr>
        <p:txBody>
          <a:bodyPr/>
          <a:lstStyle>
            <a:lvl1pPr marL="0" indent="0">
              <a:buFontTx/>
              <a:buNone/>
              <a:defRPr b="1"/>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650691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8"/>
          <p:cNvSpPr>
            <a:spLocks noGrp="1"/>
          </p:cNvSpPr>
          <p:nvPr>
            <p:ph type="body" sz="quarter" idx="11"/>
          </p:nvPr>
        </p:nvSpPr>
        <p:spPr>
          <a:xfrm>
            <a:off x="390524" y="928035"/>
            <a:ext cx="8229773" cy="360438"/>
          </a:xfrm>
        </p:spPr>
        <p:txBody>
          <a:bodyPr/>
          <a:lstStyle>
            <a:lvl1pPr marL="0" indent="0">
              <a:buFontTx/>
              <a:buNone/>
              <a:defRPr b="1"/>
            </a:lvl1pPr>
          </a:lstStyle>
          <a:p>
            <a:pPr lvl="0"/>
            <a:r>
              <a:rPr lang="en-US" dirty="0" smtClean="0"/>
              <a:t>Click to edit Master text styles</a:t>
            </a:r>
            <a:endParaRPr lang="en-US" dirty="0"/>
          </a:p>
        </p:txBody>
      </p:sp>
      <p:pic>
        <p:nvPicPr>
          <p:cNvPr id="5" name="Picture 2" descr="SunTrust_FESP_PgBanner_8_27_09"/>
          <p:cNvPicPr>
            <a:picLocks noChangeAspect="1" noChangeArrowheads="1"/>
          </p:cNvPicPr>
          <p:nvPr userDrawn="1"/>
        </p:nvPicPr>
        <p:blipFill>
          <a:blip r:embed="rId2" cstate="print"/>
          <a:srcRect/>
          <a:stretch>
            <a:fillRect/>
          </a:stretch>
        </p:blipFill>
        <p:spPr bwMode="auto">
          <a:xfrm>
            <a:off x="0" y="0"/>
            <a:ext cx="9140825" cy="503238"/>
          </a:xfrm>
          <a:prstGeom prst="rect">
            <a:avLst/>
          </a:prstGeom>
          <a:noFill/>
          <a:ln w="9525">
            <a:noFill/>
            <a:miter lim="800000"/>
            <a:headEnd/>
            <a:tailEnd/>
          </a:ln>
        </p:spPr>
      </p:pic>
    </p:spTree>
    <p:extLst>
      <p:ext uri="{BB962C8B-B14F-4D97-AF65-F5344CB8AC3E}">
        <p14:creationId xmlns:p14="http://schemas.microsoft.com/office/powerpoint/2010/main" val="18642789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2" descr="SunTrust_FESP_PgBanner_8_27_09"/>
          <p:cNvPicPr>
            <a:picLocks noChangeAspect="1" noChangeArrowheads="1"/>
          </p:cNvPicPr>
          <p:nvPr userDrawn="1"/>
        </p:nvPicPr>
        <p:blipFill>
          <a:blip r:embed="rId2" cstate="print"/>
          <a:srcRect/>
          <a:stretch>
            <a:fillRect/>
          </a:stretch>
        </p:blipFill>
        <p:spPr bwMode="auto">
          <a:xfrm>
            <a:off x="0" y="0"/>
            <a:ext cx="9140825" cy="503238"/>
          </a:xfrm>
          <a:prstGeom prst="rect">
            <a:avLst/>
          </a:prstGeom>
          <a:noFill/>
          <a:ln w="9525">
            <a:noFill/>
            <a:miter lim="800000"/>
            <a:headEnd/>
            <a:tailEnd/>
          </a:ln>
        </p:spPr>
      </p:pic>
    </p:spTree>
    <p:extLst>
      <p:ext uri="{BB962C8B-B14F-4D97-AF65-F5344CB8AC3E}">
        <p14:creationId xmlns:p14="http://schemas.microsoft.com/office/powerpoint/2010/main" val="3196933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Left Side Bar Comments">
    <p:spTree>
      <p:nvGrpSpPr>
        <p:cNvPr id="1" name=""/>
        <p:cNvGrpSpPr/>
        <p:nvPr/>
      </p:nvGrpSpPr>
      <p:grpSpPr>
        <a:xfrm>
          <a:off x="0" y="0"/>
          <a:ext cx="0" cy="0"/>
          <a:chOff x="0" y="0"/>
          <a:chExt cx="0" cy="0"/>
        </a:xfrm>
      </p:grpSpPr>
      <p:sp>
        <p:nvSpPr>
          <p:cNvPr id="7" name="Line 3"/>
          <p:cNvSpPr>
            <a:spLocks noChangeShapeType="1"/>
          </p:cNvSpPr>
          <p:nvPr userDrawn="1"/>
        </p:nvSpPr>
        <p:spPr bwMode="auto">
          <a:xfrm>
            <a:off x="2433638" y="1471613"/>
            <a:ext cx="0" cy="4279900"/>
          </a:xfrm>
          <a:prstGeom prst="line">
            <a:avLst/>
          </a:prstGeom>
          <a:noFill/>
          <a:ln w="9525">
            <a:solidFill>
              <a:srgbClr val="C2C2C2"/>
            </a:solidFill>
            <a:round/>
            <a:headEnd/>
            <a:tailEnd/>
          </a:ln>
        </p:spPr>
        <p:txBody>
          <a:bodyPr/>
          <a:lstStyle/>
          <a:p>
            <a:pPr algn="ctr">
              <a:spcBef>
                <a:spcPct val="50000"/>
              </a:spcBef>
              <a:defRPr/>
            </a:pPr>
            <a:endParaRPr lang="en-US" dirty="0">
              <a:ea typeface="ＭＳ Ｐゴシック" pitchFamily="28" charset="-128"/>
              <a:cs typeface="Arial" pitchFamily="34" charset="0"/>
            </a:endParaRPr>
          </a:p>
        </p:txBody>
      </p:sp>
      <p:sp>
        <p:nvSpPr>
          <p:cNvPr id="8" name="Slide Number Placeholder 5"/>
          <p:cNvSpPr txBox="1">
            <a:spLocks/>
          </p:cNvSpPr>
          <p:nvPr userDrawn="1"/>
        </p:nvSpPr>
        <p:spPr bwMode="auto">
          <a:xfrm>
            <a:off x="388938" y="6254750"/>
            <a:ext cx="2133600" cy="365125"/>
          </a:xfrm>
          <a:prstGeom prst="rect">
            <a:avLst/>
          </a:prstGeom>
          <a:noFill/>
          <a:ln>
            <a:miter lim="800000"/>
            <a:headEnd/>
            <a:tailEnd/>
          </a:ln>
        </p:spPr>
        <p:txBody>
          <a:bodyPr anchor="ctr"/>
          <a:lstStyle/>
          <a:p>
            <a:pPr>
              <a:spcBef>
                <a:spcPct val="50000"/>
              </a:spcBef>
              <a:defRPr/>
            </a:pPr>
            <a:endParaRPr lang="en-US" sz="1000" i="1" dirty="0"/>
          </a:p>
        </p:txBody>
      </p:sp>
      <p:sp>
        <p:nvSpPr>
          <p:cNvPr id="2" name="Title 1"/>
          <p:cNvSpPr>
            <a:spLocks noGrp="1"/>
          </p:cNvSpPr>
          <p:nvPr>
            <p:ph type="title"/>
          </p:nvPr>
        </p:nvSpPr>
        <p:spPr>
          <a:xfrm>
            <a:off x="388938" y="557213"/>
            <a:ext cx="8226425" cy="393700"/>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5" name="Content Placeholder 4"/>
          <p:cNvSpPr>
            <a:spLocks noGrp="1"/>
          </p:cNvSpPr>
          <p:nvPr>
            <p:ph sz="quarter" idx="10"/>
          </p:nvPr>
        </p:nvSpPr>
        <p:spPr>
          <a:xfrm>
            <a:off x="2604262" y="1501839"/>
            <a:ext cx="6130163" cy="4599361"/>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1"/>
          </p:nvPr>
        </p:nvSpPr>
        <p:spPr>
          <a:xfrm>
            <a:off x="407715" y="1501839"/>
            <a:ext cx="1855694" cy="4592732"/>
          </a:xfrm>
          <a:noFill/>
          <a:ln w="9525">
            <a:noFill/>
            <a:miter lim="800000"/>
            <a:headEnd/>
            <a:tailEnd/>
          </a:ln>
        </p:spPr>
        <p:txBody>
          <a:bodyPr/>
          <a:lstStyle>
            <a:lvl1pPr marL="0" indent="0" algn="l" rtl="0" eaLnBrk="0" fontAlgn="base" hangingPunct="0">
              <a:lnSpc>
                <a:spcPct val="125000"/>
              </a:lnSpc>
              <a:spcBef>
                <a:spcPct val="60000"/>
              </a:spcBef>
              <a:spcAft>
                <a:spcPct val="25000"/>
              </a:spcAft>
              <a:buClr>
                <a:srgbClr val="003366"/>
              </a:buClr>
              <a:buSzPct val="130000"/>
              <a:buFont typeface="Wingdings" pitchFamily="28" charset="2"/>
              <a:buNone/>
              <a:defRPr lang="en-US" sz="1200" b="1" kern="1200" dirty="0" smtClean="0">
                <a:solidFill>
                  <a:srgbClr val="003366"/>
                </a:solidFill>
                <a:latin typeface="Arial" pitchFamily="34" charset="0"/>
                <a:ea typeface="ＭＳ Ｐゴシック" pitchFamily="28" charset="-128"/>
                <a:cs typeface="Arial"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9" name="Text Placeholder 8"/>
          <p:cNvSpPr>
            <a:spLocks noGrp="1"/>
          </p:cNvSpPr>
          <p:nvPr>
            <p:ph type="body" sz="quarter" idx="12"/>
          </p:nvPr>
        </p:nvSpPr>
        <p:spPr>
          <a:xfrm>
            <a:off x="390525" y="964611"/>
            <a:ext cx="6870700" cy="187325"/>
          </a:xfrm>
        </p:spPr>
        <p:txBody>
          <a:bodyPr/>
          <a:lstStyle>
            <a:lvl1pPr>
              <a:buFontTx/>
              <a:buNone/>
              <a:defRPr b="1">
                <a:latin typeface="Arial" pitchFamily="34" charset="0"/>
                <a:cs typeface="Arial" pitchFamily="34" charset="0"/>
              </a:defRPr>
            </a:lvl1pPr>
          </a:lstStyle>
          <a:p>
            <a:pPr lvl="0"/>
            <a:r>
              <a:rPr lang="en-US" dirty="0" smtClean="0"/>
              <a:t>Click to edit Master text styles</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3" name="Picture 2" descr="SunTrust_FESP_PgBanner_8_27_09"/>
          <p:cNvPicPr>
            <a:picLocks noChangeAspect="1" noChangeArrowheads="1"/>
          </p:cNvPicPr>
          <p:nvPr userDrawn="1"/>
        </p:nvPicPr>
        <p:blipFill>
          <a:blip r:embed="rId2" cstate="print"/>
          <a:srcRect/>
          <a:stretch>
            <a:fillRect/>
          </a:stretch>
        </p:blipFill>
        <p:spPr bwMode="auto">
          <a:xfrm>
            <a:off x="0" y="0"/>
            <a:ext cx="9140825" cy="503238"/>
          </a:xfrm>
          <a:prstGeom prst="rect">
            <a:avLst/>
          </a:prstGeom>
          <a:noFill/>
          <a:ln w="9525">
            <a:noFill/>
            <a:miter lim="800000"/>
            <a:headEnd/>
            <a:tailEnd/>
          </a:ln>
        </p:spPr>
      </p:pic>
    </p:spTree>
    <p:extLst>
      <p:ext uri="{BB962C8B-B14F-4D97-AF65-F5344CB8AC3E}">
        <p14:creationId xmlns:p14="http://schemas.microsoft.com/office/powerpoint/2010/main" val="4437991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2" descr="SunTrust_FESP_CvrBanner_8_27_09"/>
          <p:cNvPicPr>
            <a:picLocks noChangeAspect="1" noChangeArrowheads="1"/>
          </p:cNvPicPr>
          <p:nvPr/>
        </p:nvPicPr>
        <p:blipFill>
          <a:blip r:embed="rId2" cstate="print"/>
          <a:srcRect/>
          <a:stretch>
            <a:fillRect/>
          </a:stretch>
        </p:blipFill>
        <p:spPr bwMode="auto">
          <a:xfrm>
            <a:off x="0" y="0"/>
            <a:ext cx="9140825" cy="2193925"/>
          </a:xfrm>
          <a:prstGeom prst="rect">
            <a:avLst/>
          </a:prstGeom>
          <a:noFill/>
          <a:ln w="9525">
            <a:noFill/>
            <a:miter lim="800000"/>
            <a:headEnd/>
            <a:tailEnd/>
          </a:ln>
        </p:spPr>
      </p:pic>
      <p:pic>
        <p:nvPicPr>
          <p:cNvPr id="5" name="Picture 8" descr="SunTrust_PPT_LOGO_Tag_FINAL.png"/>
          <p:cNvPicPr>
            <a:picLocks noChangeAspect="1"/>
          </p:cNvPicPr>
          <p:nvPr userDrawn="1"/>
        </p:nvPicPr>
        <p:blipFill>
          <a:blip r:embed="rId3" cstate="print"/>
          <a:srcRect b="11143"/>
          <a:stretch>
            <a:fillRect/>
          </a:stretch>
        </p:blipFill>
        <p:spPr bwMode="auto">
          <a:xfrm>
            <a:off x="7429832" y="5611850"/>
            <a:ext cx="1243012" cy="703890"/>
          </a:xfrm>
          <a:prstGeom prst="rect">
            <a:avLst/>
          </a:prstGeom>
          <a:noFill/>
          <a:ln w="9525">
            <a:noFill/>
            <a:miter lim="800000"/>
            <a:headEnd/>
            <a:tailEnd/>
          </a:ln>
        </p:spPr>
      </p:pic>
      <p:sp>
        <p:nvSpPr>
          <p:cNvPr id="11267" name="Rectangle 3"/>
          <p:cNvSpPr>
            <a:spLocks noGrp="1" noChangeArrowheads="1"/>
          </p:cNvSpPr>
          <p:nvPr>
            <p:ph type="ctrTitle"/>
          </p:nvPr>
        </p:nvSpPr>
        <p:spPr>
          <a:xfrm>
            <a:off x="785813" y="1927225"/>
            <a:ext cx="6711950" cy="1471613"/>
          </a:xfrm>
        </p:spPr>
        <p:txBody>
          <a:bodyPr anchor="ctr"/>
          <a:lstStyle>
            <a:lvl1pPr>
              <a:defRPr sz="1800"/>
            </a:lvl1pPr>
          </a:lstStyle>
          <a:p>
            <a:r>
              <a:rPr lang="en-US"/>
              <a:t>Do not edit Master title, layout or style</a:t>
            </a:r>
          </a:p>
        </p:txBody>
      </p:sp>
      <p:sp>
        <p:nvSpPr>
          <p:cNvPr id="11268" name="Rectangle 4"/>
          <p:cNvSpPr>
            <a:spLocks noGrp="1" noChangeArrowheads="1"/>
          </p:cNvSpPr>
          <p:nvPr>
            <p:ph type="subTitle" idx="1"/>
          </p:nvPr>
        </p:nvSpPr>
        <p:spPr>
          <a:xfrm>
            <a:off x="785813" y="3390900"/>
            <a:ext cx="6711950" cy="1143000"/>
          </a:xfrm>
        </p:spPr>
        <p:txBody>
          <a:bodyPr/>
          <a:lstStyle>
            <a:lvl1pPr marL="0" indent="0">
              <a:buFont typeface="Wingdings" pitchFamily="2" charset="2"/>
              <a:buNone/>
              <a:defRPr sz="1400">
                <a:solidFill>
                  <a:srgbClr val="666666"/>
                </a:solidFill>
              </a:defRPr>
            </a:lvl1pPr>
          </a:lstStyle>
          <a:p>
            <a:r>
              <a:rPr lang="en-US"/>
              <a:t>Do not edit Master subtitle style</a:t>
            </a:r>
          </a:p>
        </p:txBody>
      </p:sp>
    </p:spTree>
    <p:extLst>
      <p:ext uri="{BB962C8B-B14F-4D97-AF65-F5344CB8AC3E}">
        <p14:creationId xmlns:p14="http://schemas.microsoft.com/office/powerpoint/2010/main" val="2830306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hart, and Right Side Bar Comments">
    <p:spTree>
      <p:nvGrpSpPr>
        <p:cNvPr id="1" name=""/>
        <p:cNvGrpSpPr/>
        <p:nvPr/>
      </p:nvGrpSpPr>
      <p:grpSpPr>
        <a:xfrm>
          <a:off x="0" y="0"/>
          <a:ext cx="0" cy="0"/>
          <a:chOff x="0" y="0"/>
          <a:chExt cx="0" cy="0"/>
        </a:xfrm>
      </p:grpSpPr>
      <p:sp>
        <p:nvSpPr>
          <p:cNvPr id="8" name="Line 3"/>
          <p:cNvSpPr>
            <a:spLocks noChangeShapeType="1"/>
          </p:cNvSpPr>
          <p:nvPr userDrawn="1"/>
        </p:nvSpPr>
        <p:spPr bwMode="auto">
          <a:xfrm>
            <a:off x="7116763" y="1471613"/>
            <a:ext cx="0" cy="4279900"/>
          </a:xfrm>
          <a:prstGeom prst="line">
            <a:avLst/>
          </a:prstGeom>
          <a:noFill/>
          <a:ln w="9525">
            <a:solidFill>
              <a:srgbClr val="C2C2C2"/>
            </a:solidFill>
            <a:round/>
            <a:headEnd/>
            <a:tailEnd/>
          </a:ln>
        </p:spPr>
        <p:txBody>
          <a:bodyPr/>
          <a:lstStyle/>
          <a:p>
            <a:pPr algn="ctr">
              <a:spcBef>
                <a:spcPct val="50000"/>
              </a:spcBef>
              <a:defRPr/>
            </a:pPr>
            <a:endParaRPr lang="en-US" dirty="0">
              <a:ea typeface="ＭＳ Ｐゴシック" pitchFamily="28" charset="-128"/>
              <a:cs typeface="Arial" pitchFamily="34" charset="0"/>
            </a:endParaRPr>
          </a:p>
        </p:txBody>
      </p:sp>
      <p:sp>
        <p:nvSpPr>
          <p:cNvPr id="13" name="Text Placeholder 12"/>
          <p:cNvSpPr>
            <a:spLocks noGrp="1"/>
          </p:cNvSpPr>
          <p:nvPr>
            <p:ph type="body" sz="quarter" idx="13"/>
          </p:nvPr>
        </p:nvSpPr>
        <p:spPr>
          <a:xfrm>
            <a:off x="430120" y="5675219"/>
            <a:ext cx="6562352" cy="457200"/>
          </a:xfrm>
        </p:spPr>
        <p:txBody>
          <a:bodyPr/>
          <a:lstStyle>
            <a:lvl1pPr marL="0" indent="0">
              <a:buNone/>
              <a:defRPr lang="en-US" sz="700" i="1" kern="1200" dirty="0" smtClean="0">
                <a:solidFill>
                  <a:schemeClr val="tx1"/>
                </a:solidFill>
                <a:latin typeface="Arial" pitchFamily="34" charset="0"/>
                <a:ea typeface="ＭＳ Ｐゴシック" pitchFamily="28" charset="-128"/>
                <a:cs typeface="Arial" pitchFamily="34" charset="0"/>
              </a:defRPr>
            </a:lvl1pPr>
            <a:lvl2pPr>
              <a:defRPr lang="en-US" sz="700" i="1" kern="1200" dirty="0" smtClean="0">
                <a:solidFill>
                  <a:schemeClr val="tx1"/>
                </a:solidFill>
                <a:latin typeface="Arial" charset="0"/>
                <a:ea typeface="ＭＳ Ｐゴシック" pitchFamily="28" charset="-128"/>
                <a:cs typeface="+mn-cs"/>
              </a:defRPr>
            </a:lvl2pPr>
            <a:lvl3pPr>
              <a:defRPr lang="en-US" sz="700" i="1" kern="1200" dirty="0" smtClean="0">
                <a:solidFill>
                  <a:schemeClr val="tx1"/>
                </a:solidFill>
                <a:latin typeface="Arial" charset="0"/>
                <a:ea typeface="ＭＳ Ｐゴシック" pitchFamily="28" charset="-128"/>
                <a:cs typeface="+mn-cs"/>
              </a:defRPr>
            </a:lvl3pPr>
            <a:lvl4pPr>
              <a:defRPr lang="en-US" sz="700" i="1" kern="1200" dirty="0" smtClean="0">
                <a:solidFill>
                  <a:schemeClr val="tx1"/>
                </a:solidFill>
                <a:latin typeface="Arial" charset="0"/>
                <a:ea typeface="ＭＳ Ｐゴシック" pitchFamily="28" charset="-128"/>
                <a:cs typeface="+mn-cs"/>
              </a:defRPr>
            </a:lvl4pPr>
            <a:lvl5pPr>
              <a:defRPr lang="en-US" sz="700" i="1" kern="1200" dirty="0">
                <a:solidFill>
                  <a:schemeClr val="tx1"/>
                </a:solidFill>
                <a:latin typeface="Arial" charset="0"/>
                <a:ea typeface="ＭＳ Ｐゴシック" pitchFamily="28" charset="-128"/>
                <a:cs typeface="+mn-cs"/>
              </a:defRPr>
            </a:lvl5pPr>
          </a:lstStyle>
          <a:p>
            <a:pPr lvl="0"/>
            <a:r>
              <a:rPr lang="en-US" dirty="0" smtClean="0"/>
              <a:t>Click to edit Master text styles</a:t>
            </a:r>
          </a:p>
        </p:txBody>
      </p:sp>
      <p:sp>
        <p:nvSpPr>
          <p:cNvPr id="2" name="Title 1"/>
          <p:cNvSpPr>
            <a:spLocks noGrp="1"/>
          </p:cNvSpPr>
          <p:nvPr>
            <p:ph type="title"/>
          </p:nvPr>
        </p:nvSpPr>
        <p:spPr>
          <a:xfrm>
            <a:off x="388938" y="557213"/>
            <a:ext cx="8226425" cy="393700"/>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6" name="Text Placeholder 5"/>
          <p:cNvSpPr>
            <a:spLocks noGrp="1"/>
          </p:cNvSpPr>
          <p:nvPr>
            <p:ph type="body" sz="quarter" idx="11"/>
          </p:nvPr>
        </p:nvSpPr>
        <p:spPr>
          <a:xfrm>
            <a:off x="7234518" y="1502551"/>
            <a:ext cx="1707870" cy="4592732"/>
          </a:xfrm>
          <a:noFill/>
          <a:ln w="9525">
            <a:noFill/>
            <a:miter lim="800000"/>
            <a:headEnd/>
            <a:tailEnd/>
          </a:ln>
        </p:spPr>
        <p:txBody>
          <a:bodyPr/>
          <a:lstStyle>
            <a:lvl1pPr marL="0" indent="0" algn="l" rtl="0" eaLnBrk="0" fontAlgn="base" hangingPunct="0">
              <a:lnSpc>
                <a:spcPct val="125000"/>
              </a:lnSpc>
              <a:spcBef>
                <a:spcPct val="60000"/>
              </a:spcBef>
              <a:spcAft>
                <a:spcPct val="25000"/>
              </a:spcAft>
              <a:buClr>
                <a:srgbClr val="003366"/>
              </a:buClr>
              <a:buSzPct val="130000"/>
              <a:buFont typeface="Wingdings" pitchFamily="28" charset="2"/>
              <a:buNone/>
              <a:defRPr lang="en-US" sz="1200" b="1" kern="1200" dirty="0" smtClean="0">
                <a:solidFill>
                  <a:srgbClr val="003366"/>
                </a:solidFill>
                <a:latin typeface="Arial" pitchFamily="34" charset="0"/>
                <a:ea typeface="ＭＳ Ｐゴシック" pitchFamily="28" charset="-128"/>
                <a:cs typeface="Arial" pitchFamily="34" charset="0"/>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16" name="Chart Placeholder 15"/>
          <p:cNvSpPr>
            <a:spLocks noGrp="1"/>
          </p:cNvSpPr>
          <p:nvPr>
            <p:ph type="chart" sz="quarter" idx="15"/>
          </p:nvPr>
        </p:nvSpPr>
        <p:spPr>
          <a:xfrm>
            <a:off x="403225" y="1520839"/>
            <a:ext cx="6629400" cy="4046538"/>
          </a:xfrm>
        </p:spPr>
        <p:txBody>
          <a:bodyPr/>
          <a:lstStyle>
            <a:lvl1pPr>
              <a:defRPr>
                <a:latin typeface="Arial" pitchFamily="34" charset="0"/>
                <a:cs typeface="Arial" pitchFamily="34" charset="0"/>
              </a:defRPr>
            </a:lvl1pPr>
          </a:lstStyle>
          <a:p>
            <a:pPr lvl="0"/>
            <a:endParaRPr lang="en-US" noProof="0" dirty="0"/>
          </a:p>
        </p:txBody>
      </p:sp>
      <p:sp>
        <p:nvSpPr>
          <p:cNvPr id="17" name="Text Placeholder 12"/>
          <p:cNvSpPr>
            <a:spLocks noGrp="1"/>
          </p:cNvSpPr>
          <p:nvPr>
            <p:ph type="body" sz="quarter" idx="16"/>
          </p:nvPr>
        </p:nvSpPr>
        <p:spPr>
          <a:xfrm>
            <a:off x="389778" y="1326418"/>
            <a:ext cx="6629587" cy="175212"/>
          </a:xfrm>
        </p:spPr>
        <p:txBody>
          <a:bodyPr/>
          <a:lstStyle>
            <a:lvl1pPr marL="0" indent="0" algn="ctr">
              <a:buNone/>
              <a:defRPr lang="en-US" sz="1200" b="1" kern="1200" dirty="0" smtClean="0">
                <a:solidFill>
                  <a:schemeClr val="tx1"/>
                </a:solidFill>
                <a:latin typeface="Arial" pitchFamily="34" charset="0"/>
                <a:ea typeface="ＭＳ Ｐゴシック" pitchFamily="28" charset="-128"/>
                <a:cs typeface="Arial" pitchFamily="34" charset="0"/>
              </a:defRPr>
            </a:lvl1pPr>
            <a:lvl2pPr>
              <a:defRPr lang="en-US" sz="700" i="1" kern="1200" dirty="0" smtClean="0">
                <a:solidFill>
                  <a:schemeClr val="tx1"/>
                </a:solidFill>
                <a:latin typeface="Arial" charset="0"/>
                <a:ea typeface="ＭＳ Ｐゴシック" pitchFamily="28" charset="-128"/>
                <a:cs typeface="+mn-cs"/>
              </a:defRPr>
            </a:lvl2pPr>
            <a:lvl3pPr>
              <a:defRPr lang="en-US" sz="700" i="1" kern="1200" dirty="0" smtClean="0">
                <a:solidFill>
                  <a:schemeClr val="tx1"/>
                </a:solidFill>
                <a:latin typeface="Arial" charset="0"/>
                <a:ea typeface="ＭＳ Ｐゴシック" pitchFamily="28" charset="-128"/>
                <a:cs typeface="+mn-cs"/>
              </a:defRPr>
            </a:lvl3pPr>
            <a:lvl4pPr>
              <a:defRPr lang="en-US" sz="700" i="1" kern="1200" dirty="0" smtClean="0">
                <a:solidFill>
                  <a:schemeClr val="tx1"/>
                </a:solidFill>
                <a:latin typeface="Arial" charset="0"/>
                <a:ea typeface="ＭＳ Ｐゴシック" pitchFamily="28" charset="-128"/>
                <a:cs typeface="+mn-cs"/>
              </a:defRPr>
            </a:lvl4pPr>
            <a:lvl5pPr>
              <a:defRPr lang="en-US" sz="700" i="1" kern="1200" dirty="0">
                <a:solidFill>
                  <a:schemeClr val="tx1"/>
                </a:solidFill>
                <a:latin typeface="Arial" charset="0"/>
                <a:ea typeface="ＭＳ Ｐゴシック" pitchFamily="28" charset="-128"/>
                <a:cs typeface="+mn-cs"/>
              </a:defRPr>
            </a:lvl5pPr>
          </a:lstStyle>
          <a:p>
            <a:pPr lvl="0"/>
            <a:r>
              <a:rPr lang="en-US" dirty="0" smtClean="0"/>
              <a:t>Click to edit Master text styles</a:t>
            </a:r>
          </a:p>
        </p:txBody>
      </p:sp>
      <p:sp>
        <p:nvSpPr>
          <p:cNvPr id="10" name="Text Placeholder 8"/>
          <p:cNvSpPr>
            <a:spLocks noGrp="1"/>
          </p:cNvSpPr>
          <p:nvPr>
            <p:ph type="body" sz="quarter" idx="17"/>
          </p:nvPr>
        </p:nvSpPr>
        <p:spPr>
          <a:xfrm>
            <a:off x="390525" y="964611"/>
            <a:ext cx="6870700" cy="187325"/>
          </a:xfrm>
        </p:spPr>
        <p:txBody>
          <a:bodyPr/>
          <a:lstStyle>
            <a:lvl1pPr>
              <a:buFontTx/>
              <a:buNone/>
              <a:defRPr b="1">
                <a:latin typeface="Arial" pitchFamily="34" charset="0"/>
                <a:cs typeface="Arial" pitchFamily="34" charset="0"/>
              </a:defRPr>
            </a:lvl1pPr>
          </a:lstStyle>
          <a:p>
            <a:pPr lvl="0"/>
            <a:r>
              <a:rPr lang="en-US" dirty="0" smtClean="0"/>
              <a:t>Click to edit Master text styles</a:t>
            </a:r>
            <a:endParaRPr lang="en-US" dirty="0"/>
          </a:p>
        </p:txBody>
      </p:sp>
      <p:sp>
        <p:nvSpPr>
          <p:cNvPr id="9" name="Slide Number Placeholder 7"/>
          <p:cNvSpPr>
            <a:spLocks noGrp="1"/>
          </p:cNvSpPr>
          <p:nvPr>
            <p:ph type="sldNum" sz="quarter" idx="18"/>
          </p:nvPr>
        </p:nvSpPr>
        <p:spPr>
          <a:xfrm>
            <a:off x="428625" y="6197600"/>
            <a:ext cx="2133600" cy="365125"/>
          </a:xfrm>
        </p:spPr>
        <p:txBody>
          <a:bodyPr/>
          <a:lstStyle>
            <a:lvl1pPr algn="l">
              <a:defRPr sz="1000" b="0">
                <a:solidFill>
                  <a:schemeClr val="tx1"/>
                </a:solidFill>
              </a:defRPr>
            </a:lvl1pPr>
          </a:lstStyle>
          <a:p>
            <a:pPr>
              <a:defRPr/>
            </a:pPr>
            <a:r>
              <a:rPr lang="en-US" dirty="0"/>
              <a:t>Page </a:t>
            </a:r>
            <a:fld id="{45481056-2387-438E-8F54-C74999948E3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430120" y="5675219"/>
            <a:ext cx="6562352" cy="457200"/>
          </a:xfrm>
        </p:spPr>
        <p:txBody>
          <a:bodyPr/>
          <a:lstStyle>
            <a:lvl1pPr marL="0" indent="0">
              <a:buNone/>
              <a:defRPr lang="en-US" sz="700" i="1" kern="1200" dirty="0" smtClean="0">
                <a:solidFill>
                  <a:schemeClr val="tx1"/>
                </a:solidFill>
                <a:latin typeface="Arial" pitchFamily="34" charset="0"/>
                <a:ea typeface="ＭＳ Ｐゴシック" pitchFamily="28" charset="-128"/>
                <a:cs typeface="Arial" pitchFamily="34" charset="0"/>
              </a:defRPr>
            </a:lvl1pPr>
            <a:lvl2pPr>
              <a:defRPr lang="en-US" sz="700" i="1" kern="1200" dirty="0" smtClean="0">
                <a:solidFill>
                  <a:schemeClr val="tx1"/>
                </a:solidFill>
                <a:latin typeface="Arial" charset="0"/>
                <a:ea typeface="ＭＳ Ｐゴシック" pitchFamily="28" charset="-128"/>
                <a:cs typeface="+mn-cs"/>
              </a:defRPr>
            </a:lvl2pPr>
            <a:lvl3pPr>
              <a:defRPr lang="en-US" sz="700" i="1" kern="1200" dirty="0" smtClean="0">
                <a:solidFill>
                  <a:schemeClr val="tx1"/>
                </a:solidFill>
                <a:latin typeface="Arial" charset="0"/>
                <a:ea typeface="ＭＳ Ｐゴシック" pitchFamily="28" charset="-128"/>
                <a:cs typeface="+mn-cs"/>
              </a:defRPr>
            </a:lvl3pPr>
            <a:lvl4pPr>
              <a:defRPr lang="en-US" sz="700" i="1" kern="1200" dirty="0" smtClean="0">
                <a:solidFill>
                  <a:schemeClr val="tx1"/>
                </a:solidFill>
                <a:latin typeface="Arial" charset="0"/>
                <a:ea typeface="ＭＳ Ｐゴシック" pitchFamily="28" charset="-128"/>
                <a:cs typeface="+mn-cs"/>
              </a:defRPr>
            </a:lvl4pPr>
            <a:lvl5pPr>
              <a:defRPr lang="en-US" sz="700" i="1" kern="1200" dirty="0">
                <a:solidFill>
                  <a:schemeClr val="tx1"/>
                </a:solidFill>
                <a:latin typeface="Arial" charset="0"/>
                <a:ea typeface="ＭＳ Ｐゴシック" pitchFamily="28" charset="-128"/>
                <a:cs typeface="+mn-cs"/>
              </a:defRPr>
            </a:lvl5pPr>
          </a:lstStyle>
          <a:p>
            <a:pPr lvl="0"/>
            <a:r>
              <a:rPr lang="en-US" dirty="0" smtClean="0"/>
              <a:t>Click to edit Master text styles</a:t>
            </a:r>
          </a:p>
        </p:txBody>
      </p:sp>
      <p:sp>
        <p:nvSpPr>
          <p:cNvPr id="2" name="Title 1"/>
          <p:cNvSpPr>
            <a:spLocks noGrp="1"/>
          </p:cNvSpPr>
          <p:nvPr>
            <p:ph type="title"/>
          </p:nvPr>
        </p:nvSpPr>
        <p:spPr>
          <a:xfrm>
            <a:off x="388938" y="557213"/>
            <a:ext cx="8226425" cy="393700"/>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16" name="Chart Placeholder 15"/>
          <p:cNvSpPr>
            <a:spLocks noGrp="1"/>
          </p:cNvSpPr>
          <p:nvPr>
            <p:ph type="chart" sz="quarter" idx="15"/>
          </p:nvPr>
        </p:nvSpPr>
        <p:spPr>
          <a:xfrm>
            <a:off x="403224" y="1533525"/>
            <a:ext cx="7288493" cy="4046538"/>
          </a:xfrm>
        </p:spPr>
        <p:txBody>
          <a:bodyPr/>
          <a:lstStyle>
            <a:lvl1pPr>
              <a:defRPr>
                <a:latin typeface="Arial" pitchFamily="34" charset="0"/>
                <a:cs typeface="Arial" pitchFamily="34" charset="0"/>
              </a:defRPr>
            </a:lvl1pPr>
          </a:lstStyle>
          <a:p>
            <a:pPr lvl="0"/>
            <a:endParaRPr lang="en-US" noProof="0" dirty="0"/>
          </a:p>
        </p:txBody>
      </p:sp>
      <p:sp>
        <p:nvSpPr>
          <p:cNvPr id="8" name="Text Placeholder 12"/>
          <p:cNvSpPr>
            <a:spLocks noGrp="1"/>
          </p:cNvSpPr>
          <p:nvPr>
            <p:ph type="body" sz="quarter" idx="16"/>
          </p:nvPr>
        </p:nvSpPr>
        <p:spPr>
          <a:xfrm>
            <a:off x="389778" y="1317274"/>
            <a:ext cx="7275046" cy="188659"/>
          </a:xfrm>
        </p:spPr>
        <p:txBody>
          <a:bodyPr/>
          <a:lstStyle>
            <a:lvl1pPr marL="0" indent="0" algn="ctr">
              <a:buNone/>
              <a:defRPr lang="en-US" sz="1200" b="1" kern="1200" dirty="0" smtClean="0">
                <a:solidFill>
                  <a:schemeClr val="tx1"/>
                </a:solidFill>
                <a:latin typeface="Arial" pitchFamily="34" charset="0"/>
                <a:ea typeface="ＭＳ Ｐゴシック" pitchFamily="28" charset="-128"/>
                <a:cs typeface="Arial" pitchFamily="34" charset="0"/>
              </a:defRPr>
            </a:lvl1pPr>
            <a:lvl2pPr>
              <a:defRPr lang="en-US" sz="700" i="1" kern="1200" dirty="0" smtClean="0">
                <a:solidFill>
                  <a:schemeClr val="tx1"/>
                </a:solidFill>
                <a:latin typeface="Arial" charset="0"/>
                <a:ea typeface="ＭＳ Ｐゴシック" pitchFamily="28" charset="-128"/>
                <a:cs typeface="+mn-cs"/>
              </a:defRPr>
            </a:lvl2pPr>
            <a:lvl3pPr>
              <a:defRPr lang="en-US" sz="700" i="1" kern="1200" dirty="0" smtClean="0">
                <a:solidFill>
                  <a:schemeClr val="tx1"/>
                </a:solidFill>
                <a:latin typeface="Arial" charset="0"/>
                <a:ea typeface="ＭＳ Ｐゴシック" pitchFamily="28" charset="-128"/>
                <a:cs typeface="+mn-cs"/>
              </a:defRPr>
            </a:lvl3pPr>
            <a:lvl4pPr>
              <a:defRPr lang="en-US" sz="700" i="1" kern="1200" dirty="0" smtClean="0">
                <a:solidFill>
                  <a:schemeClr val="tx1"/>
                </a:solidFill>
                <a:latin typeface="Arial" charset="0"/>
                <a:ea typeface="ＭＳ Ｐゴシック" pitchFamily="28" charset="-128"/>
                <a:cs typeface="+mn-cs"/>
              </a:defRPr>
            </a:lvl4pPr>
            <a:lvl5pPr>
              <a:defRPr lang="en-US" sz="700" i="1" kern="1200" dirty="0">
                <a:solidFill>
                  <a:schemeClr val="tx1"/>
                </a:solidFill>
                <a:latin typeface="Arial" charset="0"/>
                <a:ea typeface="ＭＳ Ｐゴシック" pitchFamily="28" charset="-128"/>
                <a:cs typeface="+mn-cs"/>
              </a:defRPr>
            </a:lvl5pPr>
          </a:lstStyle>
          <a:p>
            <a:pPr lvl="0"/>
            <a:r>
              <a:rPr lang="en-US" dirty="0" smtClean="0"/>
              <a:t>Click to edit Master text styles</a:t>
            </a:r>
          </a:p>
        </p:txBody>
      </p:sp>
      <p:sp>
        <p:nvSpPr>
          <p:cNvPr id="9" name="Text Placeholder 8"/>
          <p:cNvSpPr>
            <a:spLocks noGrp="1"/>
          </p:cNvSpPr>
          <p:nvPr>
            <p:ph type="body" sz="quarter" idx="11"/>
          </p:nvPr>
        </p:nvSpPr>
        <p:spPr>
          <a:xfrm>
            <a:off x="390525" y="964611"/>
            <a:ext cx="6870700" cy="187325"/>
          </a:xfrm>
        </p:spPr>
        <p:txBody>
          <a:bodyPr/>
          <a:lstStyle>
            <a:lvl1pPr>
              <a:buFontTx/>
              <a:buNone/>
              <a:defRPr b="1">
                <a:latin typeface="Arial" pitchFamily="34" charset="0"/>
                <a:cs typeface="Arial" pitchFamily="34" charset="0"/>
              </a:defRPr>
            </a:lvl1pPr>
          </a:lstStyle>
          <a:p>
            <a:pPr lvl="0"/>
            <a:r>
              <a:rPr lang="en-US" dirty="0" smtClean="0"/>
              <a:t>Click to edit Master text styles</a:t>
            </a:r>
            <a:endParaRPr lang="en-US" dirty="0"/>
          </a:p>
        </p:txBody>
      </p:sp>
      <p:sp>
        <p:nvSpPr>
          <p:cNvPr id="7" name="Slide Number Placeholder 7"/>
          <p:cNvSpPr>
            <a:spLocks noGrp="1"/>
          </p:cNvSpPr>
          <p:nvPr>
            <p:ph type="sldNum" sz="quarter" idx="17"/>
          </p:nvPr>
        </p:nvSpPr>
        <p:spPr>
          <a:xfrm>
            <a:off x="428625" y="6197600"/>
            <a:ext cx="2133600" cy="365125"/>
          </a:xfrm>
        </p:spPr>
        <p:txBody>
          <a:bodyPr/>
          <a:lstStyle>
            <a:lvl1pPr algn="l">
              <a:defRPr sz="1000" b="0">
                <a:solidFill>
                  <a:schemeClr val="tx1"/>
                </a:solidFill>
              </a:defRPr>
            </a:lvl1pPr>
          </a:lstStyle>
          <a:p>
            <a:pPr>
              <a:defRPr/>
            </a:pPr>
            <a:r>
              <a:rPr lang="en-US" dirty="0"/>
              <a:t>Page </a:t>
            </a:r>
            <a:fld id="{0E5231E7-B5A7-448B-91AF-03705AAB878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hart, and Bullets">
    <p:spTree>
      <p:nvGrpSpPr>
        <p:cNvPr id="1" name=""/>
        <p:cNvGrpSpPr/>
        <p:nvPr/>
      </p:nvGrpSpPr>
      <p:grpSpPr>
        <a:xfrm>
          <a:off x="0" y="0"/>
          <a:ext cx="0" cy="0"/>
          <a:chOff x="0" y="0"/>
          <a:chExt cx="0" cy="0"/>
        </a:xfrm>
      </p:grpSpPr>
      <p:sp>
        <p:nvSpPr>
          <p:cNvPr id="9" name="Text Placeholder 12"/>
          <p:cNvSpPr>
            <a:spLocks noGrp="1"/>
          </p:cNvSpPr>
          <p:nvPr>
            <p:ph type="body" sz="quarter" idx="16"/>
          </p:nvPr>
        </p:nvSpPr>
        <p:spPr>
          <a:xfrm>
            <a:off x="389778" y="1506070"/>
            <a:ext cx="4047751" cy="188659"/>
          </a:xfrm>
        </p:spPr>
        <p:txBody>
          <a:bodyPr/>
          <a:lstStyle>
            <a:lvl1pPr marL="0" indent="0" algn="ctr">
              <a:buNone/>
              <a:defRPr lang="en-US" sz="1200" b="1" kern="1200" dirty="0" smtClean="0">
                <a:solidFill>
                  <a:schemeClr val="tx1"/>
                </a:solidFill>
                <a:latin typeface="Arial" pitchFamily="34" charset="0"/>
                <a:ea typeface="ＭＳ Ｐゴシック" pitchFamily="28" charset="-128"/>
                <a:cs typeface="Arial" pitchFamily="34" charset="0"/>
              </a:defRPr>
            </a:lvl1pPr>
            <a:lvl2pPr>
              <a:defRPr lang="en-US" sz="700" i="1" kern="1200" dirty="0" smtClean="0">
                <a:solidFill>
                  <a:schemeClr val="tx1"/>
                </a:solidFill>
                <a:latin typeface="Arial" charset="0"/>
                <a:ea typeface="ＭＳ Ｐゴシック" pitchFamily="28" charset="-128"/>
                <a:cs typeface="+mn-cs"/>
              </a:defRPr>
            </a:lvl2pPr>
            <a:lvl3pPr>
              <a:defRPr lang="en-US" sz="700" i="1" kern="1200" dirty="0" smtClean="0">
                <a:solidFill>
                  <a:schemeClr val="tx1"/>
                </a:solidFill>
                <a:latin typeface="Arial" charset="0"/>
                <a:ea typeface="ＭＳ Ｐゴシック" pitchFamily="28" charset="-128"/>
                <a:cs typeface="+mn-cs"/>
              </a:defRPr>
            </a:lvl3pPr>
            <a:lvl4pPr>
              <a:defRPr lang="en-US" sz="700" i="1" kern="1200" dirty="0" smtClean="0">
                <a:solidFill>
                  <a:schemeClr val="tx1"/>
                </a:solidFill>
                <a:latin typeface="Arial" charset="0"/>
                <a:ea typeface="ＭＳ Ｐゴシック" pitchFamily="28" charset="-128"/>
                <a:cs typeface="+mn-cs"/>
              </a:defRPr>
            </a:lvl4pPr>
            <a:lvl5pPr>
              <a:defRPr lang="en-US" sz="700" i="1" kern="1200" dirty="0">
                <a:solidFill>
                  <a:schemeClr val="tx1"/>
                </a:solidFill>
                <a:latin typeface="Arial" charset="0"/>
                <a:ea typeface="ＭＳ Ｐゴシック" pitchFamily="28" charset="-128"/>
                <a:cs typeface="+mn-cs"/>
              </a:defRPr>
            </a:lvl5pPr>
          </a:lstStyle>
          <a:p>
            <a:pPr lvl="0"/>
            <a:r>
              <a:rPr lang="en-US" dirty="0" smtClean="0"/>
              <a:t>Click to edit Master text styles</a:t>
            </a:r>
          </a:p>
        </p:txBody>
      </p:sp>
      <p:sp>
        <p:nvSpPr>
          <p:cNvPr id="6" name="Chart Placeholder 5"/>
          <p:cNvSpPr>
            <a:spLocks noGrp="1"/>
          </p:cNvSpPr>
          <p:nvPr>
            <p:ph type="chart" sz="quarter" idx="10"/>
          </p:nvPr>
        </p:nvSpPr>
        <p:spPr>
          <a:xfrm>
            <a:off x="403225" y="1721223"/>
            <a:ext cx="4033838" cy="3886201"/>
          </a:xfrm>
        </p:spPr>
        <p:txBody>
          <a:bodyPr/>
          <a:lstStyle>
            <a:lvl1pPr>
              <a:defRPr>
                <a:latin typeface="Arial" pitchFamily="34" charset="0"/>
                <a:cs typeface="Arial" pitchFamily="34" charset="0"/>
              </a:defRPr>
            </a:lvl1pPr>
          </a:lstStyle>
          <a:p>
            <a:pPr lvl="0"/>
            <a:endParaRPr lang="en-US" noProof="0" dirty="0"/>
          </a:p>
        </p:txBody>
      </p:sp>
      <p:sp>
        <p:nvSpPr>
          <p:cNvPr id="2" name="Title 1"/>
          <p:cNvSpPr>
            <a:spLocks noGrp="1"/>
          </p:cNvSpPr>
          <p:nvPr>
            <p:ph type="title"/>
          </p:nvPr>
        </p:nvSpPr>
        <p:spPr>
          <a:xfrm>
            <a:off x="388938" y="557213"/>
            <a:ext cx="8226425" cy="393700"/>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4" name="Text Placeholder 3"/>
          <p:cNvSpPr>
            <a:spLocks noGrp="1"/>
          </p:cNvSpPr>
          <p:nvPr>
            <p:ph type="body" sz="half" idx="2"/>
          </p:nvPr>
        </p:nvSpPr>
        <p:spPr>
          <a:xfrm>
            <a:off x="4581525" y="1504949"/>
            <a:ext cx="4037013" cy="4626909"/>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12"/>
          <p:cNvSpPr>
            <a:spLocks noGrp="1"/>
          </p:cNvSpPr>
          <p:nvPr>
            <p:ph type="body" sz="quarter" idx="13"/>
          </p:nvPr>
        </p:nvSpPr>
        <p:spPr>
          <a:xfrm>
            <a:off x="430120" y="5675219"/>
            <a:ext cx="4007409" cy="457200"/>
          </a:xfrm>
        </p:spPr>
        <p:txBody>
          <a:bodyPr/>
          <a:lstStyle>
            <a:lvl1pPr marL="0" indent="0">
              <a:buNone/>
              <a:defRPr lang="en-US" sz="700" i="1" kern="1200" dirty="0" smtClean="0">
                <a:solidFill>
                  <a:schemeClr val="tx1"/>
                </a:solidFill>
                <a:latin typeface="Arial" pitchFamily="34" charset="0"/>
                <a:ea typeface="ＭＳ Ｐゴシック" pitchFamily="28" charset="-128"/>
                <a:cs typeface="Arial" pitchFamily="34" charset="0"/>
              </a:defRPr>
            </a:lvl1pPr>
            <a:lvl2pPr>
              <a:defRPr lang="en-US" sz="700" i="1" kern="1200" dirty="0" smtClean="0">
                <a:solidFill>
                  <a:schemeClr val="tx1"/>
                </a:solidFill>
                <a:latin typeface="Arial" charset="0"/>
                <a:ea typeface="ＭＳ Ｐゴシック" pitchFamily="28" charset="-128"/>
                <a:cs typeface="+mn-cs"/>
              </a:defRPr>
            </a:lvl2pPr>
            <a:lvl3pPr>
              <a:defRPr lang="en-US" sz="700" i="1" kern="1200" dirty="0" smtClean="0">
                <a:solidFill>
                  <a:schemeClr val="tx1"/>
                </a:solidFill>
                <a:latin typeface="Arial" charset="0"/>
                <a:ea typeface="ＭＳ Ｐゴシック" pitchFamily="28" charset="-128"/>
                <a:cs typeface="+mn-cs"/>
              </a:defRPr>
            </a:lvl3pPr>
            <a:lvl4pPr>
              <a:defRPr lang="en-US" sz="700" i="1" kern="1200" dirty="0" smtClean="0">
                <a:solidFill>
                  <a:schemeClr val="tx1"/>
                </a:solidFill>
                <a:latin typeface="Arial" charset="0"/>
                <a:ea typeface="ＭＳ Ｐゴシック" pitchFamily="28" charset="-128"/>
                <a:cs typeface="+mn-cs"/>
              </a:defRPr>
            </a:lvl4pPr>
            <a:lvl5pPr>
              <a:defRPr lang="en-US" sz="700" i="1" kern="1200" dirty="0">
                <a:solidFill>
                  <a:schemeClr val="tx1"/>
                </a:solidFill>
                <a:latin typeface="Arial" charset="0"/>
                <a:ea typeface="ＭＳ Ｐゴシック" pitchFamily="28" charset="-128"/>
                <a:cs typeface="+mn-cs"/>
              </a:defRPr>
            </a:lvl5pPr>
          </a:lstStyle>
          <a:p>
            <a:pPr lvl="0"/>
            <a:r>
              <a:rPr lang="en-US" dirty="0" smtClean="0"/>
              <a:t>Click to edit Master text styles</a:t>
            </a:r>
          </a:p>
        </p:txBody>
      </p:sp>
      <p:sp>
        <p:nvSpPr>
          <p:cNvPr id="11" name="Text Placeholder 8"/>
          <p:cNvSpPr>
            <a:spLocks noGrp="1"/>
          </p:cNvSpPr>
          <p:nvPr>
            <p:ph type="body" sz="quarter" idx="11"/>
          </p:nvPr>
        </p:nvSpPr>
        <p:spPr>
          <a:xfrm>
            <a:off x="390525" y="964611"/>
            <a:ext cx="6870700" cy="187325"/>
          </a:xfrm>
        </p:spPr>
        <p:txBody>
          <a:bodyPr/>
          <a:lstStyle>
            <a:lvl1pPr>
              <a:buFontTx/>
              <a:buNone/>
              <a:defRPr b="1">
                <a:latin typeface="Arial" pitchFamily="34" charset="0"/>
                <a:cs typeface="Arial" pitchFamily="34" charset="0"/>
              </a:defRPr>
            </a:lvl1pPr>
          </a:lstStyle>
          <a:p>
            <a:pPr lvl="0"/>
            <a:r>
              <a:rPr lang="en-US" dirty="0" smtClean="0"/>
              <a:t>Click to edit Master text styles</a:t>
            </a:r>
            <a:endParaRPr lang="en-US" dirty="0"/>
          </a:p>
        </p:txBody>
      </p:sp>
      <p:sp>
        <p:nvSpPr>
          <p:cNvPr id="8" name="Slide Number Placeholder 7"/>
          <p:cNvSpPr>
            <a:spLocks noGrp="1"/>
          </p:cNvSpPr>
          <p:nvPr>
            <p:ph type="sldNum" sz="quarter" idx="17"/>
          </p:nvPr>
        </p:nvSpPr>
        <p:spPr>
          <a:xfrm>
            <a:off x="428625" y="6197600"/>
            <a:ext cx="2133600" cy="365125"/>
          </a:xfrm>
        </p:spPr>
        <p:txBody>
          <a:bodyPr/>
          <a:lstStyle>
            <a:lvl1pPr algn="l">
              <a:defRPr sz="1000" b="0">
                <a:solidFill>
                  <a:schemeClr val="tx1"/>
                </a:solidFill>
              </a:defRPr>
            </a:lvl1pPr>
          </a:lstStyle>
          <a:p>
            <a:pPr>
              <a:defRPr/>
            </a:pPr>
            <a:r>
              <a:rPr lang="en-US" dirty="0"/>
              <a:t>Page </a:t>
            </a:r>
            <a:fld id="{A4BB7899-2486-4E6E-AF52-D7C57CDDB63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harts">
    <p:spTree>
      <p:nvGrpSpPr>
        <p:cNvPr id="1" name=""/>
        <p:cNvGrpSpPr/>
        <p:nvPr/>
      </p:nvGrpSpPr>
      <p:grpSpPr>
        <a:xfrm>
          <a:off x="0" y="0"/>
          <a:ext cx="0" cy="0"/>
          <a:chOff x="0" y="0"/>
          <a:chExt cx="0" cy="0"/>
        </a:xfrm>
      </p:grpSpPr>
      <p:sp>
        <p:nvSpPr>
          <p:cNvPr id="8" name="Text Placeholder 12"/>
          <p:cNvSpPr>
            <a:spLocks noGrp="1"/>
          </p:cNvSpPr>
          <p:nvPr>
            <p:ph type="body" sz="quarter" idx="17"/>
          </p:nvPr>
        </p:nvSpPr>
        <p:spPr>
          <a:xfrm>
            <a:off x="4571813" y="1506070"/>
            <a:ext cx="4047751" cy="188659"/>
          </a:xfrm>
        </p:spPr>
        <p:txBody>
          <a:bodyPr/>
          <a:lstStyle>
            <a:lvl1pPr marL="0" indent="0" algn="ctr">
              <a:buNone/>
              <a:defRPr lang="en-US" sz="1200" b="1" kern="1200" dirty="0" smtClean="0">
                <a:solidFill>
                  <a:schemeClr val="tx1"/>
                </a:solidFill>
                <a:latin typeface="Arial" pitchFamily="34" charset="0"/>
                <a:ea typeface="ＭＳ Ｐゴシック" pitchFamily="28" charset="-128"/>
                <a:cs typeface="Arial" pitchFamily="34" charset="0"/>
              </a:defRPr>
            </a:lvl1pPr>
            <a:lvl2pPr>
              <a:defRPr lang="en-US" sz="700" i="1" kern="1200" dirty="0" smtClean="0">
                <a:solidFill>
                  <a:schemeClr val="tx1"/>
                </a:solidFill>
                <a:latin typeface="Arial" charset="0"/>
                <a:ea typeface="ＭＳ Ｐゴシック" pitchFamily="28" charset="-128"/>
                <a:cs typeface="+mn-cs"/>
              </a:defRPr>
            </a:lvl2pPr>
            <a:lvl3pPr>
              <a:defRPr lang="en-US" sz="700" i="1" kern="1200" dirty="0" smtClean="0">
                <a:solidFill>
                  <a:schemeClr val="tx1"/>
                </a:solidFill>
                <a:latin typeface="Arial" charset="0"/>
                <a:ea typeface="ＭＳ Ｐゴシック" pitchFamily="28" charset="-128"/>
                <a:cs typeface="+mn-cs"/>
              </a:defRPr>
            </a:lvl3pPr>
            <a:lvl4pPr>
              <a:defRPr lang="en-US" sz="700" i="1" kern="1200" dirty="0" smtClean="0">
                <a:solidFill>
                  <a:schemeClr val="tx1"/>
                </a:solidFill>
                <a:latin typeface="Arial" charset="0"/>
                <a:ea typeface="ＭＳ Ｐゴシック" pitchFamily="28" charset="-128"/>
                <a:cs typeface="+mn-cs"/>
              </a:defRPr>
            </a:lvl4pPr>
            <a:lvl5pPr>
              <a:defRPr lang="en-US" sz="700" i="1" kern="1200" dirty="0">
                <a:solidFill>
                  <a:schemeClr val="tx1"/>
                </a:solidFill>
                <a:latin typeface="Arial" charset="0"/>
                <a:ea typeface="ＭＳ Ｐゴシック" pitchFamily="28" charset="-128"/>
                <a:cs typeface="+mn-cs"/>
              </a:defRPr>
            </a:lvl5pPr>
          </a:lstStyle>
          <a:p>
            <a:pPr lvl="0"/>
            <a:r>
              <a:rPr lang="en-US" dirty="0" smtClean="0"/>
              <a:t>Click to edit Master text styles</a:t>
            </a:r>
          </a:p>
        </p:txBody>
      </p:sp>
      <p:sp>
        <p:nvSpPr>
          <p:cNvPr id="11" name="Chart Placeholder 5"/>
          <p:cNvSpPr>
            <a:spLocks noGrp="1"/>
          </p:cNvSpPr>
          <p:nvPr>
            <p:ph type="chart" sz="quarter" idx="18"/>
          </p:nvPr>
        </p:nvSpPr>
        <p:spPr>
          <a:xfrm>
            <a:off x="5699050" y="1721223"/>
            <a:ext cx="2920047" cy="3886201"/>
          </a:xfrm>
        </p:spPr>
        <p:txBody>
          <a:bodyPr/>
          <a:lstStyle>
            <a:lvl1pPr>
              <a:defRPr>
                <a:latin typeface="Arial" pitchFamily="34" charset="0"/>
                <a:cs typeface="Arial" pitchFamily="34" charset="0"/>
              </a:defRPr>
            </a:lvl1pPr>
          </a:lstStyle>
          <a:p>
            <a:pPr lvl="0"/>
            <a:endParaRPr lang="en-US" noProof="0" dirty="0"/>
          </a:p>
        </p:txBody>
      </p:sp>
      <p:sp>
        <p:nvSpPr>
          <p:cNvPr id="12" name="Text Placeholder 12"/>
          <p:cNvSpPr>
            <a:spLocks noGrp="1"/>
          </p:cNvSpPr>
          <p:nvPr>
            <p:ph type="body" sz="quarter" idx="19"/>
          </p:nvPr>
        </p:nvSpPr>
        <p:spPr>
          <a:xfrm>
            <a:off x="4612155" y="5675219"/>
            <a:ext cx="4007409" cy="457200"/>
          </a:xfrm>
        </p:spPr>
        <p:txBody>
          <a:bodyPr/>
          <a:lstStyle>
            <a:lvl1pPr marL="0" indent="0">
              <a:buNone/>
              <a:defRPr lang="en-US" sz="700" i="1" kern="1200" dirty="0" smtClean="0">
                <a:solidFill>
                  <a:schemeClr val="tx1"/>
                </a:solidFill>
                <a:latin typeface="Arial" pitchFamily="34" charset="0"/>
                <a:ea typeface="ＭＳ Ｐゴシック" pitchFamily="28" charset="-128"/>
                <a:cs typeface="Arial" pitchFamily="34" charset="0"/>
              </a:defRPr>
            </a:lvl1pPr>
            <a:lvl2pPr>
              <a:defRPr lang="en-US" sz="700" i="1" kern="1200" dirty="0" smtClean="0">
                <a:solidFill>
                  <a:schemeClr val="tx1"/>
                </a:solidFill>
                <a:latin typeface="Arial" charset="0"/>
                <a:ea typeface="ＭＳ Ｐゴシック" pitchFamily="28" charset="-128"/>
                <a:cs typeface="+mn-cs"/>
              </a:defRPr>
            </a:lvl2pPr>
            <a:lvl3pPr>
              <a:defRPr lang="en-US" sz="700" i="1" kern="1200" dirty="0" smtClean="0">
                <a:solidFill>
                  <a:schemeClr val="tx1"/>
                </a:solidFill>
                <a:latin typeface="Arial" charset="0"/>
                <a:ea typeface="ＭＳ Ｐゴシック" pitchFamily="28" charset="-128"/>
                <a:cs typeface="+mn-cs"/>
              </a:defRPr>
            </a:lvl3pPr>
            <a:lvl4pPr>
              <a:defRPr lang="en-US" sz="700" i="1" kern="1200" dirty="0" smtClean="0">
                <a:solidFill>
                  <a:schemeClr val="tx1"/>
                </a:solidFill>
                <a:latin typeface="Arial" charset="0"/>
                <a:ea typeface="ＭＳ Ｐゴシック" pitchFamily="28" charset="-128"/>
                <a:cs typeface="+mn-cs"/>
              </a:defRPr>
            </a:lvl4pPr>
            <a:lvl5pPr>
              <a:defRPr lang="en-US" sz="700" i="1" kern="1200" dirty="0">
                <a:solidFill>
                  <a:schemeClr val="tx1"/>
                </a:solidFill>
                <a:latin typeface="Arial" charset="0"/>
                <a:ea typeface="ＭＳ Ｐゴシック" pitchFamily="28" charset="-128"/>
                <a:cs typeface="+mn-cs"/>
              </a:defRPr>
            </a:lvl5pPr>
          </a:lstStyle>
          <a:p>
            <a:pPr lvl="0"/>
            <a:r>
              <a:rPr lang="en-US" dirty="0" smtClean="0"/>
              <a:t>Click to edit Master text styles</a:t>
            </a:r>
          </a:p>
        </p:txBody>
      </p:sp>
      <p:sp>
        <p:nvSpPr>
          <p:cNvPr id="9" name="Text Placeholder 12"/>
          <p:cNvSpPr>
            <a:spLocks noGrp="1"/>
          </p:cNvSpPr>
          <p:nvPr>
            <p:ph type="body" sz="quarter" idx="16"/>
          </p:nvPr>
        </p:nvSpPr>
        <p:spPr>
          <a:xfrm>
            <a:off x="389778" y="1506070"/>
            <a:ext cx="4047751" cy="188659"/>
          </a:xfrm>
        </p:spPr>
        <p:txBody>
          <a:bodyPr/>
          <a:lstStyle>
            <a:lvl1pPr marL="0" indent="0" algn="ctr">
              <a:buNone/>
              <a:defRPr lang="en-US" sz="1200" b="1" kern="1200" dirty="0" smtClean="0">
                <a:solidFill>
                  <a:schemeClr val="tx1"/>
                </a:solidFill>
                <a:latin typeface="Arial" pitchFamily="34" charset="0"/>
                <a:ea typeface="ＭＳ Ｐゴシック" pitchFamily="28" charset="-128"/>
                <a:cs typeface="Arial" pitchFamily="34" charset="0"/>
              </a:defRPr>
            </a:lvl1pPr>
            <a:lvl2pPr>
              <a:defRPr lang="en-US" sz="700" i="1" kern="1200" dirty="0" smtClean="0">
                <a:solidFill>
                  <a:schemeClr val="tx1"/>
                </a:solidFill>
                <a:latin typeface="Arial" charset="0"/>
                <a:ea typeface="ＭＳ Ｐゴシック" pitchFamily="28" charset="-128"/>
                <a:cs typeface="+mn-cs"/>
              </a:defRPr>
            </a:lvl2pPr>
            <a:lvl3pPr>
              <a:defRPr lang="en-US" sz="700" i="1" kern="1200" dirty="0" smtClean="0">
                <a:solidFill>
                  <a:schemeClr val="tx1"/>
                </a:solidFill>
                <a:latin typeface="Arial" charset="0"/>
                <a:ea typeface="ＭＳ Ｐゴシック" pitchFamily="28" charset="-128"/>
                <a:cs typeface="+mn-cs"/>
              </a:defRPr>
            </a:lvl3pPr>
            <a:lvl4pPr>
              <a:defRPr lang="en-US" sz="700" i="1" kern="1200" dirty="0" smtClean="0">
                <a:solidFill>
                  <a:schemeClr val="tx1"/>
                </a:solidFill>
                <a:latin typeface="Arial" charset="0"/>
                <a:ea typeface="ＭＳ Ｐゴシック" pitchFamily="28" charset="-128"/>
                <a:cs typeface="+mn-cs"/>
              </a:defRPr>
            </a:lvl4pPr>
            <a:lvl5pPr>
              <a:defRPr lang="en-US" sz="700" i="1" kern="1200" dirty="0">
                <a:solidFill>
                  <a:schemeClr val="tx1"/>
                </a:solidFill>
                <a:latin typeface="Arial" charset="0"/>
                <a:ea typeface="ＭＳ Ｐゴシック" pitchFamily="28" charset="-128"/>
                <a:cs typeface="+mn-cs"/>
              </a:defRPr>
            </a:lvl5pPr>
          </a:lstStyle>
          <a:p>
            <a:pPr lvl="0"/>
            <a:r>
              <a:rPr lang="en-US" dirty="0" smtClean="0"/>
              <a:t>Click to edit Master text styles</a:t>
            </a:r>
          </a:p>
        </p:txBody>
      </p:sp>
      <p:sp>
        <p:nvSpPr>
          <p:cNvPr id="6" name="Chart Placeholder 5"/>
          <p:cNvSpPr>
            <a:spLocks noGrp="1"/>
          </p:cNvSpPr>
          <p:nvPr>
            <p:ph type="chart" sz="quarter" idx="10"/>
          </p:nvPr>
        </p:nvSpPr>
        <p:spPr>
          <a:xfrm>
            <a:off x="403225" y="1721223"/>
            <a:ext cx="2935398" cy="3886201"/>
          </a:xfrm>
        </p:spPr>
        <p:txBody>
          <a:bodyPr/>
          <a:lstStyle>
            <a:lvl1pPr>
              <a:defRPr>
                <a:latin typeface="Arial" pitchFamily="34" charset="0"/>
                <a:cs typeface="Arial" pitchFamily="34" charset="0"/>
              </a:defRPr>
            </a:lvl1pPr>
          </a:lstStyle>
          <a:p>
            <a:pPr lvl="0"/>
            <a:endParaRPr lang="en-US" noProof="0" dirty="0"/>
          </a:p>
        </p:txBody>
      </p:sp>
      <p:sp>
        <p:nvSpPr>
          <p:cNvPr id="2" name="Title 1"/>
          <p:cNvSpPr>
            <a:spLocks noGrp="1"/>
          </p:cNvSpPr>
          <p:nvPr>
            <p:ph type="title"/>
          </p:nvPr>
        </p:nvSpPr>
        <p:spPr>
          <a:xfrm>
            <a:off x="388938" y="557213"/>
            <a:ext cx="8226425" cy="393700"/>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7" name="Text Placeholder 12"/>
          <p:cNvSpPr>
            <a:spLocks noGrp="1"/>
          </p:cNvSpPr>
          <p:nvPr>
            <p:ph type="body" sz="quarter" idx="13"/>
          </p:nvPr>
        </p:nvSpPr>
        <p:spPr>
          <a:xfrm>
            <a:off x="430120" y="5675219"/>
            <a:ext cx="4007409" cy="457200"/>
          </a:xfrm>
        </p:spPr>
        <p:txBody>
          <a:bodyPr/>
          <a:lstStyle>
            <a:lvl1pPr marL="0" indent="0">
              <a:buNone/>
              <a:defRPr lang="en-US" sz="700" i="1" kern="1200" dirty="0" smtClean="0">
                <a:solidFill>
                  <a:schemeClr val="tx1"/>
                </a:solidFill>
                <a:latin typeface="Arial" pitchFamily="34" charset="0"/>
                <a:ea typeface="ＭＳ Ｐゴシック" pitchFamily="28" charset="-128"/>
                <a:cs typeface="Arial" pitchFamily="34" charset="0"/>
              </a:defRPr>
            </a:lvl1pPr>
            <a:lvl2pPr>
              <a:defRPr lang="en-US" sz="700" i="1" kern="1200" dirty="0" smtClean="0">
                <a:solidFill>
                  <a:schemeClr val="tx1"/>
                </a:solidFill>
                <a:latin typeface="Arial" charset="0"/>
                <a:ea typeface="ＭＳ Ｐゴシック" pitchFamily="28" charset="-128"/>
                <a:cs typeface="+mn-cs"/>
              </a:defRPr>
            </a:lvl2pPr>
            <a:lvl3pPr>
              <a:defRPr lang="en-US" sz="700" i="1" kern="1200" dirty="0" smtClean="0">
                <a:solidFill>
                  <a:schemeClr val="tx1"/>
                </a:solidFill>
                <a:latin typeface="Arial" charset="0"/>
                <a:ea typeface="ＭＳ Ｐゴシック" pitchFamily="28" charset="-128"/>
                <a:cs typeface="+mn-cs"/>
              </a:defRPr>
            </a:lvl3pPr>
            <a:lvl4pPr>
              <a:defRPr lang="en-US" sz="700" i="1" kern="1200" dirty="0" smtClean="0">
                <a:solidFill>
                  <a:schemeClr val="tx1"/>
                </a:solidFill>
                <a:latin typeface="Arial" charset="0"/>
                <a:ea typeface="ＭＳ Ｐゴシック" pitchFamily="28" charset="-128"/>
                <a:cs typeface="+mn-cs"/>
              </a:defRPr>
            </a:lvl4pPr>
            <a:lvl5pPr>
              <a:defRPr lang="en-US" sz="700" i="1" kern="1200" dirty="0">
                <a:solidFill>
                  <a:schemeClr val="tx1"/>
                </a:solidFill>
                <a:latin typeface="Arial" charset="0"/>
                <a:ea typeface="ＭＳ Ｐゴシック" pitchFamily="28" charset="-128"/>
                <a:cs typeface="+mn-cs"/>
              </a:defRPr>
            </a:lvl5pPr>
          </a:lstStyle>
          <a:p>
            <a:pPr lvl="0"/>
            <a:r>
              <a:rPr lang="en-US" dirty="0" smtClean="0"/>
              <a:t>Click to edit Master text styles</a:t>
            </a:r>
          </a:p>
        </p:txBody>
      </p:sp>
      <p:sp>
        <p:nvSpPr>
          <p:cNvPr id="15" name="Text Placeholder 8"/>
          <p:cNvSpPr>
            <a:spLocks noGrp="1"/>
          </p:cNvSpPr>
          <p:nvPr>
            <p:ph type="body" sz="quarter" idx="11"/>
          </p:nvPr>
        </p:nvSpPr>
        <p:spPr>
          <a:xfrm>
            <a:off x="390525" y="964611"/>
            <a:ext cx="6870700" cy="187325"/>
          </a:xfrm>
        </p:spPr>
        <p:txBody>
          <a:bodyPr/>
          <a:lstStyle>
            <a:lvl1pPr>
              <a:buFontTx/>
              <a:buNone/>
              <a:defRPr b="1">
                <a:latin typeface="Arial" pitchFamily="34" charset="0"/>
                <a:cs typeface="Arial" pitchFamily="34" charset="0"/>
              </a:defRPr>
            </a:lvl1pPr>
          </a:lstStyle>
          <a:p>
            <a:pPr lvl="0"/>
            <a:r>
              <a:rPr lang="en-US" dirty="0" smtClean="0"/>
              <a:t>Click to edit Master text styles</a:t>
            </a:r>
            <a:endParaRPr lang="en-US" dirty="0"/>
          </a:p>
        </p:txBody>
      </p:sp>
      <p:sp>
        <p:nvSpPr>
          <p:cNvPr id="10" name="Slide Number Placeholder 7"/>
          <p:cNvSpPr>
            <a:spLocks noGrp="1"/>
          </p:cNvSpPr>
          <p:nvPr>
            <p:ph type="sldNum" sz="quarter" idx="20"/>
          </p:nvPr>
        </p:nvSpPr>
        <p:spPr>
          <a:xfrm>
            <a:off x="428625" y="6197600"/>
            <a:ext cx="2133600" cy="365125"/>
          </a:xfrm>
        </p:spPr>
        <p:txBody>
          <a:bodyPr/>
          <a:lstStyle>
            <a:lvl1pPr algn="l">
              <a:defRPr sz="1000" b="0">
                <a:solidFill>
                  <a:schemeClr val="tx1"/>
                </a:solidFill>
              </a:defRPr>
            </a:lvl1pPr>
          </a:lstStyle>
          <a:p>
            <a:pPr>
              <a:defRPr/>
            </a:pPr>
            <a:r>
              <a:rPr lang="en-US" dirty="0"/>
              <a:t>Page </a:t>
            </a:r>
            <a:fld id="{0F59A57D-BC69-4433-8687-3027E5BDEA2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2 Charts">
    <p:spTree>
      <p:nvGrpSpPr>
        <p:cNvPr id="1" name=""/>
        <p:cNvGrpSpPr/>
        <p:nvPr/>
      </p:nvGrpSpPr>
      <p:grpSpPr>
        <a:xfrm>
          <a:off x="0" y="0"/>
          <a:ext cx="0" cy="0"/>
          <a:chOff x="0" y="0"/>
          <a:chExt cx="0" cy="0"/>
        </a:xfrm>
      </p:grpSpPr>
      <p:sp>
        <p:nvSpPr>
          <p:cNvPr id="8" name="Text Placeholder 12"/>
          <p:cNvSpPr>
            <a:spLocks noGrp="1"/>
          </p:cNvSpPr>
          <p:nvPr>
            <p:ph type="body" sz="quarter" idx="17"/>
          </p:nvPr>
        </p:nvSpPr>
        <p:spPr>
          <a:xfrm>
            <a:off x="4571813" y="1506070"/>
            <a:ext cx="4047751" cy="188659"/>
          </a:xfrm>
        </p:spPr>
        <p:txBody>
          <a:bodyPr/>
          <a:lstStyle>
            <a:lvl1pPr marL="0" indent="0" algn="ctr">
              <a:buNone/>
              <a:defRPr lang="en-US" sz="1200" b="1" kern="1200" dirty="0" smtClean="0">
                <a:solidFill>
                  <a:schemeClr val="tx1"/>
                </a:solidFill>
                <a:latin typeface="Arial" pitchFamily="34" charset="0"/>
                <a:ea typeface="ＭＳ Ｐゴシック" pitchFamily="28" charset="-128"/>
                <a:cs typeface="Arial" pitchFamily="34" charset="0"/>
              </a:defRPr>
            </a:lvl1pPr>
            <a:lvl2pPr>
              <a:defRPr lang="en-US" sz="700" i="1" kern="1200" dirty="0" smtClean="0">
                <a:solidFill>
                  <a:schemeClr val="tx1"/>
                </a:solidFill>
                <a:latin typeface="Arial" charset="0"/>
                <a:ea typeface="ＭＳ Ｐゴシック" pitchFamily="28" charset="-128"/>
                <a:cs typeface="+mn-cs"/>
              </a:defRPr>
            </a:lvl2pPr>
            <a:lvl3pPr>
              <a:defRPr lang="en-US" sz="700" i="1" kern="1200" dirty="0" smtClean="0">
                <a:solidFill>
                  <a:schemeClr val="tx1"/>
                </a:solidFill>
                <a:latin typeface="Arial" charset="0"/>
                <a:ea typeface="ＭＳ Ｐゴシック" pitchFamily="28" charset="-128"/>
                <a:cs typeface="+mn-cs"/>
              </a:defRPr>
            </a:lvl3pPr>
            <a:lvl4pPr>
              <a:defRPr lang="en-US" sz="700" i="1" kern="1200" dirty="0" smtClean="0">
                <a:solidFill>
                  <a:schemeClr val="tx1"/>
                </a:solidFill>
                <a:latin typeface="Arial" charset="0"/>
                <a:ea typeface="ＭＳ Ｐゴシック" pitchFamily="28" charset="-128"/>
                <a:cs typeface="+mn-cs"/>
              </a:defRPr>
            </a:lvl4pPr>
            <a:lvl5pPr>
              <a:defRPr lang="en-US" sz="700" i="1" kern="1200" dirty="0">
                <a:solidFill>
                  <a:schemeClr val="tx1"/>
                </a:solidFill>
                <a:latin typeface="Arial" charset="0"/>
                <a:ea typeface="ＭＳ Ｐゴシック" pitchFamily="28" charset="-128"/>
                <a:cs typeface="+mn-cs"/>
              </a:defRPr>
            </a:lvl5pPr>
          </a:lstStyle>
          <a:p>
            <a:pPr lvl="0"/>
            <a:r>
              <a:rPr lang="en-US" dirty="0" smtClean="0"/>
              <a:t>Click to edit Master text styles</a:t>
            </a:r>
          </a:p>
        </p:txBody>
      </p:sp>
      <p:sp>
        <p:nvSpPr>
          <p:cNvPr id="11" name="Chart Placeholder 5"/>
          <p:cNvSpPr>
            <a:spLocks noGrp="1"/>
          </p:cNvSpPr>
          <p:nvPr>
            <p:ph type="chart" sz="quarter" idx="18"/>
          </p:nvPr>
        </p:nvSpPr>
        <p:spPr>
          <a:xfrm>
            <a:off x="5699050" y="1721223"/>
            <a:ext cx="2920047" cy="3886201"/>
          </a:xfrm>
        </p:spPr>
        <p:txBody>
          <a:bodyPr/>
          <a:lstStyle>
            <a:lvl1pPr>
              <a:defRPr>
                <a:latin typeface="Arial" pitchFamily="34" charset="0"/>
                <a:cs typeface="Arial" pitchFamily="34" charset="0"/>
              </a:defRPr>
            </a:lvl1pPr>
          </a:lstStyle>
          <a:p>
            <a:pPr lvl="0"/>
            <a:endParaRPr lang="en-US" noProof="0" dirty="0"/>
          </a:p>
        </p:txBody>
      </p:sp>
      <p:sp>
        <p:nvSpPr>
          <p:cNvPr id="12" name="Text Placeholder 12"/>
          <p:cNvSpPr>
            <a:spLocks noGrp="1"/>
          </p:cNvSpPr>
          <p:nvPr>
            <p:ph type="body" sz="quarter" idx="19"/>
          </p:nvPr>
        </p:nvSpPr>
        <p:spPr>
          <a:xfrm>
            <a:off x="4612155" y="5675219"/>
            <a:ext cx="4007409" cy="457200"/>
          </a:xfrm>
        </p:spPr>
        <p:txBody>
          <a:bodyPr/>
          <a:lstStyle>
            <a:lvl1pPr marL="0" indent="0">
              <a:buNone/>
              <a:defRPr lang="en-US" sz="700" i="1" kern="1200" dirty="0" smtClean="0">
                <a:solidFill>
                  <a:schemeClr val="tx1"/>
                </a:solidFill>
                <a:latin typeface="Arial" pitchFamily="34" charset="0"/>
                <a:ea typeface="ＭＳ Ｐゴシック" pitchFamily="28" charset="-128"/>
                <a:cs typeface="Arial" pitchFamily="34" charset="0"/>
              </a:defRPr>
            </a:lvl1pPr>
            <a:lvl2pPr>
              <a:defRPr lang="en-US" sz="700" i="1" kern="1200" dirty="0" smtClean="0">
                <a:solidFill>
                  <a:schemeClr val="tx1"/>
                </a:solidFill>
                <a:latin typeface="Arial" charset="0"/>
                <a:ea typeface="ＭＳ Ｐゴシック" pitchFamily="28" charset="-128"/>
                <a:cs typeface="+mn-cs"/>
              </a:defRPr>
            </a:lvl2pPr>
            <a:lvl3pPr>
              <a:defRPr lang="en-US" sz="700" i="1" kern="1200" dirty="0" smtClean="0">
                <a:solidFill>
                  <a:schemeClr val="tx1"/>
                </a:solidFill>
                <a:latin typeface="Arial" charset="0"/>
                <a:ea typeface="ＭＳ Ｐゴシック" pitchFamily="28" charset="-128"/>
                <a:cs typeface="+mn-cs"/>
              </a:defRPr>
            </a:lvl3pPr>
            <a:lvl4pPr>
              <a:defRPr lang="en-US" sz="700" i="1" kern="1200" dirty="0" smtClean="0">
                <a:solidFill>
                  <a:schemeClr val="tx1"/>
                </a:solidFill>
                <a:latin typeface="Arial" charset="0"/>
                <a:ea typeface="ＭＳ Ｐゴシック" pitchFamily="28" charset="-128"/>
                <a:cs typeface="+mn-cs"/>
              </a:defRPr>
            </a:lvl4pPr>
            <a:lvl5pPr>
              <a:defRPr lang="en-US" sz="700" i="1" kern="1200" dirty="0">
                <a:solidFill>
                  <a:schemeClr val="tx1"/>
                </a:solidFill>
                <a:latin typeface="Arial" charset="0"/>
                <a:ea typeface="ＭＳ Ｐゴシック" pitchFamily="28" charset="-128"/>
                <a:cs typeface="+mn-cs"/>
              </a:defRPr>
            </a:lvl5pPr>
          </a:lstStyle>
          <a:p>
            <a:pPr lvl="0"/>
            <a:r>
              <a:rPr lang="en-US" dirty="0" smtClean="0"/>
              <a:t>Click to edit Master text styles</a:t>
            </a:r>
          </a:p>
        </p:txBody>
      </p:sp>
      <p:sp>
        <p:nvSpPr>
          <p:cNvPr id="9" name="Text Placeholder 12"/>
          <p:cNvSpPr>
            <a:spLocks noGrp="1"/>
          </p:cNvSpPr>
          <p:nvPr>
            <p:ph type="body" sz="quarter" idx="16"/>
          </p:nvPr>
        </p:nvSpPr>
        <p:spPr>
          <a:xfrm>
            <a:off x="389778" y="1506070"/>
            <a:ext cx="4047751" cy="188659"/>
          </a:xfrm>
        </p:spPr>
        <p:txBody>
          <a:bodyPr/>
          <a:lstStyle>
            <a:lvl1pPr marL="0" indent="0" algn="ctr">
              <a:buNone/>
              <a:defRPr lang="en-US" sz="1200" b="1" kern="1200" dirty="0" smtClean="0">
                <a:solidFill>
                  <a:schemeClr val="tx1"/>
                </a:solidFill>
                <a:latin typeface="Arial" pitchFamily="34" charset="0"/>
                <a:ea typeface="ＭＳ Ｐゴシック" pitchFamily="28" charset="-128"/>
                <a:cs typeface="Arial" pitchFamily="34" charset="0"/>
              </a:defRPr>
            </a:lvl1pPr>
            <a:lvl2pPr>
              <a:defRPr lang="en-US" sz="700" i="1" kern="1200" dirty="0" smtClean="0">
                <a:solidFill>
                  <a:schemeClr val="tx1"/>
                </a:solidFill>
                <a:latin typeface="Arial" charset="0"/>
                <a:ea typeface="ＭＳ Ｐゴシック" pitchFamily="28" charset="-128"/>
                <a:cs typeface="+mn-cs"/>
              </a:defRPr>
            </a:lvl2pPr>
            <a:lvl3pPr>
              <a:defRPr lang="en-US" sz="700" i="1" kern="1200" dirty="0" smtClean="0">
                <a:solidFill>
                  <a:schemeClr val="tx1"/>
                </a:solidFill>
                <a:latin typeface="Arial" charset="0"/>
                <a:ea typeface="ＭＳ Ｐゴシック" pitchFamily="28" charset="-128"/>
                <a:cs typeface="+mn-cs"/>
              </a:defRPr>
            </a:lvl3pPr>
            <a:lvl4pPr>
              <a:defRPr lang="en-US" sz="700" i="1" kern="1200" dirty="0" smtClean="0">
                <a:solidFill>
                  <a:schemeClr val="tx1"/>
                </a:solidFill>
                <a:latin typeface="Arial" charset="0"/>
                <a:ea typeface="ＭＳ Ｐゴシック" pitchFamily="28" charset="-128"/>
                <a:cs typeface="+mn-cs"/>
              </a:defRPr>
            </a:lvl4pPr>
            <a:lvl5pPr>
              <a:defRPr lang="en-US" sz="700" i="1" kern="1200" dirty="0">
                <a:solidFill>
                  <a:schemeClr val="tx1"/>
                </a:solidFill>
                <a:latin typeface="Arial" charset="0"/>
                <a:ea typeface="ＭＳ Ｐゴシック" pitchFamily="28" charset="-128"/>
                <a:cs typeface="+mn-cs"/>
              </a:defRPr>
            </a:lvl5pPr>
          </a:lstStyle>
          <a:p>
            <a:pPr lvl="0"/>
            <a:r>
              <a:rPr lang="en-US" dirty="0" smtClean="0"/>
              <a:t>Click to edit Master text styles</a:t>
            </a:r>
          </a:p>
        </p:txBody>
      </p:sp>
      <p:sp>
        <p:nvSpPr>
          <p:cNvPr id="6" name="Chart Placeholder 5"/>
          <p:cNvSpPr>
            <a:spLocks noGrp="1"/>
          </p:cNvSpPr>
          <p:nvPr>
            <p:ph type="chart" sz="quarter" idx="10"/>
          </p:nvPr>
        </p:nvSpPr>
        <p:spPr>
          <a:xfrm>
            <a:off x="403225" y="1721223"/>
            <a:ext cx="2935398" cy="3886201"/>
          </a:xfrm>
        </p:spPr>
        <p:txBody>
          <a:bodyPr/>
          <a:lstStyle>
            <a:lvl1pPr>
              <a:defRPr>
                <a:latin typeface="Arial" pitchFamily="34" charset="0"/>
                <a:cs typeface="Arial" pitchFamily="34" charset="0"/>
              </a:defRPr>
            </a:lvl1pPr>
          </a:lstStyle>
          <a:p>
            <a:pPr lvl="0"/>
            <a:endParaRPr lang="en-US" noProof="0" dirty="0"/>
          </a:p>
        </p:txBody>
      </p:sp>
      <p:sp>
        <p:nvSpPr>
          <p:cNvPr id="2" name="Title 1"/>
          <p:cNvSpPr>
            <a:spLocks noGrp="1"/>
          </p:cNvSpPr>
          <p:nvPr>
            <p:ph type="title"/>
          </p:nvPr>
        </p:nvSpPr>
        <p:spPr>
          <a:xfrm>
            <a:off x="388938" y="557213"/>
            <a:ext cx="8226425" cy="393700"/>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7" name="Text Placeholder 12"/>
          <p:cNvSpPr>
            <a:spLocks noGrp="1"/>
          </p:cNvSpPr>
          <p:nvPr>
            <p:ph type="body" sz="quarter" idx="13"/>
          </p:nvPr>
        </p:nvSpPr>
        <p:spPr>
          <a:xfrm>
            <a:off x="430120" y="5675219"/>
            <a:ext cx="4007409" cy="457200"/>
          </a:xfrm>
        </p:spPr>
        <p:txBody>
          <a:bodyPr/>
          <a:lstStyle>
            <a:lvl1pPr marL="0" indent="0">
              <a:buNone/>
              <a:defRPr lang="en-US" sz="700" i="1" kern="1200" dirty="0" smtClean="0">
                <a:solidFill>
                  <a:schemeClr val="tx1"/>
                </a:solidFill>
                <a:latin typeface="Arial" pitchFamily="34" charset="0"/>
                <a:ea typeface="ＭＳ Ｐゴシック" pitchFamily="28" charset="-128"/>
                <a:cs typeface="Arial" pitchFamily="34" charset="0"/>
              </a:defRPr>
            </a:lvl1pPr>
            <a:lvl2pPr>
              <a:defRPr lang="en-US" sz="700" i="1" kern="1200" dirty="0" smtClean="0">
                <a:solidFill>
                  <a:schemeClr val="tx1"/>
                </a:solidFill>
                <a:latin typeface="Arial" charset="0"/>
                <a:ea typeface="ＭＳ Ｐゴシック" pitchFamily="28" charset="-128"/>
                <a:cs typeface="+mn-cs"/>
              </a:defRPr>
            </a:lvl2pPr>
            <a:lvl3pPr>
              <a:defRPr lang="en-US" sz="700" i="1" kern="1200" dirty="0" smtClean="0">
                <a:solidFill>
                  <a:schemeClr val="tx1"/>
                </a:solidFill>
                <a:latin typeface="Arial" charset="0"/>
                <a:ea typeface="ＭＳ Ｐゴシック" pitchFamily="28" charset="-128"/>
                <a:cs typeface="+mn-cs"/>
              </a:defRPr>
            </a:lvl3pPr>
            <a:lvl4pPr>
              <a:defRPr lang="en-US" sz="700" i="1" kern="1200" dirty="0" smtClean="0">
                <a:solidFill>
                  <a:schemeClr val="tx1"/>
                </a:solidFill>
                <a:latin typeface="Arial" charset="0"/>
                <a:ea typeface="ＭＳ Ｐゴシック" pitchFamily="28" charset="-128"/>
                <a:cs typeface="+mn-cs"/>
              </a:defRPr>
            </a:lvl4pPr>
            <a:lvl5pPr>
              <a:defRPr lang="en-US" sz="700" i="1" kern="1200" dirty="0">
                <a:solidFill>
                  <a:schemeClr val="tx1"/>
                </a:solidFill>
                <a:latin typeface="Arial" charset="0"/>
                <a:ea typeface="ＭＳ Ｐゴシック" pitchFamily="28" charset="-128"/>
                <a:cs typeface="+mn-cs"/>
              </a:defRPr>
            </a:lvl5pPr>
          </a:lstStyle>
          <a:p>
            <a:pPr lvl="0"/>
            <a:r>
              <a:rPr lang="en-US" dirty="0" smtClean="0"/>
              <a:t>Click to edit Master text styles</a:t>
            </a:r>
          </a:p>
        </p:txBody>
      </p:sp>
      <p:sp>
        <p:nvSpPr>
          <p:cNvPr id="15" name="Text Placeholder 8"/>
          <p:cNvSpPr>
            <a:spLocks noGrp="1"/>
          </p:cNvSpPr>
          <p:nvPr>
            <p:ph type="body" sz="quarter" idx="11"/>
          </p:nvPr>
        </p:nvSpPr>
        <p:spPr>
          <a:xfrm>
            <a:off x="390525" y="964611"/>
            <a:ext cx="6870700" cy="187325"/>
          </a:xfrm>
        </p:spPr>
        <p:txBody>
          <a:bodyPr/>
          <a:lstStyle>
            <a:lvl1pPr>
              <a:buFontTx/>
              <a:buNone/>
              <a:defRPr b="1">
                <a:latin typeface="Arial" pitchFamily="34" charset="0"/>
                <a:cs typeface="Arial" pitchFamily="34" charset="0"/>
              </a:defRPr>
            </a:lvl1pPr>
          </a:lstStyle>
          <a:p>
            <a:pPr lvl="0"/>
            <a:r>
              <a:rPr lang="en-US" dirty="0" smtClean="0"/>
              <a:t>Click to edit Master text styles</a:t>
            </a:r>
            <a:endParaRPr lang="en-US" dirty="0"/>
          </a:p>
        </p:txBody>
      </p:sp>
      <p:sp>
        <p:nvSpPr>
          <p:cNvPr id="10" name="Slide Number Placeholder 7"/>
          <p:cNvSpPr>
            <a:spLocks noGrp="1"/>
          </p:cNvSpPr>
          <p:nvPr>
            <p:ph type="sldNum" sz="quarter" idx="20"/>
          </p:nvPr>
        </p:nvSpPr>
        <p:spPr>
          <a:xfrm>
            <a:off x="428625" y="6197600"/>
            <a:ext cx="2133600" cy="365125"/>
          </a:xfrm>
        </p:spPr>
        <p:txBody>
          <a:bodyPr/>
          <a:lstStyle>
            <a:lvl1pPr algn="l">
              <a:defRPr sz="1000" b="0">
                <a:solidFill>
                  <a:schemeClr val="tx1"/>
                </a:solidFill>
              </a:defRPr>
            </a:lvl1pPr>
          </a:lstStyle>
          <a:p>
            <a:pPr>
              <a:defRPr/>
            </a:pPr>
            <a:r>
              <a:rPr lang="en-US" dirty="0"/>
              <a:t>Page </a:t>
            </a:r>
            <a:fld id="{B6C68086-3A01-44ED-B0DB-8ABFA1F5EDF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1.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1" name="Rectangle 3"/>
          <p:cNvSpPr>
            <a:spLocks noChangeArrowheads="1"/>
          </p:cNvSpPr>
          <p:nvPr/>
        </p:nvSpPr>
        <p:spPr bwMode="invGray">
          <a:xfrm>
            <a:off x="0" y="0"/>
            <a:ext cx="9144000" cy="503238"/>
          </a:xfrm>
          <a:prstGeom prst="rect">
            <a:avLst/>
          </a:prstGeom>
          <a:solidFill>
            <a:srgbClr val="003366"/>
          </a:solidFill>
          <a:ln w="9525">
            <a:noFill/>
            <a:miter lim="800000"/>
            <a:headEnd/>
            <a:tailEnd/>
          </a:ln>
        </p:spPr>
        <p:txBody>
          <a:bodyPr wrap="none" anchor="ctr"/>
          <a:lstStyle/>
          <a:p>
            <a:pPr algn="ctr">
              <a:spcBef>
                <a:spcPct val="50000"/>
              </a:spcBef>
              <a:defRPr/>
            </a:pPr>
            <a:endParaRPr lang="en-US" dirty="0">
              <a:ea typeface="ＭＳ Ｐゴシック" pitchFamily="28" charset="-128"/>
              <a:cs typeface="Arial" pitchFamily="34" charset="0"/>
            </a:endParaRPr>
          </a:p>
        </p:txBody>
      </p:sp>
      <p:sp>
        <p:nvSpPr>
          <p:cNvPr id="4099" name="Rectangle 4"/>
          <p:cNvSpPr>
            <a:spLocks noGrp="1" noChangeArrowheads="1"/>
          </p:cNvSpPr>
          <p:nvPr>
            <p:ph type="body" idx="1"/>
          </p:nvPr>
        </p:nvSpPr>
        <p:spPr bwMode="auto">
          <a:xfrm>
            <a:off x="392113" y="1504950"/>
            <a:ext cx="8226425" cy="44831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5"/>
          <p:cNvSpPr>
            <a:spLocks noGrp="1" noChangeArrowheads="1"/>
          </p:cNvSpPr>
          <p:nvPr>
            <p:ph type="title"/>
          </p:nvPr>
        </p:nvSpPr>
        <p:spPr bwMode="black">
          <a:xfrm>
            <a:off x="388938" y="557213"/>
            <a:ext cx="8226425" cy="393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pic>
        <p:nvPicPr>
          <p:cNvPr id="4101" name="Picture 8" descr="sti_pre_16_4pro_pos_sm"/>
          <p:cNvPicPr>
            <a:picLocks noChangeAspect="1" noChangeArrowheads="1"/>
          </p:cNvPicPr>
          <p:nvPr/>
        </p:nvPicPr>
        <p:blipFill>
          <a:blip r:embed="rId17"/>
          <a:srcRect l="26186" t="28401" r="27324" b="25368"/>
          <a:stretch>
            <a:fillRect/>
          </a:stretch>
        </p:blipFill>
        <p:spPr bwMode="auto">
          <a:xfrm>
            <a:off x="7835900" y="6113463"/>
            <a:ext cx="950913" cy="650875"/>
          </a:xfrm>
          <a:prstGeom prst="rect">
            <a:avLst/>
          </a:prstGeom>
          <a:noFill/>
          <a:ln w="9525">
            <a:noFill/>
            <a:miter lim="800000"/>
            <a:headEnd/>
            <a:tailEnd/>
          </a:ln>
        </p:spPr>
      </p:pic>
      <p:pic>
        <p:nvPicPr>
          <p:cNvPr id="4102" name="Picture 8" descr="sti_pre_16_4pro_pos_sm"/>
          <p:cNvPicPr>
            <a:picLocks noChangeAspect="1" noChangeArrowheads="1"/>
          </p:cNvPicPr>
          <p:nvPr/>
        </p:nvPicPr>
        <p:blipFill>
          <a:blip r:embed="rId17"/>
          <a:srcRect l="26186" t="28401" r="27324" b="25368"/>
          <a:stretch>
            <a:fillRect/>
          </a:stretch>
        </p:blipFill>
        <p:spPr bwMode="auto">
          <a:xfrm>
            <a:off x="7835900" y="6113463"/>
            <a:ext cx="950913" cy="650875"/>
          </a:xfrm>
          <a:prstGeom prst="rect">
            <a:avLst/>
          </a:prstGeom>
          <a:noFill/>
          <a:ln w="9525">
            <a:noFill/>
            <a:miter lim="800000"/>
            <a:headEnd/>
            <a:tailEnd/>
          </a:ln>
        </p:spPr>
      </p:pic>
      <p:pic>
        <p:nvPicPr>
          <p:cNvPr id="4103" name="Picture 7" descr="sti_pre_16_4pro_pos_sm"/>
          <p:cNvPicPr>
            <a:picLocks noChangeAspect="1" noChangeArrowheads="1"/>
          </p:cNvPicPr>
          <p:nvPr/>
        </p:nvPicPr>
        <p:blipFill>
          <a:blip r:embed="rId17"/>
          <a:srcRect l="26186" t="28401" r="27324" b="25368"/>
          <a:stretch>
            <a:fillRect/>
          </a:stretch>
        </p:blipFill>
        <p:spPr bwMode="auto">
          <a:xfrm>
            <a:off x="7835900" y="6113463"/>
            <a:ext cx="950913" cy="650875"/>
          </a:xfrm>
          <a:prstGeom prst="rect">
            <a:avLst/>
          </a:prstGeom>
          <a:noFill/>
          <a:ln w="9525">
            <a:noFill/>
            <a:miter lim="800000"/>
            <a:headEnd/>
            <a:tailEnd/>
          </a:ln>
        </p:spPr>
      </p:pic>
      <p:sp>
        <p:nvSpPr>
          <p:cNvPr id="8" name="Slide Number Placeholder 7"/>
          <p:cNvSpPr>
            <a:spLocks noGrp="1"/>
          </p:cNvSpPr>
          <p:nvPr>
            <p:ph type="sldNum" sz="quarter" idx="4"/>
          </p:nvPr>
        </p:nvSpPr>
        <p:spPr>
          <a:xfrm>
            <a:off x="376238" y="6238875"/>
            <a:ext cx="2133600" cy="365125"/>
          </a:xfrm>
          <a:prstGeom prst="rect">
            <a:avLst/>
          </a:prstGeom>
        </p:spPr>
        <p:txBody>
          <a:bodyPr vert="horz" lIns="91440" tIns="45720" rIns="91440" bIns="45720" rtlCol="0" anchor="ctr"/>
          <a:lstStyle>
            <a:lvl1pPr algn="l">
              <a:spcBef>
                <a:spcPct val="50000"/>
              </a:spcBef>
              <a:defRPr sz="1000" b="1" i="1">
                <a:solidFill>
                  <a:schemeClr val="tx1"/>
                </a:solidFill>
                <a:latin typeface="Arial" charset="0"/>
                <a:ea typeface="ＭＳ Ｐゴシック" pitchFamily="28" charset="-128"/>
                <a:cs typeface="+mn-cs"/>
              </a:defRPr>
            </a:lvl1pPr>
          </a:lstStyle>
          <a:p>
            <a:pPr>
              <a:defRPr/>
            </a:pPr>
            <a:r>
              <a:rPr lang="en-US" dirty="0"/>
              <a:t>Page </a:t>
            </a:r>
            <a:fld id="{98EB3B84-F54F-4789-B6D5-213242F3642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Lst>
  <p:hf hdr="0" ftr="0" dt="0"/>
  <p:txStyles>
    <p:titleStyle>
      <a:lvl1pPr algn="l" rtl="0" eaLnBrk="0" fontAlgn="base" hangingPunct="0">
        <a:spcBef>
          <a:spcPct val="0"/>
        </a:spcBef>
        <a:spcAft>
          <a:spcPct val="0"/>
        </a:spcAft>
        <a:defRPr sz="1600" b="1">
          <a:solidFill>
            <a:srgbClr val="003366"/>
          </a:solidFill>
          <a:latin typeface="Arial" pitchFamily="34" charset="0"/>
          <a:ea typeface="+mj-ea"/>
          <a:cs typeface="Arial" pitchFamily="34" charset="0"/>
        </a:defRPr>
      </a:lvl1pPr>
      <a:lvl2pPr algn="l" rtl="0" eaLnBrk="0" fontAlgn="base" hangingPunct="0">
        <a:spcBef>
          <a:spcPct val="0"/>
        </a:spcBef>
        <a:spcAft>
          <a:spcPct val="0"/>
        </a:spcAft>
        <a:defRPr sz="1600" b="1">
          <a:solidFill>
            <a:srgbClr val="003366"/>
          </a:solidFill>
          <a:latin typeface="Arial" charset="0"/>
          <a:ea typeface="ＭＳ Ｐゴシック" pitchFamily="28" charset="-128"/>
          <a:cs typeface="Arial" pitchFamily="34" charset="0"/>
        </a:defRPr>
      </a:lvl2pPr>
      <a:lvl3pPr algn="l" rtl="0" eaLnBrk="0" fontAlgn="base" hangingPunct="0">
        <a:spcBef>
          <a:spcPct val="0"/>
        </a:spcBef>
        <a:spcAft>
          <a:spcPct val="0"/>
        </a:spcAft>
        <a:defRPr sz="1600" b="1">
          <a:solidFill>
            <a:srgbClr val="003366"/>
          </a:solidFill>
          <a:latin typeface="Arial" charset="0"/>
          <a:ea typeface="ＭＳ Ｐゴシック" pitchFamily="28" charset="-128"/>
          <a:cs typeface="Arial" pitchFamily="34" charset="0"/>
        </a:defRPr>
      </a:lvl3pPr>
      <a:lvl4pPr algn="l" rtl="0" eaLnBrk="0" fontAlgn="base" hangingPunct="0">
        <a:spcBef>
          <a:spcPct val="0"/>
        </a:spcBef>
        <a:spcAft>
          <a:spcPct val="0"/>
        </a:spcAft>
        <a:defRPr sz="1600" b="1">
          <a:solidFill>
            <a:srgbClr val="003366"/>
          </a:solidFill>
          <a:latin typeface="Arial" charset="0"/>
          <a:ea typeface="ＭＳ Ｐゴシック" pitchFamily="28" charset="-128"/>
          <a:cs typeface="Arial" pitchFamily="34" charset="0"/>
        </a:defRPr>
      </a:lvl4pPr>
      <a:lvl5pPr algn="l" rtl="0" eaLnBrk="0" fontAlgn="base" hangingPunct="0">
        <a:spcBef>
          <a:spcPct val="0"/>
        </a:spcBef>
        <a:spcAft>
          <a:spcPct val="0"/>
        </a:spcAft>
        <a:defRPr sz="1600" b="1">
          <a:solidFill>
            <a:srgbClr val="003366"/>
          </a:solidFill>
          <a:latin typeface="Arial" charset="0"/>
          <a:ea typeface="ＭＳ Ｐゴシック" pitchFamily="28" charset="-128"/>
          <a:cs typeface="Arial" pitchFamily="34" charset="0"/>
        </a:defRPr>
      </a:lvl5pPr>
      <a:lvl6pPr marL="457200" algn="l" rtl="0" fontAlgn="base">
        <a:spcBef>
          <a:spcPct val="0"/>
        </a:spcBef>
        <a:spcAft>
          <a:spcPct val="0"/>
        </a:spcAft>
        <a:defRPr sz="1600" b="1">
          <a:solidFill>
            <a:srgbClr val="003366"/>
          </a:solidFill>
          <a:latin typeface="Arial" charset="0"/>
          <a:ea typeface="ＭＳ Ｐゴシック" pitchFamily="28" charset="-128"/>
        </a:defRPr>
      </a:lvl6pPr>
      <a:lvl7pPr marL="914400" algn="l" rtl="0" fontAlgn="base">
        <a:spcBef>
          <a:spcPct val="0"/>
        </a:spcBef>
        <a:spcAft>
          <a:spcPct val="0"/>
        </a:spcAft>
        <a:defRPr sz="1600" b="1">
          <a:solidFill>
            <a:srgbClr val="003366"/>
          </a:solidFill>
          <a:latin typeface="Arial" charset="0"/>
          <a:ea typeface="ＭＳ Ｐゴシック" pitchFamily="28" charset="-128"/>
        </a:defRPr>
      </a:lvl7pPr>
      <a:lvl8pPr marL="1371600" algn="l" rtl="0" fontAlgn="base">
        <a:spcBef>
          <a:spcPct val="0"/>
        </a:spcBef>
        <a:spcAft>
          <a:spcPct val="0"/>
        </a:spcAft>
        <a:defRPr sz="1600" b="1">
          <a:solidFill>
            <a:srgbClr val="003366"/>
          </a:solidFill>
          <a:latin typeface="Arial" charset="0"/>
          <a:ea typeface="ＭＳ Ｐゴシック" pitchFamily="28" charset="-128"/>
        </a:defRPr>
      </a:lvl8pPr>
      <a:lvl9pPr marL="1828800" algn="l" rtl="0" fontAlgn="base">
        <a:spcBef>
          <a:spcPct val="0"/>
        </a:spcBef>
        <a:spcAft>
          <a:spcPct val="0"/>
        </a:spcAft>
        <a:defRPr sz="1600" b="1">
          <a:solidFill>
            <a:srgbClr val="003366"/>
          </a:solidFill>
          <a:latin typeface="Arial" charset="0"/>
          <a:ea typeface="ＭＳ Ｐゴシック" pitchFamily="28" charset="-128"/>
        </a:defRPr>
      </a:lvl9pPr>
    </p:titleStyle>
    <p:bodyStyle>
      <a:lvl1pPr marL="225425" indent="-225425" algn="l" rtl="0" eaLnBrk="0" fontAlgn="base" hangingPunct="0">
        <a:spcBef>
          <a:spcPct val="60000"/>
        </a:spcBef>
        <a:spcAft>
          <a:spcPct val="10000"/>
        </a:spcAft>
        <a:buClr>
          <a:srgbClr val="003366"/>
        </a:buClr>
        <a:buSzPct val="130000"/>
        <a:buFont typeface="Wingdings" pitchFamily="2" charset="2"/>
        <a:buChar char="§"/>
        <a:defRPr sz="1200">
          <a:solidFill>
            <a:srgbClr val="000000"/>
          </a:solidFill>
          <a:latin typeface="Arial" pitchFamily="34" charset="0"/>
          <a:ea typeface="+mn-ea"/>
          <a:cs typeface="Arial" pitchFamily="34" charset="0"/>
        </a:defRPr>
      </a:lvl1pPr>
      <a:lvl2pPr marL="568325" indent="-223838" algn="l" rtl="0" eaLnBrk="0" fontAlgn="base" hangingPunct="0">
        <a:spcBef>
          <a:spcPct val="20000"/>
        </a:spcBef>
        <a:spcAft>
          <a:spcPct val="10000"/>
        </a:spcAft>
        <a:buClr>
          <a:schemeClr val="bg2"/>
        </a:buClr>
        <a:buSzPct val="130000"/>
        <a:buFont typeface="Wingdings" pitchFamily="2" charset="2"/>
        <a:buChar char="§"/>
        <a:defRPr sz="1200">
          <a:solidFill>
            <a:srgbClr val="000000"/>
          </a:solidFill>
          <a:latin typeface="Arial" pitchFamily="34" charset="0"/>
          <a:ea typeface="+mn-ea"/>
          <a:cs typeface="Arial" pitchFamily="34" charset="0"/>
        </a:defRPr>
      </a:lvl2pPr>
      <a:lvl3pPr marL="914400" indent="-231775" algn="l" rtl="0" eaLnBrk="0" fontAlgn="base" hangingPunct="0">
        <a:spcBef>
          <a:spcPct val="20000"/>
        </a:spcBef>
        <a:spcAft>
          <a:spcPct val="10000"/>
        </a:spcAft>
        <a:buClr>
          <a:schemeClr val="tx2"/>
        </a:buClr>
        <a:buSzPct val="75000"/>
        <a:buFont typeface="Arial" pitchFamily="34" charset="0"/>
        <a:buChar char="–"/>
        <a:defRPr sz="1100">
          <a:solidFill>
            <a:srgbClr val="000000"/>
          </a:solidFill>
          <a:latin typeface="Arial" pitchFamily="34" charset="0"/>
          <a:ea typeface="+mn-ea"/>
          <a:cs typeface="Arial" pitchFamily="34" charset="0"/>
        </a:defRPr>
      </a:lvl3pPr>
      <a:lvl4pPr marL="1484313" indent="-173038" algn="l" rtl="0" eaLnBrk="0" fontAlgn="base" hangingPunct="0">
        <a:spcBef>
          <a:spcPct val="0"/>
        </a:spcBef>
        <a:spcAft>
          <a:spcPct val="0"/>
        </a:spcAft>
        <a:buClr>
          <a:schemeClr val="bg2"/>
        </a:buClr>
        <a:buFont typeface="Symbol" pitchFamily="18" charset="2"/>
        <a:buChar char="-"/>
        <a:defRPr sz="1100">
          <a:solidFill>
            <a:srgbClr val="000000"/>
          </a:solidFill>
          <a:latin typeface="Arial" pitchFamily="34" charset="0"/>
          <a:ea typeface="+mn-ea"/>
          <a:cs typeface="Arial" pitchFamily="34" charset="0"/>
        </a:defRPr>
      </a:lvl4pPr>
      <a:lvl5pPr marL="1943100" indent="-157163" algn="l" rtl="0" eaLnBrk="0" fontAlgn="base" hangingPunct="0">
        <a:spcBef>
          <a:spcPct val="0"/>
        </a:spcBef>
        <a:spcAft>
          <a:spcPct val="0"/>
        </a:spcAft>
        <a:buClr>
          <a:schemeClr val="bg2"/>
        </a:buClr>
        <a:buFont typeface="Symbol" pitchFamily="18" charset="2"/>
        <a:buChar char="-"/>
        <a:defRPr sz="1100">
          <a:solidFill>
            <a:srgbClr val="000000"/>
          </a:solidFill>
          <a:latin typeface="Arial" pitchFamily="34" charset="0"/>
          <a:ea typeface="+mn-ea"/>
          <a:cs typeface="Arial" pitchFamily="34" charset="0"/>
        </a:defRPr>
      </a:lvl5pPr>
      <a:lvl6pPr marL="2400300" indent="-157163" algn="l" rtl="0" fontAlgn="base">
        <a:spcBef>
          <a:spcPct val="0"/>
        </a:spcBef>
        <a:spcAft>
          <a:spcPct val="0"/>
        </a:spcAft>
        <a:buClr>
          <a:schemeClr val="bg2"/>
        </a:buClr>
        <a:buFont typeface="Symbol" pitchFamily="18" charset="0"/>
        <a:buChar char="-"/>
        <a:defRPr sz="1100">
          <a:solidFill>
            <a:srgbClr val="000000"/>
          </a:solidFill>
          <a:latin typeface="+mn-lt"/>
          <a:ea typeface="+mn-ea"/>
        </a:defRPr>
      </a:lvl6pPr>
      <a:lvl7pPr marL="2857500" indent="-157163" algn="l" rtl="0" fontAlgn="base">
        <a:spcBef>
          <a:spcPct val="0"/>
        </a:spcBef>
        <a:spcAft>
          <a:spcPct val="0"/>
        </a:spcAft>
        <a:buClr>
          <a:schemeClr val="bg2"/>
        </a:buClr>
        <a:buFont typeface="Symbol" pitchFamily="18" charset="0"/>
        <a:buChar char="-"/>
        <a:defRPr sz="1100">
          <a:solidFill>
            <a:srgbClr val="000000"/>
          </a:solidFill>
          <a:latin typeface="+mn-lt"/>
          <a:ea typeface="+mn-ea"/>
        </a:defRPr>
      </a:lvl7pPr>
      <a:lvl8pPr marL="3314700" indent="-157163" algn="l" rtl="0" fontAlgn="base">
        <a:spcBef>
          <a:spcPct val="0"/>
        </a:spcBef>
        <a:spcAft>
          <a:spcPct val="0"/>
        </a:spcAft>
        <a:buClr>
          <a:schemeClr val="bg2"/>
        </a:buClr>
        <a:buFont typeface="Symbol" pitchFamily="18" charset="0"/>
        <a:buChar char="-"/>
        <a:defRPr sz="1100">
          <a:solidFill>
            <a:srgbClr val="000000"/>
          </a:solidFill>
          <a:latin typeface="+mn-lt"/>
          <a:ea typeface="+mn-ea"/>
        </a:defRPr>
      </a:lvl8pPr>
      <a:lvl9pPr marL="3771900" indent="-157163" algn="l" rtl="0" fontAlgn="base">
        <a:spcBef>
          <a:spcPct val="0"/>
        </a:spcBef>
        <a:spcAft>
          <a:spcPct val="0"/>
        </a:spcAft>
        <a:buClr>
          <a:schemeClr val="bg2"/>
        </a:buClr>
        <a:buFont typeface="Symbol" pitchFamily="18" charset="0"/>
        <a:buChar char="-"/>
        <a:defRPr sz="11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8BB4F-33F8-411B-8773-F64DE264A7F4}" type="datetimeFigureOut">
              <a:rPr lang="en-US" smtClean="0">
                <a:solidFill>
                  <a:prstClr val="black">
                    <a:tint val="75000"/>
                  </a:prstClr>
                </a:solidFill>
                <a:latin typeface="Arial" charset="0"/>
              </a:rPr>
              <a:pPr/>
              <a:t>4/28/2014</a:t>
            </a:fld>
            <a:endParaRPr lang="en-US" dirty="0">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187FC5-90C8-4873-9721-4CE4F8A0321A}" type="slidenum">
              <a:rPr lang="en-US" smtClean="0">
                <a:solidFill>
                  <a:prstClr val="black">
                    <a:tint val="75000"/>
                  </a:prstClr>
                </a:solidFill>
                <a:latin typeface="Arial" charset="0"/>
              </a:rPr>
              <a:pPr/>
              <a:t>‹#›</a:t>
            </a:fld>
            <a:endParaRPr lang="en-US" dirty="0">
              <a:solidFill>
                <a:prstClr val="black">
                  <a:tint val="75000"/>
                </a:prstClr>
              </a:solidFill>
              <a:latin typeface="Arial" charset="0"/>
            </a:endParaRP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1" name="Rectangle 3"/>
          <p:cNvSpPr>
            <a:spLocks noChangeArrowheads="1"/>
          </p:cNvSpPr>
          <p:nvPr/>
        </p:nvSpPr>
        <p:spPr bwMode="invGray">
          <a:xfrm>
            <a:off x="0" y="0"/>
            <a:ext cx="9144000" cy="503238"/>
          </a:xfrm>
          <a:prstGeom prst="rect">
            <a:avLst/>
          </a:prstGeom>
          <a:solidFill>
            <a:srgbClr val="003366"/>
          </a:solidFill>
          <a:ln w="9525">
            <a:noFill/>
            <a:miter lim="800000"/>
            <a:headEnd/>
            <a:tailEnd/>
          </a:ln>
        </p:spPr>
        <p:txBody>
          <a:bodyPr wrap="none" anchor="ctr"/>
          <a:lstStyle/>
          <a:p>
            <a:pPr algn="ctr">
              <a:spcBef>
                <a:spcPct val="50000"/>
              </a:spcBef>
            </a:pPr>
            <a:endParaRPr lang="en-US">
              <a:solidFill>
                <a:srgbClr val="000000"/>
              </a:solidFill>
              <a:ea typeface="ＭＳ Ｐゴシック" pitchFamily="28" charset="-128"/>
              <a:cs typeface="Arial" pitchFamily="34" charset="0"/>
            </a:endParaRPr>
          </a:p>
        </p:txBody>
      </p:sp>
      <p:sp>
        <p:nvSpPr>
          <p:cNvPr id="136195" name="Rectangle 4"/>
          <p:cNvSpPr>
            <a:spLocks noGrp="1" noChangeArrowheads="1"/>
          </p:cNvSpPr>
          <p:nvPr>
            <p:ph type="body" idx="1"/>
          </p:nvPr>
        </p:nvSpPr>
        <p:spPr bwMode="auto">
          <a:xfrm>
            <a:off x="392113" y="1504950"/>
            <a:ext cx="8226425" cy="448310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6196" name="Rectangle 5"/>
          <p:cNvSpPr>
            <a:spLocks noGrp="1" noChangeArrowheads="1"/>
          </p:cNvSpPr>
          <p:nvPr>
            <p:ph type="title"/>
          </p:nvPr>
        </p:nvSpPr>
        <p:spPr bwMode="black">
          <a:xfrm>
            <a:off x="388938" y="557213"/>
            <a:ext cx="8226425" cy="393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pic>
        <p:nvPicPr>
          <p:cNvPr id="136197" name="Picture 8" descr="sti_pre_16_4pro_pos_sm"/>
          <p:cNvPicPr>
            <a:picLocks noChangeAspect="1" noChangeArrowheads="1"/>
          </p:cNvPicPr>
          <p:nvPr/>
        </p:nvPicPr>
        <p:blipFill>
          <a:blip r:embed="rId16"/>
          <a:srcRect l="26186" t="28401" r="27324" b="25368"/>
          <a:stretch>
            <a:fillRect/>
          </a:stretch>
        </p:blipFill>
        <p:spPr bwMode="auto">
          <a:xfrm>
            <a:off x="7835900" y="6113463"/>
            <a:ext cx="950913" cy="650875"/>
          </a:xfrm>
          <a:prstGeom prst="rect">
            <a:avLst/>
          </a:prstGeom>
          <a:noFill/>
          <a:ln w="9525">
            <a:noFill/>
            <a:miter lim="800000"/>
            <a:headEnd/>
            <a:tailEnd/>
          </a:ln>
        </p:spPr>
      </p:pic>
      <p:pic>
        <p:nvPicPr>
          <p:cNvPr id="136201" name="Picture 8" descr="sti_pre_16_4pro_pos_sm"/>
          <p:cNvPicPr>
            <a:picLocks noChangeAspect="1" noChangeArrowheads="1"/>
          </p:cNvPicPr>
          <p:nvPr/>
        </p:nvPicPr>
        <p:blipFill>
          <a:blip r:embed="rId16"/>
          <a:srcRect l="26186" t="28401" r="27324" b="25368"/>
          <a:stretch>
            <a:fillRect/>
          </a:stretch>
        </p:blipFill>
        <p:spPr bwMode="auto">
          <a:xfrm>
            <a:off x="7835900" y="6113463"/>
            <a:ext cx="950913" cy="650875"/>
          </a:xfrm>
          <a:prstGeom prst="rect">
            <a:avLst/>
          </a:prstGeom>
          <a:noFill/>
          <a:ln w="9525">
            <a:noFill/>
            <a:miter lim="800000"/>
            <a:headEnd/>
            <a:tailEnd/>
          </a:ln>
        </p:spPr>
      </p:pic>
      <p:pic>
        <p:nvPicPr>
          <p:cNvPr id="136202" name="Picture 7" descr="sti_pre_16_4pro_pos_sm"/>
          <p:cNvPicPr>
            <a:picLocks noChangeAspect="1" noChangeArrowheads="1"/>
          </p:cNvPicPr>
          <p:nvPr/>
        </p:nvPicPr>
        <p:blipFill>
          <a:blip r:embed="rId16"/>
          <a:srcRect l="26186" t="28401" r="27324" b="25368"/>
          <a:stretch>
            <a:fillRect/>
          </a:stretch>
        </p:blipFill>
        <p:spPr bwMode="auto">
          <a:xfrm>
            <a:off x="7835900" y="6113463"/>
            <a:ext cx="950913" cy="650875"/>
          </a:xfrm>
          <a:prstGeom prst="rect">
            <a:avLst/>
          </a:prstGeom>
          <a:noFill/>
          <a:ln w="9525">
            <a:noFill/>
            <a:miter lim="800000"/>
            <a:headEnd/>
            <a:tailEnd/>
          </a:ln>
        </p:spPr>
      </p:pic>
    </p:spTree>
    <p:extLst>
      <p:ext uri="{BB962C8B-B14F-4D97-AF65-F5344CB8AC3E}">
        <p14:creationId xmlns:p14="http://schemas.microsoft.com/office/powerpoint/2010/main" val="2301666693"/>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Lst>
  <p:txStyles>
    <p:titleStyle>
      <a:lvl1pPr algn="l" rtl="0" fontAlgn="base">
        <a:spcBef>
          <a:spcPct val="0"/>
        </a:spcBef>
        <a:spcAft>
          <a:spcPct val="0"/>
        </a:spcAft>
        <a:defRPr sz="1600" b="1">
          <a:solidFill>
            <a:srgbClr val="003366"/>
          </a:solidFill>
          <a:latin typeface="Arial" pitchFamily="34" charset="0"/>
          <a:ea typeface="+mj-ea"/>
          <a:cs typeface="Arial" pitchFamily="34" charset="0"/>
        </a:defRPr>
      </a:lvl1pPr>
      <a:lvl2pPr algn="l" rtl="0" fontAlgn="base">
        <a:spcBef>
          <a:spcPct val="0"/>
        </a:spcBef>
        <a:spcAft>
          <a:spcPct val="0"/>
        </a:spcAft>
        <a:defRPr sz="1600" b="1">
          <a:solidFill>
            <a:srgbClr val="003366"/>
          </a:solidFill>
          <a:latin typeface="Arial" charset="0"/>
          <a:ea typeface="ＭＳ Ｐゴシック" pitchFamily="28" charset="-128"/>
        </a:defRPr>
      </a:lvl2pPr>
      <a:lvl3pPr algn="l" rtl="0" fontAlgn="base">
        <a:spcBef>
          <a:spcPct val="0"/>
        </a:spcBef>
        <a:spcAft>
          <a:spcPct val="0"/>
        </a:spcAft>
        <a:defRPr sz="1600" b="1">
          <a:solidFill>
            <a:srgbClr val="003366"/>
          </a:solidFill>
          <a:latin typeface="Arial" charset="0"/>
          <a:ea typeface="ＭＳ Ｐゴシック" pitchFamily="28" charset="-128"/>
        </a:defRPr>
      </a:lvl3pPr>
      <a:lvl4pPr algn="l" rtl="0" fontAlgn="base">
        <a:spcBef>
          <a:spcPct val="0"/>
        </a:spcBef>
        <a:spcAft>
          <a:spcPct val="0"/>
        </a:spcAft>
        <a:defRPr sz="1600" b="1">
          <a:solidFill>
            <a:srgbClr val="003366"/>
          </a:solidFill>
          <a:latin typeface="Arial" charset="0"/>
          <a:ea typeface="ＭＳ Ｐゴシック" pitchFamily="28" charset="-128"/>
        </a:defRPr>
      </a:lvl4pPr>
      <a:lvl5pPr algn="l" rtl="0" fontAlgn="base">
        <a:spcBef>
          <a:spcPct val="0"/>
        </a:spcBef>
        <a:spcAft>
          <a:spcPct val="0"/>
        </a:spcAft>
        <a:defRPr sz="1600" b="1">
          <a:solidFill>
            <a:srgbClr val="003366"/>
          </a:solidFill>
          <a:latin typeface="Arial" charset="0"/>
          <a:ea typeface="ＭＳ Ｐゴシック" pitchFamily="28" charset="-128"/>
        </a:defRPr>
      </a:lvl5pPr>
      <a:lvl6pPr marL="457200" algn="l" rtl="0" fontAlgn="base">
        <a:spcBef>
          <a:spcPct val="0"/>
        </a:spcBef>
        <a:spcAft>
          <a:spcPct val="0"/>
        </a:spcAft>
        <a:defRPr sz="1600" b="1">
          <a:solidFill>
            <a:srgbClr val="003366"/>
          </a:solidFill>
          <a:latin typeface="Arial" charset="0"/>
          <a:ea typeface="ＭＳ Ｐゴシック" pitchFamily="28" charset="-128"/>
        </a:defRPr>
      </a:lvl6pPr>
      <a:lvl7pPr marL="914400" algn="l" rtl="0" fontAlgn="base">
        <a:spcBef>
          <a:spcPct val="0"/>
        </a:spcBef>
        <a:spcAft>
          <a:spcPct val="0"/>
        </a:spcAft>
        <a:defRPr sz="1600" b="1">
          <a:solidFill>
            <a:srgbClr val="003366"/>
          </a:solidFill>
          <a:latin typeface="Arial" charset="0"/>
          <a:ea typeface="ＭＳ Ｐゴシック" pitchFamily="28" charset="-128"/>
        </a:defRPr>
      </a:lvl7pPr>
      <a:lvl8pPr marL="1371600" algn="l" rtl="0" fontAlgn="base">
        <a:spcBef>
          <a:spcPct val="0"/>
        </a:spcBef>
        <a:spcAft>
          <a:spcPct val="0"/>
        </a:spcAft>
        <a:defRPr sz="1600" b="1">
          <a:solidFill>
            <a:srgbClr val="003366"/>
          </a:solidFill>
          <a:latin typeface="Arial" charset="0"/>
          <a:ea typeface="ＭＳ Ｐゴシック" pitchFamily="28" charset="-128"/>
        </a:defRPr>
      </a:lvl8pPr>
      <a:lvl9pPr marL="1828800" algn="l" rtl="0" fontAlgn="base">
        <a:spcBef>
          <a:spcPct val="0"/>
        </a:spcBef>
        <a:spcAft>
          <a:spcPct val="0"/>
        </a:spcAft>
        <a:defRPr sz="1600" b="1">
          <a:solidFill>
            <a:srgbClr val="003366"/>
          </a:solidFill>
          <a:latin typeface="Arial" charset="0"/>
          <a:ea typeface="ＭＳ Ｐゴシック" pitchFamily="28" charset="-128"/>
        </a:defRPr>
      </a:lvl9pPr>
    </p:titleStyle>
    <p:bodyStyle>
      <a:lvl1pPr marL="225425" indent="-225425" algn="l" rtl="0" fontAlgn="base">
        <a:spcBef>
          <a:spcPct val="60000"/>
        </a:spcBef>
        <a:spcAft>
          <a:spcPct val="10000"/>
        </a:spcAft>
        <a:buClr>
          <a:srgbClr val="003366"/>
        </a:buClr>
        <a:buSzPct val="130000"/>
        <a:buFont typeface="Wingdings" pitchFamily="28" charset="2"/>
        <a:buChar char="§"/>
        <a:defRPr sz="1200">
          <a:solidFill>
            <a:srgbClr val="000000"/>
          </a:solidFill>
          <a:latin typeface="Arial" pitchFamily="34" charset="0"/>
          <a:ea typeface="+mn-ea"/>
          <a:cs typeface="Arial" pitchFamily="34" charset="0"/>
        </a:defRPr>
      </a:lvl1pPr>
      <a:lvl2pPr marL="568325" indent="-223838" algn="l" rtl="0" fontAlgn="base">
        <a:spcBef>
          <a:spcPct val="20000"/>
        </a:spcBef>
        <a:spcAft>
          <a:spcPct val="10000"/>
        </a:spcAft>
        <a:buClr>
          <a:schemeClr val="bg2"/>
        </a:buClr>
        <a:buSzPct val="130000"/>
        <a:buFont typeface="Wingdings" pitchFamily="28" charset="2"/>
        <a:buChar char="§"/>
        <a:defRPr sz="1200">
          <a:solidFill>
            <a:srgbClr val="000000"/>
          </a:solidFill>
          <a:latin typeface="Arial" pitchFamily="34" charset="0"/>
          <a:ea typeface="+mn-ea"/>
          <a:cs typeface="Arial" pitchFamily="34" charset="0"/>
        </a:defRPr>
      </a:lvl2pPr>
      <a:lvl3pPr marL="914400" indent="-231775" algn="l" rtl="0" fontAlgn="base">
        <a:spcBef>
          <a:spcPct val="20000"/>
        </a:spcBef>
        <a:spcAft>
          <a:spcPct val="10000"/>
        </a:spcAft>
        <a:buClr>
          <a:schemeClr val="tx2"/>
        </a:buClr>
        <a:buSzPct val="75000"/>
        <a:buFont typeface="Arial" charset="0"/>
        <a:buChar char="–"/>
        <a:defRPr sz="1100">
          <a:solidFill>
            <a:srgbClr val="000000"/>
          </a:solidFill>
          <a:latin typeface="Arial" pitchFamily="34" charset="0"/>
          <a:ea typeface="+mn-ea"/>
          <a:cs typeface="Arial" pitchFamily="34" charset="0"/>
        </a:defRPr>
      </a:lvl3pPr>
      <a:lvl4pPr marL="1484313" indent="-173038" algn="l" rtl="0" fontAlgn="base">
        <a:spcBef>
          <a:spcPct val="0"/>
        </a:spcBef>
        <a:spcAft>
          <a:spcPct val="0"/>
        </a:spcAft>
        <a:buClr>
          <a:schemeClr val="bg2"/>
        </a:buClr>
        <a:buFont typeface="Symbol" pitchFamily="18" charset="0"/>
        <a:buChar char="-"/>
        <a:defRPr sz="1100">
          <a:solidFill>
            <a:srgbClr val="000000"/>
          </a:solidFill>
          <a:latin typeface="Arial" pitchFamily="34" charset="0"/>
          <a:ea typeface="+mn-ea"/>
          <a:cs typeface="Arial" pitchFamily="34" charset="0"/>
        </a:defRPr>
      </a:lvl4pPr>
      <a:lvl5pPr marL="1943100" indent="-157163" algn="l" rtl="0" fontAlgn="base">
        <a:spcBef>
          <a:spcPct val="0"/>
        </a:spcBef>
        <a:spcAft>
          <a:spcPct val="0"/>
        </a:spcAft>
        <a:buClr>
          <a:schemeClr val="bg2"/>
        </a:buClr>
        <a:buFont typeface="Symbol" pitchFamily="18" charset="0"/>
        <a:buChar char="-"/>
        <a:defRPr sz="1100">
          <a:solidFill>
            <a:srgbClr val="000000"/>
          </a:solidFill>
          <a:latin typeface="Arial" pitchFamily="34" charset="0"/>
          <a:ea typeface="+mn-ea"/>
          <a:cs typeface="Arial" pitchFamily="34" charset="0"/>
        </a:defRPr>
      </a:lvl5pPr>
      <a:lvl6pPr marL="2400300" indent="-157163" algn="l" rtl="0" fontAlgn="base">
        <a:spcBef>
          <a:spcPct val="0"/>
        </a:spcBef>
        <a:spcAft>
          <a:spcPct val="0"/>
        </a:spcAft>
        <a:buClr>
          <a:schemeClr val="bg2"/>
        </a:buClr>
        <a:buFont typeface="Symbol" pitchFamily="18" charset="0"/>
        <a:buChar char="-"/>
        <a:defRPr sz="1100">
          <a:solidFill>
            <a:srgbClr val="000000"/>
          </a:solidFill>
          <a:latin typeface="+mn-lt"/>
          <a:ea typeface="+mn-ea"/>
        </a:defRPr>
      </a:lvl6pPr>
      <a:lvl7pPr marL="2857500" indent="-157163" algn="l" rtl="0" fontAlgn="base">
        <a:spcBef>
          <a:spcPct val="0"/>
        </a:spcBef>
        <a:spcAft>
          <a:spcPct val="0"/>
        </a:spcAft>
        <a:buClr>
          <a:schemeClr val="bg2"/>
        </a:buClr>
        <a:buFont typeface="Symbol" pitchFamily="18" charset="0"/>
        <a:buChar char="-"/>
        <a:defRPr sz="1100">
          <a:solidFill>
            <a:srgbClr val="000000"/>
          </a:solidFill>
          <a:latin typeface="+mn-lt"/>
          <a:ea typeface="+mn-ea"/>
        </a:defRPr>
      </a:lvl7pPr>
      <a:lvl8pPr marL="3314700" indent="-157163" algn="l" rtl="0" fontAlgn="base">
        <a:spcBef>
          <a:spcPct val="0"/>
        </a:spcBef>
        <a:spcAft>
          <a:spcPct val="0"/>
        </a:spcAft>
        <a:buClr>
          <a:schemeClr val="bg2"/>
        </a:buClr>
        <a:buFont typeface="Symbol" pitchFamily="18" charset="0"/>
        <a:buChar char="-"/>
        <a:defRPr sz="1100">
          <a:solidFill>
            <a:srgbClr val="000000"/>
          </a:solidFill>
          <a:latin typeface="+mn-lt"/>
          <a:ea typeface="+mn-ea"/>
        </a:defRPr>
      </a:lvl8pPr>
      <a:lvl9pPr marL="3771900" indent="-157163" algn="l" rtl="0" fontAlgn="base">
        <a:spcBef>
          <a:spcPct val="0"/>
        </a:spcBef>
        <a:spcAft>
          <a:spcPct val="0"/>
        </a:spcAft>
        <a:buClr>
          <a:schemeClr val="bg2"/>
        </a:buClr>
        <a:buFont typeface="Symbol" pitchFamily="18" charset="0"/>
        <a:buChar char="-"/>
        <a:defRPr sz="11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35.emf"/><Relationship Id="rId4" Type="http://schemas.openxmlformats.org/officeDocument/2006/relationships/image" Target="../media/image34.emf"/></Relationships>
</file>

<file path=ppt/slides/_rels/slide1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38.emf"/><Relationship Id="rId4" Type="http://schemas.openxmlformats.org/officeDocument/2006/relationships/image" Target="../media/image37.emf"/></Relationships>
</file>

<file path=ppt/slides/_rels/slide1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43.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chart" Target="../charts/chart12.xml"/></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gif"/><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3.emf"/></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emf"/><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7.emf"/><Relationship Id="rId5" Type="http://schemas.openxmlformats.org/officeDocument/2006/relationships/image" Target="../media/image26.emf"/><Relationship Id="rId10" Type="http://schemas.openxmlformats.org/officeDocument/2006/relationships/image" Target="../media/image31.jpeg"/><Relationship Id="rId4" Type="http://schemas.openxmlformats.org/officeDocument/2006/relationships/image" Target="../media/image25.emf"/><Relationship Id="rId9"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700394" y="4437962"/>
            <a:ext cx="3414406" cy="1077218"/>
          </a:xfrm>
          <a:prstGeom prst="rect">
            <a:avLst/>
          </a:prstGeom>
          <a:noFill/>
          <a:ln w="9525">
            <a:noFill/>
            <a:miter lim="800000"/>
            <a:headEnd/>
            <a:tailEnd/>
          </a:ln>
        </p:spPr>
        <p:txBody>
          <a:bodyPr wrap="square">
            <a:spAutoFit/>
          </a:bodyPr>
          <a:lstStyle/>
          <a:p>
            <a:pPr>
              <a:spcBef>
                <a:spcPts val="0"/>
              </a:spcBef>
            </a:pPr>
            <a:r>
              <a:rPr lang="en-US" sz="1400" dirty="0" smtClean="0">
                <a:solidFill>
                  <a:srgbClr val="000000"/>
                </a:solidFill>
                <a:latin typeface="Arial" charset="0"/>
                <a:ea typeface="ＭＳ Ｐゴシック" pitchFamily="28" charset="-128"/>
              </a:rPr>
              <a:t>Fredric T. Walls, II</a:t>
            </a:r>
          </a:p>
          <a:p>
            <a:pPr>
              <a:spcBef>
                <a:spcPts val="0"/>
              </a:spcBef>
            </a:pPr>
            <a:r>
              <a:rPr lang="en-US" sz="1000" dirty="0" smtClean="0">
                <a:solidFill>
                  <a:srgbClr val="000000"/>
                </a:solidFill>
                <a:latin typeface="Arial" charset="0"/>
                <a:ea typeface="ＭＳ Ｐゴシック" pitchFamily="28" charset="-128"/>
              </a:rPr>
              <a:t>Managing Director</a:t>
            </a:r>
          </a:p>
          <a:p>
            <a:pPr>
              <a:spcBef>
                <a:spcPts val="0"/>
              </a:spcBef>
            </a:pPr>
            <a:r>
              <a:rPr lang="en-US" sz="1000" dirty="0" smtClean="0">
                <a:solidFill>
                  <a:srgbClr val="000000"/>
                </a:solidFill>
                <a:latin typeface="Arial" charset="0"/>
                <a:ea typeface="ＭＳ Ｐゴシック" pitchFamily="28" charset="-128"/>
              </a:rPr>
              <a:t>SunTrust Banks, Inc.</a:t>
            </a:r>
          </a:p>
          <a:p>
            <a:pPr>
              <a:spcBef>
                <a:spcPts val="0"/>
              </a:spcBef>
            </a:pPr>
            <a:r>
              <a:rPr lang="en-US" sz="1000" dirty="0" smtClean="0">
                <a:solidFill>
                  <a:srgbClr val="000000"/>
                </a:solidFill>
                <a:latin typeface="Arial" charset="0"/>
                <a:ea typeface="ＭＳ Ｐゴシック" pitchFamily="28" charset="-128"/>
              </a:rPr>
              <a:t>Foundations and Endowments Specialty Practice</a:t>
            </a:r>
          </a:p>
          <a:p>
            <a:pPr>
              <a:spcBef>
                <a:spcPts val="0"/>
              </a:spcBef>
            </a:pPr>
            <a:r>
              <a:rPr lang="en-US" sz="1000" dirty="0" smtClean="0">
                <a:solidFill>
                  <a:srgbClr val="000000"/>
                </a:solidFill>
                <a:latin typeface="Arial" charset="0"/>
                <a:ea typeface="ＭＳ Ｐゴシック" pitchFamily="28" charset="-128"/>
              </a:rPr>
              <a:t>(202)879-6689</a:t>
            </a:r>
          </a:p>
          <a:p>
            <a:pPr>
              <a:spcBef>
                <a:spcPts val="0"/>
              </a:spcBef>
            </a:pPr>
            <a:r>
              <a:rPr lang="en-US" sz="1000" dirty="0" smtClean="0">
                <a:solidFill>
                  <a:srgbClr val="000000"/>
                </a:solidFill>
                <a:latin typeface="Arial" charset="0"/>
                <a:ea typeface="ＭＳ Ｐゴシック" pitchFamily="28" charset="-128"/>
              </a:rPr>
              <a:t>fredric.walls@suntrust.com</a:t>
            </a:r>
            <a:endParaRPr lang="en-US" sz="1000" dirty="0">
              <a:solidFill>
                <a:srgbClr val="000000"/>
              </a:solidFill>
              <a:latin typeface="Arial" charset="0"/>
              <a:ea typeface="ＭＳ Ｐゴシック" pitchFamily="28" charset="-128"/>
            </a:endParaRPr>
          </a:p>
        </p:txBody>
      </p:sp>
      <p:sp>
        <p:nvSpPr>
          <p:cNvPr id="5" name="Rectangle 3"/>
          <p:cNvSpPr>
            <a:spLocks noGrp="1" noChangeArrowheads="1"/>
          </p:cNvSpPr>
          <p:nvPr>
            <p:ph type="ctrTitle"/>
          </p:nvPr>
        </p:nvSpPr>
        <p:spPr>
          <a:xfrm>
            <a:off x="762000" y="2619375"/>
            <a:ext cx="6711950" cy="811213"/>
          </a:xfrm>
        </p:spPr>
        <p:txBody>
          <a:bodyPr/>
          <a:lstStyle/>
          <a:p>
            <a:pPr eaLnBrk="1" hangingPunct="1">
              <a:defRPr/>
            </a:pPr>
            <a:r>
              <a:rPr lang="en-US" sz="1600" b="0" kern="1200" dirty="0" smtClean="0">
                <a:solidFill>
                  <a:schemeClr val="tx1"/>
                </a:solidFill>
              </a:rPr>
              <a:t/>
            </a:r>
            <a:br>
              <a:rPr lang="en-US" sz="1600" b="0" kern="1200" dirty="0" smtClean="0">
                <a:solidFill>
                  <a:schemeClr val="tx1"/>
                </a:solidFill>
              </a:rPr>
            </a:br>
            <a:r>
              <a:rPr lang="en-US" sz="3200" b="0" kern="1200" dirty="0" smtClean="0"/>
              <a:t>Economic and Market Update</a:t>
            </a:r>
            <a:endParaRPr lang="en-US" sz="3200" dirty="0" smtClean="0"/>
          </a:p>
        </p:txBody>
      </p:sp>
      <p:sp>
        <p:nvSpPr>
          <p:cNvPr id="13317" name="Subtitle 5"/>
          <p:cNvSpPr>
            <a:spLocks noGrp="1"/>
          </p:cNvSpPr>
          <p:nvPr>
            <p:ph type="subTitle" idx="1"/>
          </p:nvPr>
        </p:nvSpPr>
        <p:spPr>
          <a:xfrm>
            <a:off x="747713" y="3457575"/>
            <a:ext cx="6711950" cy="1143000"/>
          </a:xfrm>
        </p:spPr>
        <p:txBody>
          <a:bodyPr/>
          <a:lstStyle/>
          <a:p>
            <a:r>
              <a:rPr lang="en-US" dirty="0" smtClean="0"/>
              <a:t>April </a:t>
            </a:r>
            <a:r>
              <a:rPr lang="en-US" dirty="0" smtClean="0"/>
              <a:t>30, </a:t>
            </a:r>
            <a:r>
              <a:rPr lang="en-US" dirty="0" smtClean="0"/>
              <a:t>2014</a:t>
            </a:r>
          </a:p>
        </p:txBody>
      </p:sp>
      <p:sp>
        <p:nvSpPr>
          <p:cNvPr id="7" name="Text Box 3"/>
          <p:cNvSpPr txBox="1">
            <a:spLocks noChangeArrowheads="1"/>
          </p:cNvSpPr>
          <p:nvPr/>
        </p:nvSpPr>
        <p:spPr bwMode="auto">
          <a:xfrm>
            <a:off x="3886200" y="4475367"/>
            <a:ext cx="2442856" cy="1015663"/>
          </a:xfrm>
          <a:prstGeom prst="rect">
            <a:avLst/>
          </a:prstGeom>
          <a:noFill/>
          <a:ln w="9525">
            <a:noFill/>
            <a:miter lim="800000"/>
            <a:headEnd/>
            <a:tailEnd/>
          </a:ln>
        </p:spPr>
        <p:txBody>
          <a:bodyPr wrap="square">
            <a:spAutoFit/>
          </a:bodyPr>
          <a:lstStyle/>
          <a:p>
            <a:pPr>
              <a:spcBef>
                <a:spcPts val="0"/>
              </a:spcBef>
            </a:pPr>
            <a:r>
              <a:rPr lang="en-US" sz="1000" dirty="0" smtClean="0">
                <a:solidFill>
                  <a:srgbClr val="000000"/>
                </a:solidFill>
                <a:latin typeface="Arial" charset="0"/>
                <a:ea typeface="ＭＳ Ｐゴシック" pitchFamily="28" charset="-128"/>
              </a:rPr>
              <a:t>Taylor </a:t>
            </a:r>
            <a:r>
              <a:rPr lang="en-US" sz="1000" dirty="0" err="1" smtClean="0">
                <a:solidFill>
                  <a:srgbClr val="000000"/>
                </a:solidFill>
                <a:latin typeface="Arial" charset="0"/>
                <a:ea typeface="ＭＳ Ｐゴシック" pitchFamily="28" charset="-128"/>
              </a:rPr>
              <a:t>Howerton</a:t>
            </a:r>
            <a:r>
              <a:rPr lang="en-US" sz="1000" dirty="0" smtClean="0">
                <a:solidFill>
                  <a:srgbClr val="000000"/>
                </a:solidFill>
                <a:latin typeface="Arial" charset="0"/>
                <a:ea typeface="ＭＳ Ｐゴシック" pitchFamily="28" charset="-128"/>
              </a:rPr>
              <a:t> </a:t>
            </a:r>
          </a:p>
          <a:p>
            <a:pPr>
              <a:spcBef>
                <a:spcPts val="0"/>
              </a:spcBef>
            </a:pPr>
            <a:r>
              <a:rPr lang="en-US" sz="1000" dirty="0" smtClean="0">
                <a:solidFill>
                  <a:srgbClr val="000000"/>
                </a:solidFill>
                <a:latin typeface="Arial" charset="0"/>
                <a:ea typeface="ＭＳ Ｐゴシック" pitchFamily="28" charset="-128"/>
              </a:rPr>
              <a:t>Director </a:t>
            </a:r>
          </a:p>
          <a:p>
            <a:pPr>
              <a:spcBef>
                <a:spcPts val="0"/>
              </a:spcBef>
            </a:pPr>
            <a:r>
              <a:rPr lang="en-US" sz="1000" dirty="0" smtClean="0">
                <a:solidFill>
                  <a:srgbClr val="000000"/>
                </a:solidFill>
                <a:latin typeface="Arial" charset="0"/>
                <a:ea typeface="ＭＳ Ｐゴシック" pitchFamily="28" charset="-128"/>
              </a:rPr>
              <a:t>SunTrust Robinson Humphrey</a:t>
            </a:r>
          </a:p>
          <a:p>
            <a:pPr>
              <a:spcBef>
                <a:spcPts val="0"/>
              </a:spcBef>
            </a:pPr>
            <a:r>
              <a:rPr lang="en-US" sz="1000" dirty="0" smtClean="0">
                <a:solidFill>
                  <a:srgbClr val="000000"/>
                </a:solidFill>
                <a:latin typeface="Arial" charset="0"/>
                <a:ea typeface="ＭＳ Ｐゴシック" pitchFamily="28" charset="-128"/>
              </a:rPr>
              <a:t>Financial Risk Management </a:t>
            </a:r>
          </a:p>
          <a:p>
            <a:pPr>
              <a:spcBef>
                <a:spcPts val="0"/>
              </a:spcBef>
            </a:pPr>
            <a:r>
              <a:rPr lang="en-US" sz="1000" dirty="0" smtClean="0">
                <a:solidFill>
                  <a:srgbClr val="000000"/>
                </a:solidFill>
                <a:latin typeface="Arial" charset="0"/>
                <a:ea typeface="ＭＳ Ｐゴシック" pitchFamily="28" charset="-128"/>
              </a:rPr>
              <a:t>(404)926-5735</a:t>
            </a:r>
          </a:p>
          <a:p>
            <a:pPr>
              <a:spcBef>
                <a:spcPts val="0"/>
              </a:spcBef>
            </a:pPr>
            <a:r>
              <a:rPr lang="en-US" sz="1000" dirty="0">
                <a:solidFill>
                  <a:srgbClr val="000000"/>
                </a:solidFill>
                <a:latin typeface="Arial" charset="0"/>
                <a:ea typeface="ＭＳ Ｐゴシック" pitchFamily="28" charset="-128"/>
              </a:rPr>
              <a:t>t</a:t>
            </a:r>
            <a:r>
              <a:rPr lang="en-US" sz="1000" dirty="0" smtClean="0">
                <a:solidFill>
                  <a:srgbClr val="000000"/>
                </a:solidFill>
                <a:latin typeface="Arial" charset="0"/>
                <a:ea typeface="ＭＳ Ｐゴシック" pitchFamily="28" charset="-128"/>
              </a:rPr>
              <a:t>aylor.howerton@suntrust.com</a:t>
            </a:r>
            <a:endParaRPr lang="en-US" sz="1000" dirty="0">
              <a:solidFill>
                <a:srgbClr val="000000"/>
              </a:solidFill>
              <a:latin typeface="Arial" charset="0"/>
              <a:ea typeface="ＭＳ Ｐゴシック" pitchFamily="28" charset="-128"/>
            </a:endParaRPr>
          </a:p>
        </p:txBody>
      </p:sp>
      <p:sp>
        <p:nvSpPr>
          <p:cNvPr id="8" name="Text Box 3"/>
          <p:cNvSpPr txBox="1">
            <a:spLocks noChangeArrowheads="1"/>
          </p:cNvSpPr>
          <p:nvPr/>
        </p:nvSpPr>
        <p:spPr bwMode="auto">
          <a:xfrm>
            <a:off x="6520169" y="4475369"/>
            <a:ext cx="2757181" cy="1015663"/>
          </a:xfrm>
          <a:prstGeom prst="rect">
            <a:avLst/>
          </a:prstGeom>
          <a:noFill/>
          <a:ln w="9525">
            <a:noFill/>
            <a:miter lim="800000"/>
            <a:headEnd/>
            <a:tailEnd/>
          </a:ln>
        </p:spPr>
        <p:txBody>
          <a:bodyPr wrap="square">
            <a:spAutoFit/>
          </a:bodyPr>
          <a:lstStyle/>
          <a:p>
            <a:pPr>
              <a:spcBef>
                <a:spcPts val="0"/>
              </a:spcBef>
            </a:pPr>
            <a:r>
              <a:rPr lang="en-US" sz="1000" dirty="0" smtClean="0">
                <a:solidFill>
                  <a:srgbClr val="000000"/>
                </a:solidFill>
                <a:latin typeface="Arial" charset="0"/>
                <a:ea typeface="ＭＳ Ｐゴシック" pitchFamily="28" charset="-128"/>
              </a:rPr>
              <a:t>Andy Richman, CTFA </a:t>
            </a:r>
          </a:p>
          <a:p>
            <a:pPr>
              <a:spcBef>
                <a:spcPts val="0"/>
              </a:spcBef>
            </a:pPr>
            <a:r>
              <a:rPr lang="en-US" sz="1000" dirty="0" smtClean="0">
                <a:solidFill>
                  <a:srgbClr val="000000"/>
                </a:solidFill>
                <a:latin typeface="Arial" charset="0"/>
                <a:ea typeface="ＭＳ Ｐゴシック" pitchFamily="28" charset="-128"/>
              </a:rPr>
              <a:t>Director of Fixed Income</a:t>
            </a:r>
          </a:p>
          <a:p>
            <a:pPr>
              <a:spcBef>
                <a:spcPts val="0"/>
              </a:spcBef>
            </a:pPr>
            <a:r>
              <a:rPr lang="en-US" sz="1000" dirty="0" smtClean="0">
                <a:solidFill>
                  <a:srgbClr val="000000"/>
                </a:solidFill>
                <a:latin typeface="Arial" charset="0"/>
                <a:ea typeface="ＭＳ Ｐゴシック" pitchFamily="28" charset="-128"/>
              </a:rPr>
              <a:t>SunTrust Banks, Inc.</a:t>
            </a:r>
          </a:p>
          <a:p>
            <a:pPr>
              <a:spcBef>
                <a:spcPts val="0"/>
              </a:spcBef>
            </a:pPr>
            <a:r>
              <a:rPr lang="en-US" sz="1000" dirty="0" smtClean="0">
                <a:solidFill>
                  <a:srgbClr val="000000"/>
                </a:solidFill>
                <a:latin typeface="Arial" charset="0"/>
                <a:ea typeface="ＭＳ Ｐゴシック" pitchFamily="28" charset="-128"/>
              </a:rPr>
              <a:t>Private Wealth Management  </a:t>
            </a:r>
          </a:p>
          <a:p>
            <a:pPr>
              <a:spcBef>
                <a:spcPts val="0"/>
              </a:spcBef>
            </a:pPr>
            <a:r>
              <a:rPr lang="en-US" sz="1000" dirty="0" smtClean="0">
                <a:solidFill>
                  <a:srgbClr val="000000"/>
                </a:solidFill>
                <a:latin typeface="Arial" charset="0"/>
                <a:ea typeface="ＭＳ Ｐゴシック" pitchFamily="28" charset="-128"/>
              </a:rPr>
              <a:t>(561)972-9333</a:t>
            </a:r>
          </a:p>
          <a:p>
            <a:pPr>
              <a:spcBef>
                <a:spcPts val="0"/>
              </a:spcBef>
            </a:pPr>
            <a:r>
              <a:rPr lang="en-US" sz="1000" dirty="0">
                <a:solidFill>
                  <a:srgbClr val="000000"/>
                </a:solidFill>
                <a:latin typeface="Arial" charset="0"/>
                <a:ea typeface="ＭＳ Ｐゴシック" pitchFamily="28" charset="-128"/>
              </a:rPr>
              <a:t>a</a:t>
            </a:r>
            <a:r>
              <a:rPr lang="en-US" sz="1000" dirty="0" smtClean="0">
                <a:solidFill>
                  <a:srgbClr val="000000"/>
                </a:solidFill>
                <a:latin typeface="Arial" charset="0"/>
                <a:ea typeface="ＭＳ Ｐゴシック" pitchFamily="28" charset="-128"/>
              </a:rPr>
              <a:t>ndy.richman@suntrust.com</a:t>
            </a:r>
            <a:endParaRPr lang="en-US" sz="1000" dirty="0">
              <a:solidFill>
                <a:srgbClr val="000000"/>
              </a:solidFill>
              <a:latin typeface="Arial" charset="0"/>
              <a:ea typeface="ＭＳ Ｐゴシック" pitchFamily="28" charset="-128"/>
            </a:endParaRPr>
          </a:p>
        </p:txBody>
      </p:sp>
    </p:spTree>
    <p:extLst>
      <p:ext uri="{BB962C8B-B14F-4D97-AF65-F5344CB8AC3E}">
        <p14:creationId xmlns:p14="http://schemas.microsoft.com/office/powerpoint/2010/main" val="1358796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txBox="1">
            <a:spLocks/>
          </p:cNvSpPr>
          <p:nvPr/>
        </p:nvSpPr>
        <p:spPr>
          <a:xfrm>
            <a:off x="2695575" y="5378450"/>
            <a:ext cx="5562600" cy="650875"/>
          </a:xfrm>
          <a:prstGeom prst="rect">
            <a:avLst/>
          </a:prstGeom>
        </p:spPr>
        <p:txBody>
          <a:bodyPr/>
          <a:lstStyle/>
          <a:p>
            <a:pPr algn="just">
              <a:defRPr/>
            </a:pPr>
            <a:r>
              <a:rPr lang="en-US" sz="800" kern="0" dirty="0" smtClean="0">
                <a:cs typeface="Arial" pitchFamily="34" charset="0"/>
              </a:rPr>
              <a:t>Data source: Bloomberg</a:t>
            </a:r>
            <a:endParaRPr lang="en-US" sz="800" dirty="0">
              <a:solidFill>
                <a:srgbClr val="FF0000"/>
              </a:solidFill>
            </a:endParaRPr>
          </a:p>
        </p:txBody>
      </p:sp>
      <p:sp>
        <p:nvSpPr>
          <p:cNvPr id="14" name="Title 3"/>
          <p:cNvSpPr txBox="1">
            <a:spLocks/>
          </p:cNvSpPr>
          <p:nvPr/>
        </p:nvSpPr>
        <p:spPr>
          <a:xfrm>
            <a:off x="457200" y="639763"/>
            <a:ext cx="8226425" cy="393700"/>
          </a:xfrm>
          <a:prstGeom prst="rect">
            <a:avLst/>
          </a:prstGeom>
        </p:spPr>
        <p:txBody>
          <a:bodyPr lIns="0"/>
          <a:lstStyle/>
          <a:p>
            <a:pPr>
              <a:defRPr/>
            </a:pPr>
            <a:r>
              <a:rPr lang="en-US" sz="1600" b="1" dirty="0" smtClean="0">
                <a:solidFill>
                  <a:srgbClr val="003366"/>
                </a:solidFill>
                <a:cs typeface="Arial" pitchFamily="34" charset="0"/>
              </a:rPr>
              <a:t>Economic Overview</a:t>
            </a:r>
            <a:endParaRPr lang="en-US" sz="1600" b="1" dirty="0">
              <a:solidFill>
                <a:srgbClr val="003366"/>
              </a:solidFill>
              <a:ea typeface="+mj-ea"/>
              <a:cs typeface="Arial" pitchFamily="34" charset="0"/>
            </a:endParaRPr>
          </a:p>
        </p:txBody>
      </p:sp>
      <p:sp>
        <p:nvSpPr>
          <p:cNvPr id="19" name="Text Placeholder 13"/>
          <p:cNvSpPr txBox="1">
            <a:spLocks/>
          </p:cNvSpPr>
          <p:nvPr/>
        </p:nvSpPr>
        <p:spPr bwMode="auto">
          <a:xfrm>
            <a:off x="407988" y="1469490"/>
            <a:ext cx="1920875" cy="4806950"/>
          </a:xfrm>
          <a:prstGeom prst="rect">
            <a:avLst/>
          </a:prstGeom>
          <a:noFill/>
          <a:ln w="9525" algn="ctr">
            <a:noFill/>
            <a:miter lim="800000"/>
            <a:headEnd/>
            <a:tailEnd/>
          </a:ln>
        </p:spPr>
        <p:txBody>
          <a:bodyPr lIns="0" tIns="0" rIns="0" bIns="0"/>
          <a:lstStyle/>
          <a:p>
            <a:pPr>
              <a:lnSpc>
                <a:spcPct val="125000"/>
              </a:lnSpc>
              <a:spcBef>
                <a:spcPts val="0"/>
              </a:spcBef>
              <a:spcAft>
                <a:spcPts val="600"/>
              </a:spcAft>
              <a:defRPr/>
            </a:pPr>
            <a:r>
              <a:rPr lang="en-US" sz="1050" b="1" dirty="0"/>
              <a:t>Depending on the industry, most US economic data is beginning to reverse the larger-than-normal impact from the harsh winter season. </a:t>
            </a:r>
            <a:r>
              <a:rPr lang="en-US" sz="1050" b="1" dirty="0" smtClean="0"/>
              <a:t>Auto </a:t>
            </a:r>
            <a:r>
              <a:rPr lang="en-US" sz="1050" b="1" dirty="0"/>
              <a:t>sales jumped to 16.3 million units (SAAR), up 6.9% in March, after weaker results during December and January. Retail and food sales rose 0.3% in February, snapping a two-month slump. Manufacturing gauges also rebounded for February, as new durable goods orders surged 2.2% and industrial production increased 0.6%. </a:t>
            </a:r>
            <a:r>
              <a:rPr lang="en-US" sz="1050" b="1" dirty="0" smtClean="0"/>
              <a:t>The </a:t>
            </a:r>
            <a:r>
              <a:rPr lang="en-US" sz="1050" b="1" dirty="0"/>
              <a:t>trend of housing data, however, remains somewhat </a:t>
            </a:r>
            <a:r>
              <a:rPr lang="en-US" sz="1050" b="1" dirty="0" smtClean="0"/>
              <a:t>unknown as the </a:t>
            </a:r>
            <a:r>
              <a:rPr lang="en-US" sz="1050" b="1" dirty="0"/>
              <a:t>most recent housing </a:t>
            </a:r>
            <a:r>
              <a:rPr lang="en-US" sz="1050" b="1" dirty="0" smtClean="0"/>
              <a:t>data still </a:t>
            </a:r>
            <a:r>
              <a:rPr lang="en-US" sz="1050" b="1" dirty="0"/>
              <a:t>included the impacted weather timeframe and showed monthly declines. </a:t>
            </a:r>
          </a:p>
        </p:txBody>
      </p:sp>
      <p:sp>
        <p:nvSpPr>
          <p:cNvPr id="20" name="Text Placeholder 12"/>
          <p:cNvSpPr>
            <a:spLocks noGrp="1"/>
          </p:cNvSpPr>
          <p:nvPr>
            <p:ph type="body" sz="quarter" idx="12"/>
          </p:nvPr>
        </p:nvSpPr>
        <p:spPr>
          <a:xfrm>
            <a:off x="484188" y="922338"/>
            <a:ext cx="7988300" cy="401637"/>
          </a:xfrm>
        </p:spPr>
        <p:txBody>
          <a:bodyPr/>
          <a:lstStyle/>
          <a:p>
            <a:pPr>
              <a:lnSpc>
                <a:spcPct val="150000"/>
              </a:lnSpc>
            </a:pPr>
            <a:r>
              <a:rPr lang="en-US" dirty="0">
                <a:solidFill>
                  <a:schemeClr val="tx1"/>
                </a:solidFill>
              </a:rPr>
              <a:t>Some, but not all, economic data no longer impacted by the winter weather </a:t>
            </a:r>
            <a:r>
              <a:rPr lang="en-US" dirty="0" smtClean="0">
                <a:solidFill>
                  <a:schemeClr val="tx1"/>
                </a:solidFill>
              </a:rPr>
              <a:t>distortions	</a:t>
            </a:r>
          </a:p>
        </p:txBody>
      </p:sp>
      <p:graphicFrame>
        <p:nvGraphicFramePr>
          <p:cNvPr id="10" name="Chart 9"/>
          <p:cNvGraphicFramePr>
            <a:graphicFrameLocks/>
          </p:cNvGraphicFramePr>
          <p:nvPr>
            <p:extLst>
              <p:ext uri="{D42A27DB-BD31-4B8C-83A1-F6EECF244321}">
                <p14:modId xmlns:p14="http://schemas.microsoft.com/office/powerpoint/2010/main" val="2083486073"/>
              </p:ext>
            </p:extLst>
          </p:nvPr>
        </p:nvGraphicFramePr>
        <p:xfrm>
          <a:off x="2743200" y="1600200"/>
          <a:ext cx="54864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7"/>
          <p:cNvSpPr txBox="1">
            <a:spLocks/>
          </p:cNvSpPr>
          <p:nvPr/>
        </p:nvSpPr>
        <p:spPr>
          <a:xfrm>
            <a:off x="4410706" y="6492875"/>
            <a:ext cx="378781" cy="365125"/>
          </a:xfrm>
          <a:prstGeom prst="rect">
            <a:avLst/>
          </a:prstGeom>
          <a:ln/>
        </p:spPr>
        <p:txBody>
          <a:bodyPr/>
          <a:lstStyle>
            <a:lvl1pPr algn="l">
              <a:defRPr sz="1000">
                <a:solidFill>
                  <a:srgbClr val="000000"/>
                </a:solidFill>
              </a:defRPr>
            </a:lvl1pPr>
          </a:lstStyle>
          <a:p>
            <a:pPr>
              <a:defRPr/>
            </a:pPr>
            <a:fld id="{DE4EC572-9149-4F2D-81C6-E10B54558E10}" type="slidenum">
              <a:rPr lang="en-US" sz="800" smtClean="0"/>
              <a:pPr>
                <a:defRPr/>
              </a:pPr>
              <a:t>9</a:t>
            </a:fld>
            <a:endParaRPr lang="en-US" sz="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12"/>
          <p:cNvSpPr>
            <a:spLocks noGrp="1"/>
          </p:cNvSpPr>
          <p:nvPr>
            <p:ph type="body" sz="quarter" idx="12"/>
          </p:nvPr>
        </p:nvSpPr>
        <p:spPr>
          <a:xfrm>
            <a:off x="484188" y="922338"/>
            <a:ext cx="8564278" cy="401637"/>
          </a:xfrm>
        </p:spPr>
        <p:txBody>
          <a:bodyPr/>
          <a:lstStyle/>
          <a:p>
            <a:pPr>
              <a:lnSpc>
                <a:spcPct val="150000"/>
              </a:lnSpc>
            </a:pPr>
            <a:r>
              <a:rPr lang="en-US" dirty="0" smtClean="0">
                <a:solidFill>
                  <a:schemeClr val="tx1"/>
                </a:solidFill>
              </a:rPr>
              <a:t>Recent jobs </a:t>
            </a:r>
            <a:r>
              <a:rPr lang="en-US" dirty="0">
                <a:solidFill>
                  <a:schemeClr val="tx1"/>
                </a:solidFill>
              </a:rPr>
              <a:t>data appears back on prior trend, </a:t>
            </a:r>
            <a:r>
              <a:rPr lang="en-US" dirty="0" smtClean="0">
                <a:solidFill>
                  <a:schemeClr val="tx1"/>
                </a:solidFill>
              </a:rPr>
              <a:t>helping US </a:t>
            </a:r>
            <a:r>
              <a:rPr lang="en-US" dirty="0">
                <a:solidFill>
                  <a:schemeClr val="tx1"/>
                </a:solidFill>
              </a:rPr>
              <a:t>private payrolls finally </a:t>
            </a:r>
            <a:r>
              <a:rPr lang="en-US" dirty="0" smtClean="0">
                <a:solidFill>
                  <a:schemeClr val="tx1"/>
                </a:solidFill>
              </a:rPr>
              <a:t>exceed </a:t>
            </a:r>
            <a:r>
              <a:rPr lang="en-US" dirty="0">
                <a:solidFill>
                  <a:schemeClr val="tx1"/>
                </a:solidFill>
              </a:rPr>
              <a:t>pre-recession </a:t>
            </a:r>
            <a:r>
              <a:rPr lang="en-US" dirty="0" smtClean="0">
                <a:solidFill>
                  <a:schemeClr val="tx1"/>
                </a:solidFill>
              </a:rPr>
              <a:t>high</a:t>
            </a:r>
            <a:endParaRPr lang="en-US" dirty="0">
              <a:solidFill>
                <a:schemeClr val="tx1"/>
              </a:solidFill>
            </a:endParaRPr>
          </a:p>
        </p:txBody>
      </p:sp>
      <p:sp>
        <p:nvSpPr>
          <p:cNvPr id="11" name="Text Placeholder 11"/>
          <p:cNvSpPr txBox="1">
            <a:spLocks/>
          </p:cNvSpPr>
          <p:nvPr/>
        </p:nvSpPr>
        <p:spPr>
          <a:xfrm>
            <a:off x="457200" y="922338"/>
            <a:ext cx="7748588" cy="401637"/>
          </a:xfrm>
          <a:prstGeom prst="rect">
            <a:avLst/>
          </a:prstGeom>
        </p:spPr>
        <p:txBody>
          <a:bodyPr/>
          <a:lstStyle/>
          <a:p>
            <a:pPr marL="225425">
              <a:lnSpc>
                <a:spcPct val="114000"/>
              </a:lnSpc>
              <a:spcBef>
                <a:spcPct val="60000"/>
              </a:spcBef>
              <a:spcAft>
                <a:spcPct val="10000"/>
              </a:spcAft>
              <a:buClr>
                <a:srgbClr val="003366"/>
              </a:buClr>
              <a:buSzPct val="130000"/>
              <a:buFont typeface="Wingdings" pitchFamily="2" charset="2"/>
              <a:buChar char="§"/>
              <a:defRPr/>
            </a:pPr>
            <a:endParaRPr lang="en-US" kern="0" dirty="0">
              <a:solidFill>
                <a:srgbClr val="FF0000"/>
              </a:solidFill>
              <a:latin typeface="+mj-lt"/>
              <a:ea typeface="+mn-ea"/>
              <a:cs typeface="Arial" pitchFamily="34" charset="0"/>
            </a:endParaRPr>
          </a:p>
        </p:txBody>
      </p:sp>
      <p:sp>
        <p:nvSpPr>
          <p:cNvPr id="16" name="Text Placeholder 6"/>
          <p:cNvSpPr txBox="1">
            <a:spLocks/>
          </p:cNvSpPr>
          <p:nvPr/>
        </p:nvSpPr>
        <p:spPr>
          <a:xfrm>
            <a:off x="2695575" y="5378450"/>
            <a:ext cx="5562600" cy="650875"/>
          </a:xfrm>
          <a:prstGeom prst="rect">
            <a:avLst/>
          </a:prstGeom>
        </p:spPr>
        <p:txBody>
          <a:bodyPr/>
          <a:lstStyle/>
          <a:p>
            <a:pPr algn="just">
              <a:defRPr/>
            </a:pPr>
            <a:r>
              <a:rPr lang="en-US" sz="800" kern="0" dirty="0" smtClean="0">
                <a:cs typeface="Arial" pitchFamily="34" charset="0"/>
              </a:rPr>
              <a:t>Data source: </a:t>
            </a:r>
            <a:r>
              <a:rPr lang="en-US" sz="800" kern="0" dirty="0" err="1" smtClean="0">
                <a:cs typeface="Arial" pitchFamily="34" charset="0"/>
              </a:rPr>
              <a:t>FactSet</a:t>
            </a:r>
            <a:endParaRPr lang="en-US" sz="800" dirty="0">
              <a:solidFill>
                <a:srgbClr val="FF0000"/>
              </a:solidFill>
            </a:endParaRPr>
          </a:p>
        </p:txBody>
      </p:sp>
      <p:sp>
        <p:nvSpPr>
          <p:cNvPr id="14" name="Title 3"/>
          <p:cNvSpPr txBox="1">
            <a:spLocks/>
          </p:cNvSpPr>
          <p:nvPr/>
        </p:nvSpPr>
        <p:spPr>
          <a:xfrm>
            <a:off x="457200" y="639763"/>
            <a:ext cx="8226425" cy="393700"/>
          </a:xfrm>
          <a:prstGeom prst="rect">
            <a:avLst/>
          </a:prstGeom>
        </p:spPr>
        <p:txBody>
          <a:bodyPr lIns="0"/>
          <a:lstStyle/>
          <a:p>
            <a:pPr>
              <a:defRPr/>
            </a:pPr>
            <a:r>
              <a:rPr lang="en-US" sz="1600" b="1" dirty="0" smtClean="0">
                <a:solidFill>
                  <a:srgbClr val="003366"/>
                </a:solidFill>
                <a:cs typeface="Arial" pitchFamily="34" charset="0"/>
              </a:rPr>
              <a:t>Economic Overview, continued</a:t>
            </a:r>
            <a:endParaRPr lang="en-US" sz="1600" b="1" dirty="0">
              <a:solidFill>
                <a:srgbClr val="003366"/>
              </a:solidFill>
              <a:ea typeface="+mj-ea"/>
              <a:cs typeface="Arial" pitchFamily="34" charset="0"/>
            </a:endParaRPr>
          </a:p>
        </p:txBody>
      </p:sp>
      <p:sp>
        <p:nvSpPr>
          <p:cNvPr id="8" name="Text Placeholder 13"/>
          <p:cNvSpPr txBox="1">
            <a:spLocks/>
          </p:cNvSpPr>
          <p:nvPr/>
        </p:nvSpPr>
        <p:spPr bwMode="auto">
          <a:xfrm>
            <a:off x="407988" y="1489075"/>
            <a:ext cx="1920875" cy="4806950"/>
          </a:xfrm>
          <a:prstGeom prst="rect">
            <a:avLst/>
          </a:prstGeom>
          <a:noFill/>
          <a:ln w="9525" algn="ctr">
            <a:noFill/>
            <a:miter lim="800000"/>
            <a:headEnd/>
            <a:tailEnd/>
          </a:ln>
        </p:spPr>
        <p:txBody>
          <a:bodyPr lIns="0" tIns="0" rIns="0" bIns="0"/>
          <a:lstStyle/>
          <a:p>
            <a:pPr>
              <a:lnSpc>
                <a:spcPct val="125000"/>
              </a:lnSpc>
              <a:spcBef>
                <a:spcPts val="0"/>
              </a:spcBef>
              <a:spcAft>
                <a:spcPts val="600"/>
              </a:spcAft>
              <a:defRPr/>
            </a:pPr>
            <a:r>
              <a:rPr lang="en-US" sz="1100" b="1" dirty="0">
                <a:latin typeface="+mn-lt"/>
              </a:rPr>
              <a:t>As expected, job growth accelerated once the wicked winter weather passed. Nonfarm payrolls increased by 192,000 jobs in March, along with revisions of 37,000 more than previously reported for January and February. That took the six-month average to 188,000, roughly in-line with the prior trend. The composition of the March gains illustrate that the industries that suffered the worst weather-related declines, such as construction and retail, accelerated in March (or in February and March). </a:t>
            </a:r>
            <a:r>
              <a:rPr lang="en-US" sz="1100" b="1" dirty="0" smtClean="0">
                <a:latin typeface="+mn-lt"/>
              </a:rPr>
              <a:t>This has helped US </a:t>
            </a:r>
            <a:r>
              <a:rPr lang="en-US" sz="1100" b="1" dirty="0">
                <a:latin typeface="+mn-lt"/>
              </a:rPr>
              <a:t>private payrolls finally </a:t>
            </a:r>
            <a:r>
              <a:rPr lang="en-US" sz="1100" b="1" dirty="0" smtClean="0">
                <a:latin typeface="+mn-lt"/>
              </a:rPr>
              <a:t>exceed </a:t>
            </a:r>
            <a:r>
              <a:rPr lang="en-US" sz="1100" b="1" dirty="0">
                <a:latin typeface="+mn-lt"/>
              </a:rPr>
              <a:t>pre-recession </a:t>
            </a:r>
            <a:r>
              <a:rPr lang="en-US" sz="1100" b="1" dirty="0" smtClean="0">
                <a:latin typeface="+mn-lt"/>
              </a:rPr>
              <a:t>high. </a:t>
            </a:r>
            <a:endParaRPr lang="en-US" sz="1100" b="1" dirty="0">
              <a:latin typeface="+mn-lt"/>
            </a:endParaRPr>
          </a:p>
        </p:txBody>
      </p:sp>
      <p:graphicFrame>
        <p:nvGraphicFramePr>
          <p:cNvPr id="13" name="Chart 12"/>
          <p:cNvGraphicFramePr>
            <a:graphicFrameLocks/>
          </p:cNvGraphicFramePr>
          <p:nvPr>
            <p:extLst>
              <p:ext uri="{D42A27DB-BD31-4B8C-83A1-F6EECF244321}">
                <p14:modId xmlns:p14="http://schemas.microsoft.com/office/powerpoint/2010/main" val="669911899"/>
              </p:ext>
            </p:extLst>
          </p:nvPr>
        </p:nvGraphicFramePr>
        <p:xfrm>
          <a:off x="2743200" y="1600200"/>
          <a:ext cx="54864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9" name="Slide Number Placeholder 7"/>
          <p:cNvSpPr txBox="1">
            <a:spLocks/>
          </p:cNvSpPr>
          <p:nvPr/>
        </p:nvSpPr>
        <p:spPr>
          <a:xfrm>
            <a:off x="4410706" y="6492875"/>
            <a:ext cx="378781" cy="365125"/>
          </a:xfrm>
          <a:prstGeom prst="rect">
            <a:avLst/>
          </a:prstGeom>
          <a:ln/>
        </p:spPr>
        <p:txBody>
          <a:bodyPr/>
          <a:lstStyle>
            <a:lvl1pPr algn="l">
              <a:defRPr sz="1000">
                <a:solidFill>
                  <a:srgbClr val="000000"/>
                </a:solidFill>
              </a:defRPr>
            </a:lvl1pPr>
          </a:lstStyle>
          <a:p>
            <a:pPr>
              <a:defRPr/>
            </a:pPr>
            <a:fld id="{DE4EC572-9149-4F2D-81C6-E10B54558E10}" type="slidenum">
              <a:rPr lang="en-US" sz="800" smtClean="0"/>
              <a:pPr>
                <a:defRPr/>
              </a:pPr>
              <a:t>10</a:t>
            </a:fld>
            <a:endParaRPr lang="en-US" sz="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3232150"/>
            <a:ext cx="9144000" cy="393700"/>
          </a:xfrm>
          <a:prstGeom prst="rect">
            <a:avLst/>
          </a:prstGeom>
        </p:spPr>
        <p:txBody>
          <a:bodyPr lIns="0"/>
          <a:lstStyle/>
          <a:p>
            <a:pPr algn="ctr">
              <a:defRPr/>
            </a:pPr>
            <a:r>
              <a:rPr lang="en-US" sz="2400" b="1" kern="0" dirty="0" smtClean="0">
                <a:solidFill>
                  <a:schemeClr val="accent1"/>
                </a:solidFill>
                <a:ea typeface="ＭＳ Ｐゴシック" pitchFamily="28" charset="-128"/>
                <a:cs typeface="Arial" pitchFamily="34" charset="0"/>
              </a:rPr>
              <a:t>Monetary Policy Overview</a:t>
            </a:r>
          </a:p>
        </p:txBody>
      </p:sp>
      <p:sp>
        <p:nvSpPr>
          <p:cNvPr id="3" name="Slide Number Placeholder 7"/>
          <p:cNvSpPr txBox="1">
            <a:spLocks/>
          </p:cNvSpPr>
          <p:nvPr/>
        </p:nvSpPr>
        <p:spPr>
          <a:xfrm>
            <a:off x="4410706" y="6492875"/>
            <a:ext cx="378781" cy="365125"/>
          </a:xfrm>
          <a:prstGeom prst="rect">
            <a:avLst/>
          </a:prstGeom>
          <a:ln/>
        </p:spPr>
        <p:txBody>
          <a:bodyPr/>
          <a:lstStyle>
            <a:lvl1pPr algn="l">
              <a:defRPr sz="1000">
                <a:solidFill>
                  <a:srgbClr val="000000"/>
                </a:solidFill>
              </a:defRPr>
            </a:lvl1pPr>
          </a:lstStyle>
          <a:p>
            <a:pPr>
              <a:defRPr/>
            </a:pPr>
            <a:fld id="{DE4EC572-9149-4F2D-81C6-E10B54558E10}" type="slidenum">
              <a:rPr lang="en-US" sz="800" smtClean="0"/>
              <a:pPr>
                <a:defRPr/>
              </a:pPr>
              <a:t>11</a:t>
            </a:fld>
            <a:endParaRPr lang="en-US" sz="800" dirty="0"/>
          </a:p>
        </p:txBody>
      </p:sp>
    </p:spTree>
    <p:extLst>
      <p:ext uri="{BB962C8B-B14F-4D97-AF65-F5344CB8AC3E}">
        <p14:creationId xmlns:p14="http://schemas.microsoft.com/office/powerpoint/2010/main" val="2355832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3.bp.blogspot.com/_SqhhJb_P3Kk/TNSR4ryUS5I/AAAAAAAANAE/8st-Y_VVnzY/s1600/cartoon+adjusting+interest+rate.gif"/>
          <p:cNvPicPr>
            <a:picLocks noChangeAspect="1" noChangeArrowheads="1"/>
          </p:cNvPicPr>
          <p:nvPr/>
        </p:nvPicPr>
        <p:blipFill>
          <a:blip r:embed="rId3"/>
          <a:srcRect/>
          <a:stretch>
            <a:fillRect/>
          </a:stretch>
        </p:blipFill>
        <p:spPr bwMode="auto">
          <a:xfrm>
            <a:off x="492750" y="790575"/>
            <a:ext cx="7286222" cy="5562600"/>
          </a:xfrm>
          <a:prstGeom prst="rect">
            <a:avLst/>
          </a:prstGeom>
          <a:noFill/>
        </p:spPr>
      </p:pic>
      <p:sp>
        <p:nvSpPr>
          <p:cNvPr id="3" name="Slide Number Placeholder 7"/>
          <p:cNvSpPr txBox="1">
            <a:spLocks/>
          </p:cNvSpPr>
          <p:nvPr/>
        </p:nvSpPr>
        <p:spPr>
          <a:xfrm>
            <a:off x="4410706" y="6492875"/>
            <a:ext cx="378781" cy="365125"/>
          </a:xfrm>
          <a:prstGeom prst="rect">
            <a:avLst/>
          </a:prstGeom>
          <a:ln/>
        </p:spPr>
        <p:txBody>
          <a:bodyPr/>
          <a:lstStyle>
            <a:lvl1pPr algn="l">
              <a:defRPr sz="1000">
                <a:solidFill>
                  <a:srgbClr val="000000"/>
                </a:solidFill>
              </a:defRPr>
            </a:lvl1pPr>
          </a:lstStyle>
          <a:p>
            <a:pPr>
              <a:defRPr/>
            </a:pPr>
            <a:fld id="{DE4EC572-9149-4F2D-81C6-E10B54558E10}" type="slidenum">
              <a:rPr lang="en-US" sz="800" smtClean="0"/>
              <a:pPr>
                <a:defRPr/>
              </a:pPr>
              <a:t>12</a:t>
            </a:fld>
            <a:endParaRPr lang="en-US" sz="800" dirty="0"/>
          </a:p>
        </p:txBody>
      </p:sp>
    </p:spTree>
    <p:extLst>
      <p:ext uri="{BB962C8B-B14F-4D97-AF65-F5344CB8AC3E}">
        <p14:creationId xmlns:p14="http://schemas.microsoft.com/office/powerpoint/2010/main" val="3068616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57200" y="639763"/>
            <a:ext cx="8226425" cy="393700"/>
          </a:xfrm>
          <a:prstGeom prst="rect">
            <a:avLst/>
          </a:prstGeom>
        </p:spPr>
        <p:txBody>
          <a:bodyPr lIns="0"/>
          <a:lstStyle/>
          <a:p>
            <a:pPr>
              <a:defRPr/>
            </a:pPr>
            <a:r>
              <a:rPr lang="en-US" sz="1600" b="1" kern="0" dirty="0" smtClean="0">
                <a:solidFill>
                  <a:schemeClr val="accent1"/>
                </a:solidFill>
                <a:ea typeface="ＭＳ Ｐゴシック" pitchFamily="28" charset="-128"/>
                <a:cs typeface="Arial" pitchFamily="34" charset="0"/>
              </a:rPr>
              <a:t>The Fed’s Dual Mandate</a:t>
            </a:r>
            <a:endParaRPr lang="en-US" sz="1600" b="1" kern="0" dirty="0">
              <a:solidFill>
                <a:schemeClr val="accent1"/>
              </a:solidFill>
              <a:ea typeface="ＭＳ Ｐゴシック" pitchFamily="28" charset="-128"/>
              <a:cs typeface="Arial" pitchFamily="34" charset="0"/>
            </a:endParaRPr>
          </a:p>
        </p:txBody>
      </p:sp>
      <p:pic>
        <p:nvPicPr>
          <p:cNvPr id="18" name="Picture 6"/>
          <p:cNvPicPr>
            <a:picLocks noChangeAspect="1" noChangeArrowheads="1"/>
          </p:cNvPicPr>
          <p:nvPr/>
        </p:nvPicPr>
        <p:blipFill>
          <a:blip r:embed="rId3"/>
          <a:srcRect/>
          <a:stretch>
            <a:fillRect/>
          </a:stretch>
        </p:blipFill>
        <p:spPr bwMode="auto">
          <a:xfrm>
            <a:off x="4900613" y="3886200"/>
            <a:ext cx="3771900" cy="2066925"/>
          </a:xfrm>
          <a:prstGeom prst="rect">
            <a:avLst/>
          </a:prstGeom>
          <a:noFill/>
          <a:ln w="9525">
            <a:noFill/>
            <a:miter lim="800000"/>
            <a:headEnd/>
            <a:tailEnd/>
          </a:ln>
          <a:effectLst/>
        </p:spPr>
      </p:pic>
      <p:pic>
        <p:nvPicPr>
          <p:cNvPr id="19" name="Picture 5"/>
          <p:cNvPicPr>
            <a:picLocks noChangeAspect="1" noChangeArrowheads="1"/>
          </p:cNvPicPr>
          <p:nvPr/>
        </p:nvPicPr>
        <p:blipFill>
          <a:blip r:embed="rId4"/>
          <a:srcRect/>
          <a:stretch>
            <a:fillRect/>
          </a:stretch>
        </p:blipFill>
        <p:spPr bwMode="auto">
          <a:xfrm>
            <a:off x="4810125" y="1266825"/>
            <a:ext cx="3895725" cy="2200275"/>
          </a:xfrm>
          <a:prstGeom prst="rect">
            <a:avLst/>
          </a:prstGeom>
          <a:noFill/>
          <a:ln w="9525">
            <a:noFill/>
            <a:miter lim="800000"/>
            <a:headEnd/>
            <a:tailEnd/>
          </a:ln>
          <a:effectLst/>
        </p:spPr>
      </p:pic>
      <p:pic>
        <p:nvPicPr>
          <p:cNvPr id="20" name="Picture 4"/>
          <p:cNvPicPr>
            <a:picLocks noChangeAspect="1" noChangeArrowheads="1"/>
          </p:cNvPicPr>
          <p:nvPr/>
        </p:nvPicPr>
        <p:blipFill>
          <a:blip r:embed="rId5"/>
          <a:srcRect/>
          <a:stretch>
            <a:fillRect/>
          </a:stretch>
        </p:blipFill>
        <p:spPr bwMode="auto">
          <a:xfrm>
            <a:off x="204788" y="1285875"/>
            <a:ext cx="3905250" cy="2238375"/>
          </a:xfrm>
          <a:prstGeom prst="rect">
            <a:avLst/>
          </a:prstGeom>
          <a:noFill/>
          <a:ln w="9525">
            <a:noFill/>
            <a:miter lim="800000"/>
            <a:headEnd/>
            <a:tailEnd/>
          </a:ln>
          <a:effectLst/>
        </p:spPr>
      </p:pic>
      <p:sp>
        <p:nvSpPr>
          <p:cNvPr id="21" name="Line 6"/>
          <p:cNvSpPr>
            <a:spLocks noChangeShapeType="1"/>
          </p:cNvSpPr>
          <p:nvPr/>
        </p:nvSpPr>
        <p:spPr bwMode="auto">
          <a:xfrm>
            <a:off x="4816475" y="3873235"/>
            <a:ext cx="3931920" cy="0"/>
          </a:xfrm>
          <a:prstGeom prst="line">
            <a:avLst/>
          </a:prstGeom>
          <a:noFill/>
          <a:ln w="22225">
            <a:solidFill>
              <a:schemeClr val="tx2"/>
            </a:solidFill>
            <a:round/>
            <a:headEnd/>
            <a:tailEnd/>
          </a:ln>
        </p:spPr>
        <p:txBody>
          <a:bodyPr/>
          <a:lstStyle/>
          <a:p>
            <a:endParaRPr lang="en-US" sz="1000" dirty="0"/>
          </a:p>
        </p:txBody>
      </p:sp>
      <p:sp>
        <p:nvSpPr>
          <p:cNvPr id="22" name="Text Box 5"/>
          <p:cNvSpPr txBox="1">
            <a:spLocks noChangeArrowheads="1"/>
          </p:cNvSpPr>
          <p:nvPr/>
        </p:nvSpPr>
        <p:spPr bwMode="auto">
          <a:xfrm>
            <a:off x="128738" y="1062218"/>
            <a:ext cx="4164567" cy="246221"/>
          </a:xfrm>
          <a:prstGeom prst="rect">
            <a:avLst/>
          </a:prstGeom>
          <a:noFill/>
          <a:ln w="9525">
            <a:noFill/>
            <a:miter lim="800000"/>
            <a:headEnd/>
            <a:tailEnd/>
          </a:ln>
        </p:spPr>
        <p:txBody>
          <a:bodyPr wrap="square">
            <a:spAutoFit/>
          </a:bodyPr>
          <a:lstStyle/>
          <a:p>
            <a:r>
              <a:rPr lang="en-US" sz="1000" dirty="0" smtClean="0">
                <a:solidFill>
                  <a:schemeClr val="tx2"/>
                </a:solidFill>
              </a:rPr>
              <a:t>Unemployment (U-3) &amp; Underemployed (U-6): Since 1994</a:t>
            </a:r>
            <a:endParaRPr lang="en-US" sz="1000" dirty="0">
              <a:solidFill>
                <a:schemeClr val="tx2"/>
              </a:solidFill>
            </a:endParaRPr>
          </a:p>
        </p:txBody>
      </p:sp>
      <p:sp>
        <p:nvSpPr>
          <p:cNvPr id="24" name="Text Box 5"/>
          <p:cNvSpPr txBox="1">
            <a:spLocks noChangeArrowheads="1"/>
          </p:cNvSpPr>
          <p:nvPr/>
        </p:nvSpPr>
        <p:spPr bwMode="auto">
          <a:xfrm>
            <a:off x="4716470" y="1043279"/>
            <a:ext cx="2886075" cy="246221"/>
          </a:xfrm>
          <a:prstGeom prst="rect">
            <a:avLst/>
          </a:prstGeom>
          <a:noFill/>
          <a:ln w="9525">
            <a:noFill/>
            <a:miter lim="800000"/>
            <a:headEnd/>
            <a:tailEnd/>
          </a:ln>
        </p:spPr>
        <p:txBody>
          <a:bodyPr>
            <a:spAutoFit/>
          </a:bodyPr>
          <a:lstStyle/>
          <a:p>
            <a:pPr>
              <a:spcBef>
                <a:spcPct val="50000"/>
              </a:spcBef>
            </a:pPr>
            <a:r>
              <a:rPr lang="en-US" sz="1000" b="1" i="0" dirty="0">
                <a:solidFill>
                  <a:schemeClr val="tx2"/>
                </a:solidFill>
              </a:rPr>
              <a:t>Core Inflation Metrics</a:t>
            </a:r>
          </a:p>
        </p:txBody>
      </p:sp>
      <p:sp>
        <p:nvSpPr>
          <p:cNvPr id="25" name="Line 6"/>
          <p:cNvSpPr>
            <a:spLocks noChangeShapeType="1"/>
          </p:cNvSpPr>
          <p:nvPr/>
        </p:nvSpPr>
        <p:spPr bwMode="auto">
          <a:xfrm>
            <a:off x="219075" y="1289511"/>
            <a:ext cx="3931920" cy="0"/>
          </a:xfrm>
          <a:prstGeom prst="line">
            <a:avLst/>
          </a:prstGeom>
          <a:noFill/>
          <a:ln w="22225">
            <a:solidFill>
              <a:schemeClr val="tx2"/>
            </a:solidFill>
            <a:round/>
            <a:headEnd/>
            <a:tailEnd/>
          </a:ln>
        </p:spPr>
        <p:txBody>
          <a:bodyPr/>
          <a:lstStyle/>
          <a:p>
            <a:endParaRPr lang="en-US" sz="1000" dirty="0"/>
          </a:p>
        </p:txBody>
      </p:sp>
      <p:sp>
        <p:nvSpPr>
          <p:cNvPr id="26" name="Text Box 5"/>
          <p:cNvSpPr txBox="1">
            <a:spLocks noChangeArrowheads="1"/>
          </p:cNvSpPr>
          <p:nvPr/>
        </p:nvSpPr>
        <p:spPr bwMode="auto">
          <a:xfrm>
            <a:off x="4742970" y="3642179"/>
            <a:ext cx="2886075" cy="246221"/>
          </a:xfrm>
          <a:prstGeom prst="rect">
            <a:avLst/>
          </a:prstGeom>
          <a:noFill/>
          <a:ln w="9525">
            <a:noFill/>
            <a:miter lim="800000"/>
            <a:headEnd/>
            <a:tailEnd/>
          </a:ln>
        </p:spPr>
        <p:txBody>
          <a:bodyPr wrap="square">
            <a:spAutoFit/>
          </a:bodyPr>
          <a:lstStyle/>
          <a:p>
            <a:pPr>
              <a:spcBef>
                <a:spcPct val="50000"/>
              </a:spcBef>
            </a:pPr>
            <a:r>
              <a:rPr lang="en-US" sz="1000" b="1" i="0" dirty="0">
                <a:solidFill>
                  <a:schemeClr val="tx2"/>
                </a:solidFill>
              </a:rPr>
              <a:t>Labor Force Participation Rate</a:t>
            </a:r>
          </a:p>
        </p:txBody>
      </p:sp>
      <p:sp>
        <p:nvSpPr>
          <p:cNvPr id="27" name="Rectangle 4"/>
          <p:cNvSpPr>
            <a:spLocks noChangeArrowheads="1"/>
          </p:cNvSpPr>
          <p:nvPr/>
        </p:nvSpPr>
        <p:spPr bwMode="auto">
          <a:xfrm>
            <a:off x="152400" y="3871913"/>
            <a:ext cx="4095750" cy="2156298"/>
          </a:xfrm>
          <a:prstGeom prst="rect">
            <a:avLst/>
          </a:prstGeom>
          <a:noFill/>
          <a:ln w="9525" algn="ctr">
            <a:noFill/>
            <a:miter lim="800000"/>
            <a:headEnd/>
            <a:tailEnd/>
          </a:ln>
        </p:spPr>
        <p:txBody>
          <a:bodyPr lIns="0" tIns="0" rIns="0" bIns="0"/>
          <a:lstStyle/>
          <a:p>
            <a:pPr marL="338138" lvl="1" indent="-228600">
              <a:lnSpc>
                <a:spcPct val="150000"/>
              </a:lnSpc>
              <a:buClr>
                <a:srgbClr val="003366"/>
              </a:buClr>
              <a:buFont typeface="Wingdings" pitchFamily="2" charset="2"/>
              <a:buChar char="§"/>
            </a:pPr>
            <a:r>
              <a:rPr lang="en-US" sz="1000" b="0" dirty="0" smtClean="0">
                <a:solidFill>
                  <a:srgbClr val="003366"/>
                </a:solidFill>
              </a:rPr>
              <a:t>The unemployment rate has fallen to 6.7% from a peak of 10%.  Large part of the drop is due to falling participation rate </a:t>
            </a:r>
            <a:endParaRPr lang="en-US" sz="1000" b="0" dirty="0">
              <a:solidFill>
                <a:srgbClr val="003366"/>
              </a:solidFill>
            </a:endParaRPr>
          </a:p>
          <a:p>
            <a:pPr marL="338138" lvl="1" indent="-228600">
              <a:lnSpc>
                <a:spcPct val="150000"/>
              </a:lnSpc>
              <a:buClr>
                <a:srgbClr val="003366"/>
              </a:buClr>
              <a:buFont typeface="Wingdings" pitchFamily="2" charset="2"/>
              <a:buChar char="§"/>
            </a:pPr>
            <a:endParaRPr lang="en-US" sz="1000" b="0" dirty="0">
              <a:solidFill>
                <a:srgbClr val="003366"/>
              </a:solidFill>
            </a:endParaRPr>
          </a:p>
          <a:p>
            <a:pPr marL="338138" lvl="1" indent="-228600">
              <a:lnSpc>
                <a:spcPct val="150000"/>
              </a:lnSpc>
              <a:buClr>
                <a:srgbClr val="003366"/>
              </a:buClr>
              <a:buFont typeface="Wingdings" pitchFamily="2" charset="2"/>
              <a:buChar char="§"/>
            </a:pPr>
            <a:r>
              <a:rPr lang="en-US" sz="1000" b="0" dirty="0">
                <a:solidFill>
                  <a:srgbClr val="003366"/>
                </a:solidFill>
              </a:rPr>
              <a:t>Core inflation metrics, the second part of the Fed’s dual mandate, remain </a:t>
            </a:r>
            <a:r>
              <a:rPr lang="en-US" sz="1000" b="0" dirty="0" smtClean="0">
                <a:solidFill>
                  <a:srgbClr val="003366"/>
                </a:solidFill>
              </a:rPr>
              <a:t>dormant</a:t>
            </a:r>
          </a:p>
          <a:p>
            <a:pPr marL="795338" lvl="2" indent="-228600">
              <a:lnSpc>
                <a:spcPct val="150000"/>
              </a:lnSpc>
              <a:buClr>
                <a:srgbClr val="003366"/>
              </a:buClr>
              <a:buFont typeface="Wingdings" pitchFamily="2" charset="2"/>
              <a:buChar char="§"/>
            </a:pPr>
            <a:r>
              <a:rPr lang="en-US" sz="1000" b="0" dirty="0" smtClean="0">
                <a:solidFill>
                  <a:srgbClr val="003366"/>
                </a:solidFill>
              </a:rPr>
              <a:t>Yet</a:t>
            </a:r>
            <a:r>
              <a:rPr lang="en-US" sz="1000" b="0" dirty="0">
                <a:solidFill>
                  <a:srgbClr val="003366"/>
                </a:solidFill>
              </a:rPr>
              <a:t>, given the expansion of the Fed’s balance sheet, price stability may become a greater challenge in the future</a:t>
            </a:r>
          </a:p>
          <a:p>
            <a:pPr marL="338138" lvl="1" indent="-112713">
              <a:spcBef>
                <a:spcPts val="100"/>
              </a:spcBef>
              <a:spcAft>
                <a:spcPts val="100"/>
              </a:spcAft>
              <a:buClr>
                <a:srgbClr val="000000"/>
              </a:buClr>
              <a:buFont typeface="Wingdings" pitchFamily="2" charset="2"/>
              <a:buChar char="§"/>
            </a:pPr>
            <a:endParaRPr lang="en-US" sz="1000" b="1" i="0" dirty="0">
              <a:solidFill>
                <a:srgbClr val="000000"/>
              </a:solidFill>
            </a:endParaRPr>
          </a:p>
          <a:p>
            <a:pPr marL="338138" lvl="1" indent="-112713">
              <a:spcBef>
                <a:spcPts val="100"/>
              </a:spcBef>
              <a:spcAft>
                <a:spcPts val="100"/>
              </a:spcAft>
              <a:buClr>
                <a:srgbClr val="000000"/>
              </a:buClr>
            </a:pPr>
            <a:endParaRPr lang="en-US" sz="1000" b="1" i="0" dirty="0">
              <a:solidFill>
                <a:srgbClr val="000000"/>
              </a:solidFill>
            </a:endParaRPr>
          </a:p>
          <a:p>
            <a:pPr marL="338138" lvl="1" indent="-112713" eaLnBrk="0" hangingPunct="0">
              <a:spcBef>
                <a:spcPct val="30000"/>
              </a:spcBef>
              <a:buClr>
                <a:srgbClr val="000000"/>
              </a:buClr>
              <a:buSzPct val="110000"/>
            </a:pPr>
            <a:endParaRPr lang="en-US" sz="1000" b="1" i="0" dirty="0">
              <a:solidFill>
                <a:srgbClr val="000000"/>
              </a:solidFill>
            </a:endParaRPr>
          </a:p>
        </p:txBody>
      </p:sp>
      <p:sp>
        <p:nvSpPr>
          <p:cNvPr id="28" name="Line 6"/>
          <p:cNvSpPr>
            <a:spLocks noChangeShapeType="1"/>
          </p:cNvSpPr>
          <p:nvPr/>
        </p:nvSpPr>
        <p:spPr bwMode="auto">
          <a:xfrm>
            <a:off x="4798877" y="1278247"/>
            <a:ext cx="3931920" cy="0"/>
          </a:xfrm>
          <a:prstGeom prst="line">
            <a:avLst/>
          </a:prstGeom>
          <a:noFill/>
          <a:ln w="22225">
            <a:solidFill>
              <a:schemeClr val="tx2"/>
            </a:solidFill>
            <a:round/>
            <a:headEnd/>
            <a:tailEnd/>
          </a:ln>
        </p:spPr>
        <p:txBody>
          <a:bodyPr/>
          <a:lstStyle/>
          <a:p>
            <a:endParaRPr lang="en-US" sz="1000" dirty="0"/>
          </a:p>
        </p:txBody>
      </p:sp>
      <p:sp>
        <p:nvSpPr>
          <p:cNvPr id="29" name="TextBox 12"/>
          <p:cNvSpPr txBox="1">
            <a:spLocks noChangeArrowheads="1"/>
          </p:cNvSpPr>
          <p:nvPr/>
        </p:nvSpPr>
        <p:spPr bwMode="auto">
          <a:xfrm>
            <a:off x="457200" y="6565277"/>
            <a:ext cx="1498600" cy="200055"/>
          </a:xfrm>
          <a:prstGeom prst="rect">
            <a:avLst/>
          </a:prstGeom>
          <a:noFill/>
          <a:ln w="9525">
            <a:noFill/>
            <a:miter lim="800000"/>
            <a:headEnd/>
            <a:tailEnd/>
          </a:ln>
        </p:spPr>
        <p:txBody>
          <a:bodyPr>
            <a:spAutoFit/>
          </a:bodyPr>
          <a:lstStyle/>
          <a:p>
            <a:r>
              <a:rPr lang="en-US" sz="700" b="0" dirty="0" smtClean="0">
                <a:solidFill>
                  <a:srgbClr val="000000"/>
                </a:solidFill>
              </a:rPr>
              <a:t>Source:  Bloomberg</a:t>
            </a:r>
            <a:endParaRPr lang="en-US" sz="700" b="0" dirty="0">
              <a:solidFill>
                <a:srgbClr val="000000"/>
              </a:solidFill>
            </a:endParaRPr>
          </a:p>
        </p:txBody>
      </p:sp>
      <p:sp>
        <p:nvSpPr>
          <p:cNvPr id="14" name="Slide Number Placeholder 7"/>
          <p:cNvSpPr txBox="1">
            <a:spLocks/>
          </p:cNvSpPr>
          <p:nvPr/>
        </p:nvSpPr>
        <p:spPr>
          <a:xfrm>
            <a:off x="4410706" y="6492875"/>
            <a:ext cx="378781" cy="365125"/>
          </a:xfrm>
          <a:prstGeom prst="rect">
            <a:avLst/>
          </a:prstGeom>
          <a:ln/>
        </p:spPr>
        <p:txBody>
          <a:bodyPr/>
          <a:lstStyle>
            <a:lvl1pPr algn="l">
              <a:defRPr sz="1000">
                <a:solidFill>
                  <a:srgbClr val="000000"/>
                </a:solidFill>
              </a:defRPr>
            </a:lvl1pPr>
          </a:lstStyle>
          <a:p>
            <a:pPr>
              <a:defRPr/>
            </a:pPr>
            <a:fld id="{DE4EC572-9149-4F2D-81C6-E10B54558E10}" type="slidenum">
              <a:rPr lang="en-US" sz="800" smtClean="0"/>
              <a:pPr>
                <a:defRPr/>
              </a:pPr>
              <a:t>13</a:t>
            </a:fld>
            <a:endParaRPr lang="en-US" sz="800" dirty="0"/>
          </a:p>
        </p:txBody>
      </p:sp>
    </p:spTree>
    <p:extLst>
      <p:ext uri="{BB962C8B-B14F-4D97-AF65-F5344CB8AC3E}">
        <p14:creationId xmlns:p14="http://schemas.microsoft.com/office/powerpoint/2010/main" val="2535215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57200" y="553244"/>
            <a:ext cx="8226425" cy="393700"/>
          </a:xfrm>
          <a:prstGeom prst="rect">
            <a:avLst/>
          </a:prstGeom>
        </p:spPr>
        <p:txBody>
          <a:bodyPr lIns="0"/>
          <a:lstStyle/>
          <a:p>
            <a:pPr>
              <a:defRPr/>
            </a:pPr>
            <a:r>
              <a:rPr lang="en-US" sz="1600" b="1" kern="0" dirty="0" smtClean="0">
                <a:solidFill>
                  <a:schemeClr val="accent1"/>
                </a:solidFill>
                <a:ea typeface="ＭＳ Ｐゴシック" pitchFamily="28" charset="-128"/>
                <a:cs typeface="Arial" pitchFamily="34" charset="0"/>
              </a:rPr>
              <a:t>Economists’ Interest Rate Outlook (Bloomberg Survey – March 2014)</a:t>
            </a:r>
            <a:endParaRPr lang="en-US" sz="1600" b="1" kern="0" dirty="0">
              <a:solidFill>
                <a:schemeClr val="accent1"/>
              </a:solidFill>
              <a:ea typeface="ＭＳ Ｐゴシック" pitchFamily="28" charset="-128"/>
              <a:cs typeface="Arial" pitchFamily="34" charset="0"/>
            </a:endParaRPr>
          </a:p>
        </p:txBody>
      </p:sp>
      <p:pic>
        <p:nvPicPr>
          <p:cNvPr id="4" name="Picture 4"/>
          <p:cNvPicPr>
            <a:picLocks noChangeAspect="1" noChangeArrowheads="1"/>
          </p:cNvPicPr>
          <p:nvPr/>
        </p:nvPicPr>
        <p:blipFill>
          <a:blip r:embed="rId3" cstate="print"/>
          <a:srcRect/>
          <a:stretch>
            <a:fillRect/>
          </a:stretch>
        </p:blipFill>
        <p:spPr bwMode="auto">
          <a:xfrm>
            <a:off x="309563" y="3700463"/>
            <a:ext cx="4067175" cy="2609850"/>
          </a:xfrm>
          <a:prstGeom prst="rect">
            <a:avLst/>
          </a:prstGeom>
          <a:noFill/>
          <a:ln w="9525">
            <a:noFill/>
            <a:miter lim="800000"/>
            <a:headEnd/>
            <a:tailEnd/>
          </a:ln>
          <a:effectLst/>
        </p:spPr>
      </p:pic>
      <p:pic>
        <p:nvPicPr>
          <p:cNvPr id="5" name="Picture 2"/>
          <p:cNvPicPr>
            <a:picLocks noChangeAspect="1" noChangeArrowheads="1"/>
          </p:cNvPicPr>
          <p:nvPr/>
        </p:nvPicPr>
        <p:blipFill>
          <a:blip r:embed="rId4" cstate="print"/>
          <a:srcRect/>
          <a:stretch>
            <a:fillRect/>
          </a:stretch>
        </p:blipFill>
        <p:spPr bwMode="auto">
          <a:xfrm>
            <a:off x="4754880" y="1005840"/>
            <a:ext cx="4210050" cy="2609850"/>
          </a:xfrm>
          <a:prstGeom prst="rect">
            <a:avLst/>
          </a:prstGeom>
          <a:noFill/>
          <a:ln w="9525">
            <a:noFill/>
            <a:miter lim="800000"/>
            <a:headEnd/>
            <a:tailEnd/>
          </a:ln>
          <a:effectLst/>
        </p:spPr>
      </p:pic>
      <p:pic>
        <p:nvPicPr>
          <p:cNvPr id="8" name="Picture 3"/>
          <p:cNvPicPr>
            <a:picLocks noChangeAspect="1" noChangeArrowheads="1"/>
          </p:cNvPicPr>
          <p:nvPr/>
        </p:nvPicPr>
        <p:blipFill>
          <a:blip r:embed="rId5" cstate="print"/>
          <a:srcRect/>
          <a:stretch>
            <a:fillRect/>
          </a:stretch>
        </p:blipFill>
        <p:spPr bwMode="auto">
          <a:xfrm>
            <a:off x="4719638" y="3805238"/>
            <a:ext cx="4352925" cy="2562225"/>
          </a:xfrm>
          <a:prstGeom prst="rect">
            <a:avLst/>
          </a:prstGeom>
          <a:noFill/>
          <a:ln w="9525">
            <a:noFill/>
            <a:miter lim="800000"/>
            <a:headEnd/>
            <a:tailEnd/>
          </a:ln>
          <a:effectLst/>
        </p:spPr>
      </p:pic>
      <p:sp>
        <p:nvSpPr>
          <p:cNvPr id="9" name="Text Box 8"/>
          <p:cNvSpPr txBox="1">
            <a:spLocks noChangeArrowheads="1"/>
          </p:cNvSpPr>
          <p:nvPr/>
        </p:nvSpPr>
        <p:spPr bwMode="auto">
          <a:xfrm>
            <a:off x="4764088" y="823913"/>
            <a:ext cx="4071937" cy="246062"/>
          </a:xfrm>
          <a:prstGeom prst="rect">
            <a:avLst/>
          </a:prstGeom>
          <a:noFill/>
          <a:ln w="9525">
            <a:noFill/>
            <a:miter lim="800000"/>
            <a:headEnd/>
            <a:tailEnd/>
          </a:ln>
        </p:spPr>
        <p:txBody>
          <a:bodyPr lIns="91431" tIns="45716" rIns="91431" bIns="45716">
            <a:spAutoFit/>
          </a:bodyPr>
          <a:lstStyle/>
          <a:p>
            <a:pPr>
              <a:spcBef>
                <a:spcPct val="50000"/>
              </a:spcBef>
            </a:pPr>
            <a:r>
              <a:rPr lang="en-US" sz="1000" dirty="0">
                <a:solidFill>
                  <a:srgbClr val="003366"/>
                </a:solidFill>
                <a:latin typeface="Arial" pitchFamily="34" charset="0"/>
              </a:rPr>
              <a:t>3M LIBOR – Past &amp; Projected</a:t>
            </a:r>
          </a:p>
        </p:txBody>
      </p:sp>
      <p:sp>
        <p:nvSpPr>
          <p:cNvPr id="10" name="Line 9"/>
          <p:cNvSpPr>
            <a:spLocks noChangeShapeType="1"/>
          </p:cNvSpPr>
          <p:nvPr/>
        </p:nvSpPr>
        <p:spPr bwMode="auto">
          <a:xfrm flipV="1">
            <a:off x="4859338" y="1038225"/>
            <a:ext cx="4064000" cy="3175"/>
          </a:xfrm>
          <a:prstGeom prst="line">
            <a:avLst/>
          </a:prstGeom>
          <a:noFill/>
          <a:ln w="22225">
            <a:solidFill>
              <a:schemeClr val="tx2"/>
            </a:solidFill>
            <a:round/>
            <a:headEnd/>
            <a:tailEnd/>
          </a:ln>
        </p:spPr>
        <p:txBody>
          <a:bodyPr/>
          <a:lstStyle/>
          <a:p>
            <a:endParaRPr lang="en-US" sz="700" i="1">
              <a:solidFill>
                <a:srgbClr val="000000"/>
              </a:solidFill>
              <a:latin typeface="Arial" pitchFamily="34" charset="0"/>
            </a:endParaRPr>
          </a:p>
        </p:txBody>
      </p:sp>
      <p:sp>
        <p:nvSpPr>
          <p:cNvPr id="11" name="Text Box 8"/>
          <p:cNvSpPr txBox="1">
            <a:spLocks noChangeArrowheads="1"/>
          </p:cNvSpPr>
          <p:nvPr/>
        </p:nvSpPr>
        <p:spPr bwMode="auto">
          <a:xfrm>
            <a:off x="4764088" y="3582988"/>
            <a:ext cx="4151312" cy="246062"/>
          </a:xfrm>
          <a:prstGeom prst="rect">
            <a:avLst/>
          </a:prstGeom>
          <a:noFill/>
          <a:ln w="9525">
            <a:noFill/>
            <a:miter lim="800000"/>
            <a:headEnd/>
            <a:tailEnd/>
          </a:ln>
        </p:spPr>
        <p:txBody>
          <a:bodyPr lIns="91431" tIns="45716" rIns="91431" bIns="45716">
            <a:spAutoFit/>
          </a:bodyPr>
          <a:lstStyle/>
          <a:p>
            <a:pPr>
              <a:spcBef>
                <a:spcPct val="50000"/>
              </a:spcBef>
            </a:pPr>
            <a:r>
              <a:rPr lang="en-US" sz="1000" dirty="0">
                <a:solidFill>
                  <a:srgbClr val="003366"/>
                </a:solidFill>
                <a:latin typeface="Arial" pitchFamily="34" charset="0"/>
              </a:rPr>
              <a:t>10Y Treasury – Past &amp; Projected</a:t>
            </a:r>
          </a:p>
        </p:txBody>
      </p:sp>
      <p:sp>
        <p:nvSpPr>
          <p:cNvPr id="12" name="Line 9"/>
          <p:cNvSpPr>
            <a:spLocks noChangeShapeType="1"/>
          </p:cNvSpPr>
          <p:nvPr/>
        </p:nvSpPr>
        <p:spPr bwMode="auto">
          <a:xfrm flipV="1">
            <a:off x="4859338" y="3800475"/>
            <a:ext cx="4064000" cy="0"/>
          </a:xfrm>
          <a:prstGeom prst="line">
            <a:avLst/>
          </a:prstGeom>
          <a:noFill/>
          <a:ln w="22225">
            <a:solidFill>
              <a:schemeClr val="tx2"/>
            </a:solidFill>
            <a:round/>
            <a:headEnd/>
            <a:tailEnd/>
          </a:ln>
        </p:spPr>
        <p:txBody>
          <a:bodyPr/>
          <a:lstStyle/>
          <a:p>
            <a:endParaRPr lang="en-US" sz="700" i="1">
              <a:solidFill>
                <a:srgbClr val="000000"/>
              </a:solidFill>
              <a:latin typeface="Arial" pitchFamily="34" charset="0"/>
            </a:endParaRPr>
          </a:p>
        </p:txBody>
      </p:sp>
      <p:sp>
        <p:nvSpPr>
          <p:cNvPr id="14" name="Text Box 8"/>
          <p:cNvSpPr txBox="1">
            <a:spLocks noChangeArrowheads="1"/>
          </p:cNvSpPr>
          <p:nvPr/>
        </p:nvSpPr>
        <p:spPr bwMode="auto">
          <a:xfrm>
            <a:off x="225425" y="3584575"/>
            <a:ext cx="4071938" cy="246063"/>
          </a:xfrm>
          <a:prstGeom prst="rect">
            <a:avLst/>
          </a:prstGeom>
          <a:noFill/>
          <a:ln w="9525">
            <a:noFill/>
            <a:miter lim="800000"/>
            <a:headEnd/>
            <a:tailEnd/>
          </a:ln>
        </p:spPr>
        <p:txBody>
          <a:bodyPr lIns="91431" tIns="45716" rIns="91431" bIns="45716">
            <a:spAutoFit/>
          </a:bodyPr>
          <a:lstStyle/>
          <a:p>
            <a:pPr>
              <a:spcBef>
                <a:spcPct val="50000"/>
              </a:spcBef>
            </a:pPr>
            <a:r>
              <a:rPr lang="en-US" sz="1000" dirty="0">
                <a:solidFill>
                  <a:srgbClr val="003366"/>
                </a:solidFill>
                <a:latin typeface="Arial" pitchFamily="34" charset="0"/>
              </a:rPr>
              <a:t>Economic Expectations</a:t>
            </a:r>
          </a:p>
        </p:txBody>
      </p:sp>
      <p:sp>
        <p:nvSpPr>
          <p:cNvPr id="15" name="Line 9"/>
          <p:cNvSpPr>
            <a:spLocks noChangeShapeType="1"/>
          </p:cNvSpPr>
          <p:nvPr/>
        </p:nvSpPr>
        <p:spPr bwMode="auto">
          <a:xfrm flipV="1">
            <a:off x="311150" y="3802063"/>
            <a:ext cx="4059936" cy="0"/>
          </a:xfrm>
          <a:prstGeom prst="line">
            <a:avLst/>
          </a:prstGeom>
          <a:noFill/>
          <a:ln w="22225">
            <a:solidFill>
              <a:schemeClr val="tx2"/>
            </a:solidFill>
            <a:round/>
            <a:headEnd/>
            <a:tailEnd/>
          </a:ln>
        </p:spPr>
        <p:txBody>
          <a:bodyPr/>
          <a:lstStyle/>
          <a:p>
            <a:endParaRPr lang="en-US" sz="700" i="1">
              <a:solidFill>
                <a:srgbClr val="000000"/>
              </a:solidFill>
              <a:latin typeface="Arial" pitchFamily="34" charset="0"/>
            </a:endParaRPr>
          </a:p>
        </p:txBody>
      </p:sp>
      <p:sp>
        <p:nvSpPr>
          <p:cNvPr id="16" name="Rectangle 23"/>
          <p:cNvSpPr>
            <a:spLocks noChangeArrowheads="1"/>
          </p:cNvSpPr>
          <p:nvPr/>
        </p:nvSpPr>
        <p:spPr bwMode="auto">
          <a:xfrm>
            <a:off x="59531" y="1033463"/>
            <a:ext cx="4511675" cy="1958975"/>
          </a:xfrm>
          <a:prstGeom prst="rect">
            <a:avLst/>
          </a:prstGeom>
          <a:noFill/>
          <a:ln w="9525" algn="ctr">
            <a:noFill/>
            <a:miter lim="800000"/>
            <a:headEnd/>
            <a:tailEnd/>
          </a:ln>
        </p:spPr>
        <p:txBody>
          <a:bodyPr lIns="0" tIns="0" rIns="0" bIns="0"/>
          <a:lstStyle/>
          <a:p>
            <a:pPr marL="338138" lvl="1" indent="-112713" eaLnBrk="0" hangingPunct="0">
              <a:lnSpc>
                <a:spcPct val="150000"/>
              </a:lnSpc>
              <a:spcBef>
                <a:spcPct val="20000"/>
              </a:spcBef>
              <a:buClr>
                <a:srgbClr val="000000"/>
              </a:buClr>
              <a:buFont typeface="Wingdings" pitchFamily="2" charset="2"/>
              <a:buChar char="§"/>
            </a:pPr>
            <a:r>
              <a:rPr lang="en-US" sz="1000" b="0" dirty="0">
                <a:solidFill>
                  <a:srgbClr val="000000"/>
                </a:solidFill>
                <a:latin typeface="Arial" pitchFamily="34" charset="0"/>
              </a:rPr>
              <a:t>The charts on the right show the Bloomberg consensus forecast for 3-Month LIBOR (48 economists) and the 10-Year Treasury (76 economists) through the fourth quarter of 2014</a:t>
            </a:r>
          </a:p>
          <a:p>
            <a:pPr marL="795338" lvl="2" indent="-112713" eaLnBrk="0" hangingPunct="0">
              <a:lnSpc>
                <a:spcPct val="150000"/>
              </a:lnSpc>
              <a:spcBef>
                <a:spcPct val="20000"/>
              </a:spcBef>
              <a:buClr>
                <a:srgbClr val="000000"/>
              </a:buClr>
              <a:buFont typeface="Wingdings" pitchFamily="2" charset="2"/>
              <a:buChar char="§"/>
            </a:pPr>
            <a:r>
              <a:rPr lang="en-US" sz="1000" b="0" dirty="0">
                <a:solidFill>
                  <a:srgbClr val="000000"/>
                </a:solidFill>
                <a:latin typeface="Arial" pitchFamily="34" charset="0"/>
              </a:rPr>
              <a:t>With a few exceptions, there is a general sense within the economic community that short-term rates will remain low for an extended period.  This view is consistent with recent comments by the Fed  </a:t>
            </a:r>
          </a:p>
        </p:txBody>
      </p:sp>
      <p:pic>
        <p:nvPicPr>
          <p:cNvPr id="17" name="Picture 3"/>
          <p:cNvPicPr>
            <a:picLocks noChangeAspect="1" noChangeArrowheads="1"/>
          </p:cNvPicPr>
          <p:nvPr/>
        </p:nvPicPr>
        <p:blipFill>
          <a:blip r:embed="rId5" cstate="print"/>
          <a:srcRect t="88194"/>
          <a:stretch>
            <a:fillRect/>
          </a:stretch>
        </p:blipFill>
        <p:spPr bwMode="auto">
          <a:xfrm>
            <a:off x="4700610" y="3350350"/>
            <a:ext cx="4352924" cy="302488"/>
          </a:xfrm>
          <a:prstGeom prst="rect">
            <a:avLst/>
          </a:prstGeom>
          <a:noFill/>
          <a:ln w="9525">
            <a:noFill/>
            <a:miter lim="800000"/>
            <a:headEnd/>
            <a:tailEnd/>
          </a:ln>
          <a:effectLst/>
        </p:spPr>
      </p:pic>
      <p:sp>
        <p:nvSpPr>
          <p:cNvPr id="18" name="TextBox 12"/>
          <p:cNvSpPr txBox="1">
            <a:spLocks noChangeArrowheads="1"/>
          </p:cNvSpPr>
          <p:nvPr/>
        </p:nvSpPr>
        <p:spPr bwMode="auto">
          <a:xfrm>
            <a:off x="488949" y="6621166"/>
            <a:ext cx="3492501" cy="200055"/>
          </a:xfrm>
          <a:prstGeom prst="rect">
            <a:avLst/>
          </a:prstGeom>
          <a:noFill/>
          <a:ln w="9525">
            <a:noFill/>
            <a:miter lim="800000"/>
            <a:headEnd/>
            <a:tailEnd/>
          </a:ln>
        </p:spPr>
        <p:txBody>
          <a:bodyPr wrap="square">
            <a:spAutoFit/>
          </a:bodyPr>
          <a:lstStyle/>
          <a:p>
            <a:r>
              <a:rPr lang="en-US" sz="700" b="0" dirty="0" smtClean="0">
                <a:solidFill>
                  <a:srgbClr val="000000"/>
                </a:solidFill>
              </a:rPr>
              <a:t>Source:  Bloomberg, Indicative only – Not a recommendation or offer to deal</a:t>
            </a:r>
            <a:endParaRPr lang="en-US" sz="700" b="0" dirty="0">
              <a:solidFill>
                <a:srgbClr val="000000"/>
              </a:solidFill>
            </a:endParaRPr>
          </a:p>
        </p:txBody>
      </p:sp>
      <p:sp>
        <p:nvSpPr>
          <p:cNvPr id="19" name="Slide Number Placeholder 7"/>
          <p:cNvSpPr txBox="1">
            <a:spLocks/>
          </p:cNvSpPr>
          <p:nvPr/>
        </p:nvSpPr>
        <p:spPr>
          <a:xfrm>
            <a:off x="4410706" y="6492875"/>
            <a:ext cx="378781" cy="365125"/>
          </a:xfrm>
          <a:prstGeom prst="rect">
            <a:avLst/>
          </a:prstGeom>
          <a:ln/>
        </p:spPr>
        <p:txBody>
          <a:bodyPr/>
          <a:lstStyle>
            <a:lvl1pPr algn="l">
              <a:defRPr sz="1000">
                <a:solidFill>
                  <a:srgbClr val="000000"/>
                </a:solidFill>
              </a:defRPr>
            </a:lvl1pPr>
          </a:lstStyle>
          <a:p>
            <a:pPr>
              <a:defRPr/>
            </a:pPr>
            <a:fld id="{DE4EC572-9149-4F2D-81C6-E10B54558E10}" type="slidenum">
              <a:rPr lang="en-US" sz="800" smtClean="0"/>
              <a:pPr>
                <a:defRPr/>
              </a:pPr>
              <a:t>14</a:t>
            </a:fld>
            <a:endParaRPr lang="en-US" sz="800" dirty="0"/>
          </a:p>
        </p:txBody>
      </p:sp>
    </p:spTree>
    <p:extLst>
      <p:ext uri="{BB962C8B-B14F-4D97-AF65-F5344CB8AC3E}">
        <p14:creationId xmlns:p14="http://schemas.microsoft.com/office/powerpoint/2010/main" val="715312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srcRect/>
          <a:stretch>
            <a:fillRect/>
          </a:stretch>
        </p:blipFill>
        <p:spPr bwMode="auto">
          <a:xfrm>
            <a:off x="364227" y="1581219"/>
            <a:ext cx="5743575" cy="3514725"/>
          </a:xfrm>
          <a:prstGeom prst="rect">
            <a:avLst/>
          </a:prstGeom>
          <a:noFill/>
          <a:ln w="9525">
            <a:noFill/>
            <a:miter lim="800000"/>
            <a:headEnd/>
            <a:tailEnd/>
          </a:ln>
          <a:effectLst/>
        </p:spPr>
      </p:pic>
      <p:sp>
        <p:nvSpPr>
          <p:cNvPr id="5" name="Title 16"/>
          <p:cNvSpPr txBox="1">
            <a:spLocks/>
          </p:cNvSpPr>
          <p:nvPr/>
        </p:nvSpPr>
        <p:spPr>
          <a:xfrm>
            <a:off x="219764" y="500132"/>
            <a:ext cx="8683625" cy="247650"/>
          </a:xfrm>
          <a:prstGeom prst="rect">
            <a:avLst/>
          </a:prstGeom>
        </p:spPr>
        <p:txBody>
          <a:bodyPr/>
          <a:lstStyle>
            <a:lvl1pPr algn="l" rtl="0" eaLnBrk="0" fontAlgn="base" hangingPunct="0">
              <a:spcBef>
                <a:spcPct val="0"/>
              </a:spcBef>
              <a:spcAft>
                <a:spcPct val="0"/>
              </a:spcAft>
              <a:defRPr sz="1600" b="1">
                <a:solidFill>
                  <a:srgbClr val="003366"/>
                </a:solidFill>
                <a:latin typeface="Arial" pitchFamily="34" charset="0"/>
                <a:ea typeface="+mj-ea"/>
                <a:cs typeface="Arial" pitchFamily="34" charset="0"/>
              </a:defRPr>
            </a:lvl1pPr>
            <a:lvl2pPr algn="l" rtl="0" eaLnBrk="0" fontAlgn="base" hangingPunct="0">
              <a:spcBef>
                <a:spcPct val="0"/>
              </a:spcBef>
              <a:spcAft>
                <a:spcPct val="0"/>
              </a:spcAft>
              <a:defRPr sz="1600" b="1">
                <a:solidFill>
                  <a:srgbClr val="003366"/>
                </a:solidFill>
                <a:latin typeface="Arial" charset="0"/>
                <a:ea typeface="ＭＳ Ｐゴシック" pitchFamily="28" charset="-128"/>
                <a:cs typeface="Arial" pitchFamily="34" charset="0"/>
              </a:defRPr>
            </a:lvl2pPr>
            <a:lvl3pPr algn="l" rtl="0" eaLnBrk="0" fontAlgn="base" hangingPunct="0">
              <a:spcBef>
                <a:spcPct val="0"/>
              </a:spcBef>
              <a:spcAft>
                <a:spcPct val="0"/>
              </a:spcAft>
              <a:defRPr sz="1600" b="1">
                <a:solidFill>
                  <a:srgbClr val="003366"/>
                </a:solidFill>
                <a:latin typeface="Arial" charset="0"/>
                <a:ea typeface="ＭＳ Ｐゴシック" pitchFamily="28" charset="-128"/>
                <a:cs typeface="Arial" pitchFamily="34" charset="0"/>
              </a:defRPr>
            </a:lvl3pPr>
            <a:lvl4pPr algn="l" rtl="0" eaLnBrk="0" fontAlgn="base" hangingPunct="0">
              <a:spcBef>
                <a:spcPct val="0"/>
              </a:spcBef>
              <a:spcAft>
                <a:spcPct val="0"/>
              </a:spcAft>
              <a:defRPr sz="1600" b="1">
                <a:solidFill>
                  <a:srgbClr val="003366"/>
                </a:solidFill>
                <a:latin typeface="Arial" charset="0"/>
                <a:ea typeface="ＭＳ Ｐゴシック" pitchFamily="28" charset="-128"/>
                <a:cs typeface="Arial" pitchFamily="34" charset="0"/>
              </a:defRPr>
            </a:lvl4pPr>
            <a:lvl5pPr algn="l" rtl="0" eaLnBrk="0" fontAlgn="base" hangingPunct="0">
              <a:spcBef>
                <a:spcPct val="0"/>
              </a:spcBef>
              <a:spcAft>
                <a:spcPct val="0"/>
              </a:spcAft>
              <a:defRPr sz="1600" b="1">
                <a:solidFill>
                  <a:srgbClr val="003366"/>
                </a:solidFill>
                <a:latin typeface="Arial" charset="0"/>
                <a:ea typeface="ＭＳ Ｐゴシック" pitchFamily="28" charset="-128"/>
                <a:cs typeface="Arial" pitchFamily="34" charset="0"/>
              </a:defRPr>
            </a:lvl5pPr>
            <a:lvl6pPr marL="457200" algn="l" rtl="0" fontAlgn="base">
              <a:spcBef>
                <a:spcPct val="0"/>
              </a:spcBef>
              <a:spcAft>
                <a:spcPct val="0"/>
              </a:spcAft>
              <a:defRPr sz="1600" b="1">
                <a:solidFill>
                  <a:srgbClr val="003366"/>
                </a:solidFill>
                <a:latin typeface="Arial" charset="0"/>
                <a:ea typeface="ＭＳ Ｐゴシック" pitchFamily="28" charset="-128"/>
              </a:defRPr>
            </a:lvl6pPr>
            <a:lvl7pPr marL="914400" algn="l" rtl="0" fontAlgn="base">
              <a:spcBef>
                <a:spcPct val="0"/>
              </a:spcBef>
              <a:spcAft>
                <a:spcPct val="0"/>
              </a:spcAft>
              <a:defRPr sz="1600" b="1">
                <a:solidFill>
                  <a:srgbClr val="003366"/>
                </a:solidFill>
                <a:latin typeface="Arial" charset="0"/>
                <a:ea typeface="ＭＳ Ｐゴシック" pitchFamily="28" charset="-128"/>
              </a:defRPr>
            </a:lvl7pPr>
            <a:lvl8pPr marL="1371600" algn="l" rtl="0" fontAlgn="base">
              <a:spcBef>
                <a:spcPct val="0"/>
              </a:spcBef>
              <a:spcAft>
                <a:spcPct val="0"/>
              </a:spcAft>
              <a:defRPr sz="1600" b="1">
                <a:solidFill>
                  <a:srgbClr val="003366"/>
                </a:solidFill>
                <a:latin typeface="Arial" charset="0"/>
                <a:ea typeface="ＭＳ Ｐゴシック" pitchFamily="28" charset="-128"/>
              </a:defRPr>
            </a:lvl8pPr>
            <a:lvl9pPr marL="1828800" algn="l" rtl="0" fontAlgn="base">
              <a:spcBef>
                <a:spcPct val="0"/>
              </a:spcBef>
              <a:spcAft>
                <a:spcPct val="0"/>
              </a:spcAft>
              <a:defRPr sz="1600" b="1">
                <a:solidFill>
                  <a:srgbClr val="003366"/>
                </a:solidFill>
                <a:latin typeface="Arial" charset="0"/>
                <a:ea typeface="ＭＳ Ｐゴシック" pitchFamily="28" charset="-128"/>
              </a:defRPr>
            </a:lvl9pPr>
          </a:lstStyle>
          <a:p>
            <a:r>
              <a:rPr lang="en-US" dirty="0" smtClean="0"/>
              <a:t>Market Response to QE</a:t>
            </a:r>
          </a:p>
        </p:txBody>
      </p:sp>
      <p:sp>
        <p:nvSpPr>
          <p:cNvPr id="8" name="TextBox 13"/>
          <p:cNvSpPr txBox="1">
            <a:spLocks noChangeArrowheads="1"/>
          </p:cNvSpPr>
          <p:nvPr/>
        </p:nvSpPr>
        <p:spPr bwMode="auto">
          <a:xfrm>
            <a:off x="312466" y="895489"/>
            <a:ext cx="4673074" cy="246221"/>
          </a:xfrm>
          <a:prstGeom prst="rect">
            <a:avLst/>
          </a:prstGeom>
          <a:noFill/>
          <a:ln w="9525">
            <a:noFill/>
            <a:miter lim="800000"/>
            <a:headEnd/>
            <a:tailEnd/>
          </a:ln>
        </p:spPr>
        <p:txBody>
          <a:bodyPr wrap="none">
            <a:spAutoFit/>
          </a:bodyPr>
          <a:lstStyle/>
          <a:p>
            <a:r>
              <a:rPr lang="en-US" sz="1000" dirty="0" smtClean="0">
                <a:solidFill>
                  <a:srgbClr val="718DAE"/>
                </a:solidFill>
              </a:rPr>
              <a:t>GDP is expanding (slowly), yet US treasury rates are still near record lows</a:t>
            </a:r>
            <a:endParaRPr lang="en-US" sz="1000" dirty="0">
              <a:solidFill>
                <a:srgbClr val="718DAE"/>
              </a:solidFill>
            </a:endParaRPr>
          </a:p>
        </p:txBody>
      </p:sp>
      <p:sp>
        <p:nvSpPr>
          <p:cNvPr id="9" name="Text Box 5"/>
          <p:cNvSpPr txBox="1">
            <a:spLocks noChangeArrowheads="1"/>
          </p:cNvSpPr>
          <p:nvPr/>
        </p:nvSpPr>
        <p:spPr bwMode="auto">
          <a:xfrm>
            <a:off x="312466" y="1285442"/>
            <a:ext cx="3697572" cy="248466"/>
          </a:xfrm>
          <a:prstGeom prst="rect">
            <a:avLst/>
          </a:prstGeom>
          <a:noFill/>
          <a:ln w="9525">
            <a:noFill/>
            <a:miter lim="800000"/>
            <a:headEnd/>
            <a:tailEnd/>
          </a:ln>
        </p:spPr>
        <p:txBody>
          <a:bodyPr wrap="square">
            <a:spAutoFit/>
          </a:bodyPr>
          <a:lstStyle/>
          <a:p>
            <a:pPr algn="just" defTabSz="517525">
              <a:lnSpc>
                <a:spcPct val="110000"/>
              </a:lnSpc>
              <a:spcBef>
                <a:spcPct val="20000"/>
              </a:spcBef>
              <a:spcAft>
                <a:spcPct val="60000"/>
              </a:spcAft>
              <a:buClr>
                <a:srgbClr val="000000"/>
              </a:buClr>
              <a:buFont typeface="Wingdings" pitchFamily="2" charset="2"/>
              <a:buNone/>
            </a:pPr>
            <a:r>
              <a:rPr lang="en-US" sz="1000" b="1" i="0" dirty="0">
                <a:solidFill>
                  <a:schemeClr val="tx2"/>
                </a:solidFill>
                <a:cs typeface="Arial" pitchFamily="34" charset="0"/>
              </a:rPr>
              <a:t>10-yr Treasury Yield vs. GDP (annualized)</a:t>
            </a:r>
          </a:p>
        </p:txBody>
      </p:sp>
      <p:sp>
        <p:nvSpPr>
          <p:cNvPr id="10" name="Text Box 6"/>
          <p:cNvSpPr txBox="1">
            <a:spLocks noChangeArrowheads="1"/>
          </p:cNvSpPr>
          <p:nvPr/>
        </p:nvSpPr>
        <p:spPr bwMode="auto">
          <a:xfrm>
            <a:off x="6095791" y="2506049"/>
            <a:ext cx="2807598" cy="1336663"/>
          </a:xfrm>
          <a:prstGeom prst="rect">
            <a:avLst/>
          </a:prstGeom>
          <a:noFill/>
          <a:ln w="9525" algn="ctr">
            <a:noFill/>
            <a:miter lim="800000"/>
            <a:headEnd/>
            <a:tailEnd/>
          </a:ln>
        </p:spPr>
        <p:txBody>
          <a:bodyPr tIns="0" bIns="0"/>
          <a:lstStyle/>
          <a:p>
            <a:pPr marL="342900" lvl="1" indent="-228600" defTabSz="171450" eaLnBrk="0" hangingPunct="0">
              <a:lnSpc>
                <a:spcPct val="150000"/>
              </a:lnSpc>
              <a:buClr>
                <a:srgbClr val="003366"/>
              </a:buClr>
              <a:buSzPct val="100000"/>
              <a:buFont typeface="Wingdings" pitchFamily="2" charset="2"/>
              <a:buChar char="§"/>
              <a:tabLst>
                <a:tab pos="171450" algn="l"/>
              </a:tabLst>
            </a:pPr>
            <a:r>
              <a:rPr lang="en-US" sz="1000" b="0" dirty="0" smtClean="0">
                <a:solidFill>
                  <a:srgbClr val="003366"/>
                </a:solidFill>
              </a:rPr>
              <a:t>Even in the depth of the recession, the 10-year Treasury yield was above 2%.  Over the past 12 months, the 10-year yield reached new record lows following QE despite an expanding economy</a:t>
            </a:r>
          </a:p>
          <a:p>
            <a:pPr indent="3175" defTabSz="517525">
              <a:lnSpc>
                <a:spcPct val="150000"/>
              </a:lnSpc>
              <a:spcBef>
                <a:spcPct val="20000"/>
              </a:spcBef>
              <a:buClr>
                <a:srgbClr val="000000"/>
              </a:buClr>
              <a:buFont typeface="Wingdings" pitchFamily="2" charset="2"/>
              <a:buNone/>
            </a:pPr>
            <a:endParaRPr lang="en-US" sz="1000" b="0" i="0" dirty="0">
              <a:solidFill>
                <a:srgbClr val="000000"/>
              </a:solidFill>
              <a:cs typeface="Arial" charset="0"/>
            </a:endParaRPr>
          </a:p>
        </p:txBody>
      </p:sp>
      <p:sp>
        <p:nvSpPr>
          <p:cNvPr id="11" name="Rectangle 10"/>
          <p:cNvSpPr/>
          <p:nvPr/>
        </p:nvSpPr>
        <p:spPr>
          <a:xfrm>
            <a:off x="401056" y="5355024"/>
            <a:ext cx="8321040" cy="246221"/>
          </a:xfrm>
          <a:prstGeom prst="rect">
            <a:avLst/>
          </a:prstGeom>
          <a:solidFill>
            <a:schemeClr val="tx2"/>
          </a:solidFill>
        </p:spPr>
        <p:txBody>
          <a:bodyPr wrap="square">
            <a:spAutoFit/>
          </a:bodyPr>
          <a:lstStyle/>
          <a:p>
            <a:pPr marL="338138" lvl="1" indent="-112713" algn="ctr">
              <a:spcBef>
                <a:spcPts val="100"/>
              </a:spcBef>
              <a:spcAft>
                <a:spcPts val="100"/>
              </a:spcAft>
              <a:buClr>
                <a:srgbClr val="000000"/>
              </a:buClr>
            </a:pPr>
            <a:r>
              <a:rPr lang="en-US" sz="1000" dirty="0" smtClean="0">
                <a:solidFill>
                  <a:schemeClr val="bg1"/>
                </a:solidFill>
              </a:rPr>
              <a:t>Treasury rates are lower now than at any point during the great recession</a:t>
            </a:r>
            <a:endParaRPr lang="en-US" sz="1000" dirty="0">
              <a:solidFill>
                <a:schemeClr val="bg1"/>
              </a:solidFill>
            </a:endParaRPr>
          </a:p>
        </p:txBody>
      </p:sp>
      <p:sp>
        <p:nvSpPr>
          <p:cNvPr id="12" name="Line 10"/>
          <p:cNvSpPr>
            <a:spLocks noChangeShapeType="1"/>
          </p:cNvSpPr>
          <p:nvPr/>
        </p:nvSpPr>
        <p:spPr bwMode="auto">
          <a:xfrm flipV="1">
            <a:off x="408612" y="1581218"/>
            <a:ext cx="5627751" cy="70"/>
          </a:xfrm>
          <a:prstGeom prst="line">
            <a:avLst/>
          </a:prstGeom>
          <a:noFill/>
          <a:ln w="28575">
            <a:solidFill>
              <a:srgbClr val="003366"/>
            </a:solidFill>
            <a:round/>
            <a:headEnd/>
            <a:tailEnd/>
          </a:ln>
        </p:spPr>
        <p:txBody>
          <a:bodyPr/>
          <a:lstStyle/>
          <a:p>
            <a:endParaRPr lang="en-US" sz="700" b="0" i="1" dirty="0" smtClean="0">
              <a:solidFill>
                <a:srgbClr val="000000"/>
              </a:solidFill>
            </a:endParaRPr>
          </a:p>
        </p:txBody>
      </p:sp>
      <p:sp>
        <p:nvSpPr>
          <p:cNvPr id="13" name="TextBox 12"/>
          <p:cNvSpPr txBox="1">
            <a:spLocks noChangeArrowheads="1"/>
          </p:cNvSpPr>
          <p:nvPr/>
        </p:nvSpPr>
        <p:spPr bwMode="auto">
          <a:xfrm>
            <a:off x="401056" y="6449785"/>
            <a:ext cx="1749425" cy="200055"/>
          </a:xfrm>
          <a:prstGeom prst="rect">
            <a:avLst/>
          </a:prstGeom>
          <a:noFill/>
          <a:ln w="9525">
            <a:noFill/>
            <a:miter lim="800000"/>
            <a:headEnd/>
            <a:tailEnd/>
          </a:ln>
        </p:spPr>
        <p:txBody>
          <a:bodyPr wrap="square">
            <a:spAutoFit/>
          </a:bodyPr>
          <a:lstStyle/>
          <a:p>
            <a:r>
              <a:rPr lang="en-US" sz="700" b="0" dirty="0" smtClean="0">
                <a:solidFill>
                  <a:srgbClr val="000000"/>
                </a:solidFill>
              </a:rPr>
              <a:t>Source:  Bloomberg</a:t>
            </a:r>
            <a:endParaRPr lang="en-US" sz="700" b="0" dirty="0">
              <a:solidFill>
                <a:srgbClr val="000000"/>
              </a:solidFill>
            </a:endParaRPr>
          </a:p>
        </p:txBody>
      </p:sp>
      <p:sp>
        <p:nvSpPr>
          <p:cNvPr id="14" name="Slide Number Placeholder 7"/>
          <p:cNvSpPr txBox="1">
            <a:spLocks/>
          </p:cNvSpPr>
          <p:nvPr/>
        </p:nvSpPr>
        <p:spPr>
          <a:xfrm>
            <a:off x="4410706" y="6492875"/>
            <a:ext cx="378781" cy="365125"/>
          </a:xfrm>
          <a:prstGeom prst="rect">
            <a:avLst/>
          </a:prstGeom>
          <a:ln/>
        </p:spPr>
        <p:txBody>
          <a:bodyPr/>
          <a:lstStyle>
            <a:lvl1pPr algn="l">
              <a:defRPr sz="1000">
                <a:solidFill>
                  <a:srgbClr val="000000"/>
                </a:solidFill>
              </a:defRPr>
            </a:lvl1pPr>
          </a:lstStyle>
          <a:p>
            <a:pPr>
              <a:defRPr/>
            </a:pPr>
            <a:fld id="{DE4EC572-9149-4F2D-81C6-E10B54558E10}" type="slidenum">
              <a:rPr lang="en-US" sz="800" smtClean="0"/>
              <a:pPr>
                <a:defRPr/>
              </a:pPr>
              <a:t>15</a:t>
            </a:fld>
            <a:endParaRPr lang="en-US" sz="800" dirty="0"/>
          </a:p>
        </p:txBody>
      </p:sp>
    </p:spTree>
    <p:extLst>
      <p:ext uri="{BB962C8B-B14F-4D97-AF65-F5344CB8AC3E}">
        <p14:creationId xmlns:p14="http://schemas.microsoft.com/office/powerpoint/2010/main" val="525334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2805113" y="1323975"/>
            <a:ext cx="5924550" cy="3514725"/>
          </a:xfrm>
          <a:prstGeom prst="rect">
            <a:avLst/>
          </a:prstGeom>
          <a:noFill/>
          <a:ln w="9525">
            <a:noFill/>
            <a:miter lim="800000"/>
            <a:headEnd/>
            <a:tailEnd/>
          </a:ln>
          <a:effectLst/>
        </p:spPr>
      </p:pic>
      <p:sp>
        <p:nvSpPr>
          <p:cNvPr id="5" name="Title 16"/>
          <p:cNvSpPr txBox="1">
            <a:spLocks/>
          </p:cNvSpPr>
          <p:nvPr/>
        </p:nvSpPr>
        <p:spPr>
          <a:xfrm>
            <a:off x="365124" y="576263"/>
            <a:ext cx="8683625" cy="247650"/>
          </a:xfrm>
          <a:prstGeom prst="rect">
            <a:avLst/>
          </a:prstGeom>
        </p:spPr>
        <p:txBody>
          <a:bodyPr/>
          <a:lstStyle>
            <a:lvl1pPr algn="l" rtl="0" eaLnBrk="0" fontAlgn="base" hangingPunct="0">
              <a:spcBef>
                <a:spcPct val="0"/>
              </a:spcBef>
              <a:spcAft>
                <a:spcPct val="0"/>
              </a:spcAft>
              <a:defRPr sz="1600" b="1">
                <a:solidFill>
                  <a:srgbClr val="003366"/>
                </a:solidFill>
                <a:latin typeface="Arial" pitchFamily="34" charset="0"/>
                <a:ea typeface="+mj-ea"/>
                <a:cs typeface="Arial" pitchFamily="34" charset="0"/>
              </a:defRPr>
            </a:lvl1pPr>
            <a:lvl2pPr algn="l" rtl="0" eaLnBrk="0" fontAlgn="base" hangingPunct="0">
              <a:spcBef>
                <a:spcPct val="0"/>
              </a:spcBef>
              <a:spcAft>
                <a:spcPct val="0"/>
              </a:spcAft>
              <a:defRPr sz="1600" b="1">
                <a:solidFill>
                  <a:srgbClr val="003366"/>
                </a:solidFill>
                <a:latin typeface="Arial" charset="0"/>
                <a:ea typeface="ＭＳ Ｐゴシック" pitchFamily="28" charset="-128"/>
                <a:cs typeface="Arial" pitchFamily="34" charset="0"/>
              </a:defRPr>
            </a:lvl2pPr>
            <a:lvl3pPr algn="l" rtl="0" eaLnBrk="0" fontAlgn="base" hangingPunct="0">
              <a:spcBef>
                <a:spcPct val="0"/>
              </a:spcBef>
              <a:spcAft>
                <a:spcPct val="0"/>
              </a:spcAft>
              <a:defRPr sz="1600" b="1">
                <a:solidFill>
                  <a:srgbClr val="003366"/>
                </a:solidFill>
                <a:latin typeface="Arial" charset="0"/>
                <a:ea typeface="ＭＳ Ｐゴシック" pitchFamily="28" charset="-128"/>
                <a:cs typeface="Arial" pitchFamily="34" charset="0"/>
              </a:defRPr>
            </a:lvl3pPr>
            <a:lvl4pPr algn="l" rtl="0" eaLnBrk="0" fontAlgn="base" hangingPunct="0">
              <a:spcBef>
                <a:spcPct val="0"/>
              </a:spcBef>
              <a:spcAft>
                <a:spcPct val="0"/>
              </a:spcAft>
              <a:defRPr sz="1600" b="1">
                <a:solidFill>
                  <a:srgbClr val="003366"/>
                </a:solidFill>
                <a:latin typeface="Arial" charset="0"/>
                <a:ea typeface="ＭＳ Ｐゴシック" pitchFamily="28" charset="-128"/>
                <a:cs typeface="Arial" pitchFamily="34" charset="0"/>
              </a:defRPr>
            </a:lvl4pPr>
            <a:lvl5pPr algn="l" rtl="0" eaLnBrk="0" fontAlgn="base" hangingPunct="0">
              <a:spcBef>
                <a:spcPct val="0"/>
              </a:spcBef>
              <a:spcAft>
                <a:spcPct val="0"/>
              </a:spcAft>
              <a:defRPr sz="1600" b="1">
                <a:solidFill>
                  <a:srgbClr val="003366"/>
                </a:solidFill>
                <a:latin typeface="Arial" charset="0"/>
                <a:ea typeface="ＭＳ Ｐゴシック" pitchFamily="28" charset="-128"/>
                <a:cs typeface="Arial" pitchFamily="34" charset="0"/>
              </a:defRPr>
            </a:lvl5pPr>
            <a:lvl6pPr marL="457200" algn="l" rtl="0" fontAlgn="base">
              <a:spcBef>
                <a:spcPct val="0"/>
              </a:spcBef>
              <a:spcAft>
                <a:spcPct val="0"/>
              </a:spcAft>
              <a:defRPr sz="1600" b="1">
                <a:solidFill>
                  <a:srgbClr val="003366"/>
                </a:solidFill>
                <a:latin typeface="Arial" charset="0"/>
                <a:ea typeface="ＭＳ Ｐゴシック" pitchFamily="28" charset="-128"/>
              </a:defRPr>
            </a:lvl6pPr>
            <a:lvl7pPr marL="914400" algn="l" rtl="0" fontAlgn="base">
              <a:spcBef>
                <a:spcPct val="0"/>
              </a:spcBef>
              <a:spcAft>
                <a:spcPct val="0"/>
              </a:spcAft>
              <a:defRPr sz="1600" b="1">
                <a:solidFill>
                  <a:srgbClr val="003366"/>
                </a:solidFill>
                <a:latin typeface="Arial" charset="0"/>
                <a:ea typeface="ＭＳ Ｐゴシック" pitchFamily="28" charset="-128"/>
              </a:defRPr>
            </a:lvl7pPr>
            <a:lvl8pPr marL="1371600" algn="l" rtl="0" fontAlgn="base">
              <a:spcBef>
                <a:spcPct val="0"/>
              </a:spcBef>
              <a:spcAft>
                <a:spcPct val="0"/>
              </a:spcAft>
              <a:defRPr sz="1600" b="1">
                <a:solidFill>
                  <a:srgbClr val="003366"/>
                </a:solidFill>
                <a:latin typeface="Arial" charset="0"/>
                <a:ea typeface="ＭＳ Ｐゴシック" pitchFamily="28" charset="-128"/>
              </a:defRPr>
            </a:lvl8pPr>
            <a:lvl9pPr marL="1828800" algn="l" rtl="0" fontAlgn="base">
              <a:spcBef>
                <a:spcPct val="0"/>
              </a:spcBef>
              <a:spcAft>
                <a:spcPct val="0"/>
              </a:spcAft>
              <a:defRPr sz="1600" b="1">
                <a:solidFill>
                  <a:srgbClr val="003366"/>
                </a:solidFill>
                <a:latin typeface="Arial" charset="0"/>
                <a:ea typeface="ＭＳ Ｐゴシック" pitchFamily="28" charset="-128"/>
              </a:defRPr>
            </a:lvl9pPr>
          </a:lstStyle>
          <a:p>
            <a:r>
              <a:rPr lang="en-US" dirty="0" smtClean="0"/>
              <a:t>Market Response to QE</a:t>
            </a:r>
          </a:p>
        </p:txBody>
      </p:sp>
      <p:sp>
        <p:nvSpPr>
          <p:cNvPr id="8" name="Text Box 5"/>
          <p:cNvSpPr txBox="1">
            <a:spLocks noChangeArrowheads="1"/>
          </p:cNvSpPr>
          <p:nvPr/>
        </p:nvSpPr>
        <p:spPr bwMode="auto">
          <a:xfrm>
            <a:off x="2745796" y="1101591"/>
            <a:ext cx="3698875" cy="261610"/>
          </a:xfrm>
          <a:prstGeom prst="rect">
            <a:avLst/>
          </a:prstGeom>
          <a:noFill/>
          <a:ln w="9525">
            <a:noFill/>
            <a:miter lim="800000"/>
            <a:headEnd/>
            <a:tailEnd/>
          </a:ln>
        </p:spPr>
        <p:txBody>
          <a:bodyPr>
            <a:spAutoFit/>
          </a:bodyPr>
          <a:lstStyle/>
          <a:p>
            <a:pPr algn="just" defTabSz="517525">
              <a:lnSpc>
                <a:spcPct val="110000"/>
              </a:lnSpc>
              <a:spcBef>
                <a:spcPct val="20000"/>
              </a:spcBef>
              <a:spcAft>
                <a:spcPct val="60000"/>
              </a:spcAft>
              <a:buClr>
                <a:srgbClr val="000000"/>
              </a:buClr>
              <a:buFont typeface="Wingdings" pitchFamily="2" charset="2"/>
              <a:buNone/>
            </a:pPr>
            <a:r>
              <a:rPr lang="en-US" sz="1000" dirty="0" smtClean="0">
                <a:solidFill>
                  <a:srgbClr val="003366"/>
                </a:solidFill>
                <a:latin typeface="Arial" pitchFamily="34" charset="0"/>
                <a:ea typeface="ＭＳ Ｐゴシック"/>
                <a:cs typeface="Arial" pitchFamily="34" charset="0"/>
              </a:rPr>
              <a:t>10-Year </a:t>
            </a:r>
            <a:r>
              <a:rPr lang="en-US" sz="1000" dirty="0">
                <a:solidFill>
                  <a:srgbClr val="003366"/>
                </a:solidFill>
                <a:latin typeface="Arial" pitchFamily="34" charset="0"/>
                <a:ea typeface="ＭＳ Ｐゴシック"/>
                <a:cs typeface="Arial" pitchFamily="34" charset="0"/>
              </a:rPr>
              <a:t>Treasury Yield vs. S&amp;P 500</a:t>
            </a:r>
          </a:p>
        </p:txBody>
      </p:sp>
      <p:sp>
        <p:nvSpPr>
          <p:cNvPr id="9" name="Rectangle 15"/>
          <p:cNvSpPr>
            <a:spLocks noChangeArrowheads="1"/>
          </p:cNvSpPr>
          <p:nvPr/>
        </p:nvSpPr>
        <p:spPr bwMode="auto">
          <a:xfrm>
            <a:off x="547901" y="5464175"/>
            <a:ext cx="8094663" cy="246221"/>
          </a:xfrm>
          <a:prstGeom prst="rect">
            <a:avLst/>
          </a:prstGeom>
          <a:solidFill>
            <a:schemeClr val="tx2"/>
          </a:solidFill>
          <a:ln w="9525">
            <a:noFill/>
            <a:miter lim="800000"/>
            <a:headEnd/>
            <a:tailEnd/>
          </a:ln>
        </p:spPr>
        <p:txBody>
          <a:bodyPr>
            <a:spAutoFit/>
          </a:bodyPr>
          <a:lstStyle/>
          <a:p>
            <a:pPr marL="338138" lvl="1" indent="-112713" algn="ctr" eaLnBrk="0" hangingPunct="0">
              <a:spcBef>
                <a:spcPct val="30000"/>
              </a:spcBef>
              <a:buClr>
                <a:srgbClr val="000000"/>
              </a:buClr>
              <a:buSzPct val="110000"/>
            </a:pPr>
            <a:r>
              <a:rPr lang="en-US" sz="1000" dirty="0">
                <a:solidFill>
                  <a:srgbClr val="FFFFFF"/>
                </a:solidFill>
                <a:latin typeface="Arial" pitchFamily="34" charset="0"/>
                <a:ea typeface="ＭＳ Ｐゴシック"/>
              </a:rPr>
              <a:t>The typical relationship between treasuries and stocks has decoupled since the Fed began QE </a:t>
            </a:r>
            <a:r>
              <a:rPr lang="en-US" sz="1000" dirty="0" smtClean="0">
                <a:solidFill>
                  <a:srgbClr val="FFFFFF"/>
                </a:solidFill>
                <a:latin typeface="Arial" pitchFamily="34" charset="0"/>
                <a:ea typeface="ＭＳ Ｐゴシック"/>
              </a:rPr>
              <a:t>programs</a:t>
            </a:r>
            <a:endParaRPr lang="en-US" sz="1000" dirty="0">
              <a:solidFill>
                <a:srgbClr val="FFFFFF"/>
              </a:solidFill>
              <a:latin typeface="Arial" pitchFamily="34" charset="0"/>
              <a:ea typeface="ＭＳ Ｐゴシック"/>
            </a:endParaRPr>
          </a:p>
        </p:txBody>
      </p:sp>
      <p:sp>
        <p:nvSpPr>
          <p:cNvPr id="10" name="Text Box 6"/>
          <p:cNvSpPr txBox="1">
            <a:spLocks noChangeArrowheads="1"/>
          </p:cNvSpPr>
          <p:nvPr/>
        </p:nvSpPr>
        <p:spPr bwMode="auto">
          <a:xfrm>
            <a:off x="148228" y="1762122"/>
            <a:ext cx="2564598" cy="2295528"/>
          </a:xfrm>
          <a:prstGeom prst="rect">
            <a:avLst/>
          </a:prstGeom>
          <a:noFill/>
          <a:ln w="9525" algn="ctr">
            <a:noFill/>
            <a:miter lim="800000"/>
            <a:headEnd/>
            <a:tailEnd/>
          </a:ln>
        </p:spPr>
        <p:txBody>
          <a:bodyPr tIns="0" bIns="0"/>
          <a:lstStyle/>
          <a:p>
            <a:pPr marL="342900" lvl="1" indent="-228600" defTabSz="171450" eaLnBrk="0" hangingPunct="0">
              <a:lnSpc>
                <a:spcPct val="150000"/>
              </a:lnSpc>
              <a:buClr>
                <a:srgbClr val="003366"/>
              </a:buClr>
              <a:buSzPct val="100000"/>
              <a:buFont typeface="Wingdings" pitchFamily="2" charset="2"/>
              <a:buChar char="§"/>
              <a:tabLst>
                <a:tab pos="171450" algn="l"/>
              </a:tabLst>
            </a:pPr>
            <a:r>
              <a:rPr lang="en-US" sz="1000" b="0" dirty="0" smtClean="0">
                <a:solidFill>
                  <a:srgbClr val="003366"/>
                </a:solidFill>
              </a:rPr>
              <a:t>Since the announcement on March 18, 2009 of the first round of Quantitative Easing (ending March 2010), the S&amp;P has gained over 100%</a:t>
            </a:r>
          </a:p>
          <a:p>
            <a:pPr marL="342900" lvl="1" indent="-228600" defTabSz="171450" eaLnBrk="0" hangingPunct="0">
              <a:lnSpc>
                <a:spcPct val="150000"/>
              </a:lnSpc>
              <a:buClr>
                <a:srgbClr val="003366"/>
              </a:buClr>
              <a:buSzPct val="100000"/>
              <a:buFont typeface="Wingdings" pitchFamily="2" charset="2"/>
              <a:buChar char="§"/>
              <a:tabLst>
                <a:tab pos="171450" algn="l"/>
              </a:tabLst>
            </a:pPr>
            <a:endParaRPr lang="en-US" sz="1000" b="0" dirty="0" smtClean="0">
              <a:solidFill>
                <a:srgbClr val="003366"/>
              </a:solidFill>
            </a:endParaRPr>
          </a:p>
          <a:p>
            <a:pPr marL="342900" lvl="1" indent="-228600" defTabSz="171450" eaLnBrk="0" hangingPunct="0">
              <a:lnSpc>
                <a:spcPct val="150000"/>
              </a:lnSpc>
              <a:buClr>
                <a:srgbClr val="003366"/>
              </a:buClr>
              <a:buSzPct val="100000"/>
              <a:buFont typeface="Wingdings" pitchFamily="2" charset="2"/>
              <a:buChar char="§"/>
              <a:tabLst>
                <a:tab pos="171450" algn="l"/>
              </a:tabLst>
            </a:pPr>
            <a:r>
              <a:rPr lang="en-US" sz="1000" b="0" dirty="0" smtClean="0">
                <a:solidFill>
                  <a:srgbClr val="003366"/>
                </a:solidFill>
              </a:rPr>
              <a:t>The announcement came in December that the Fed would begin reducing their quantitative easing program by $10bln per month</a:t>
            </a:r>
          </a:p>
          <a:p>
            <a:pPr marL="182563" lvl="2" indent="-114300" defTabSz="171450" eaLnBrk="0" hangingPunct="0">
              <a:lnSpc>
                <a:spcPts val="1600"/>
              </a:lnSpc>
              <a:buClr>
                <a:srgbClr val="000000"/>
              </a:buClr>
              <a:buSzPct val="110000"/>
              <a:tabLst>
                <a:tab pos="171450" algn="l"/>
              </a:tabLst>
            </a:pPr>
            <a:endParaRPr lang="en-US" sz="1000" dirty="0" smtClean="0">
              <a:solidFill>
                <a:srgbClr val="667F9D"/>
              </a:solidFill>
              <a:latin typeface="Arial" pitchFamily="34" charset="0"/>
              <a:ea typeface="ＭＳ Ｐゴシック"/>
            </a:endParaRPr>
          </a:p>
          <a:p>
            <a:pPr indent="3175" defTabSz="171450">
              <a:lnSpc>
                <a:spcPct val="150000"/>
              </a:lnSpc>
              <a:spcBef>
                <a:spcPct val="20000"/>
              </a:spcBef>
              <a:buClr>
                <a:srgbClr val="000000"/>
              </a:buClr>
              <a:buFont typeface="Wingdings" pitchFamily="2" charset="2"/>
              <a:buNone/>
              <a:tabLst>
                <a:tab pos="171450" algn="l"/>
              </a:tabLst>
            </a:pPr>
            <a:endParaRPr lang="en-US" sz="1000" dirty="0">
              <a:solidFill>
                <a:srgbClr val="667F9D"/>
              </a:solidFill>
              <a:latin typeface="Arial" pitchFamily="34" charset="0"/>
              <a:ea typeface="ＭＳ Ｐゴシック"/>
              <a:cs typeface="Arial" pitchFamily="34" charset="0"/>
            </a:endParaRPr>
          </a:p>
        </p:txBody>
      </p:sp>
      <p:sp>
        <p:nvSpPr>
          <p:cNvPr id="11" name="Line 6"/>
          <p:cNvSpPr>
            <a:spLocks noChangeShapeType="1"/>
          </p:cNvSpPr>
          <p:nvPr/>
        </p:nvSpPr>
        <p:spPr bwMode="auto">
          <a:xfrm flipV="1">
            <a:off x="2832939" y="1324050"/>
            <a:ext cx="5815761" cy="3110"/>
          </a:xfrm>
          <a:prstGeom prst="line">
            <a:avLst/>
          </a:prstGeom>
          <a:noFill/>
          <a:ln w="28575">
            <a:solidFill>
              <a:schemeClr val="tx2"/>
            </a:solidFill>
            <a:round/>
            <a:headEnd/>
            <a:tailEnd/>
          </a:ln>
        </p:spPr>
        <p:txBody>
          <a:bodyPr/>
          <a:lstStyle/>
          <a:p>
            <a:endParaRPr lang="en-US" sz="700" b="0" i="1">
              <a:solidFill>
                <a:srgbClr val="000000"/>
              </a:solidFill>
              <a:latin typeface="Arial" pitchFamily="34" charset="0"/>
              <a:ea typeface="ＭＳ Ｐゴシック"/>
            </a:endParaRPr>
          </a:p>
        </p:txBody>
      </p:sp>
      <p:sp>
        <p:nvSpPr>
          <p:cNvPr id="12" name="TextBox 12"/>
          <p:cNvSpPr txBox="1">
            <a:spLocks noChangeArrowheads="1"/>
          </p:cNvSpPr>
          <p:nvPr/>
        </p:nvSpPr>
        <p:spPr bwMode="auto">
          <a:xfrm>
            <a:off x="622299" y="6497341"/>
            <a:ext cx="1749425" cy="200055"/>
          </a:xfrm>
          <a:prstGeom prst="rect">
            <a:avLst/>
          </a:prstGeom>
          <a:noFill/>
          <a:ln w="9525">
            <a:noFill/>
            <a:miter lim="800000"/>
            <a:headEnd/>
            <a:tailEnd/>
          </a:ln>
        </p:spPr>
        <p:txBody>
          <a:bodyPr wrap="square">
            <a:spAutoFit/>
          </a:bodyPr>
          <a:lstStyle/>
          <a:p>
            <a:r>
              <a:rPr lang="en-US" sz="700" b="0" dirty="0" smtClean="0">
                <a:solidFill>
                  <a:srgbClr val="000000"/>
                </a:solidFill>
              </a:rPr>
              <a:t>Source:  Bloomberg</a:t>
            </a:r>
            <a:endParaRPr lang="en-US" sz="700" b="0" dirty="0">
              <a:solidFill>
                <a:srgbClr val="000000"/>
              </a:solidFill>
            </a:endParaRPr>
          </a:p>
        </p:txBody>
      </p:sp>
      <p:sp>
        <p:nvSpPr>
          <p:cNvPr id="13" name="Slide Number Placeholder 7"/>
          <p:cNvSpPr txBox="1">
            <a:spLocks/>
          </p:cNvSpPr>
          <p:nvPr/>
        </p:nvSpPr>
        <p:spPr>
          <a:xfrm>
            <a:off x="4410706" y="6492875"/>
            <a:ext cx="378781" cy="365125"/>
          </a:xfrm>
          <a:prstGeom prst="rect">
            <a:avLst/>
          </a:prstGeom>
          <a:ln/>
        </p:spPr>
        <p:txBody>
          <a:bodyPr/>
          <a:lstStyle>
            <a:lvl1pPr algn="l">
              <a:defRPr sz="1000">
                <a:solidFill>
                  <a:srgbClr val="000000"/>
                </a:solidFill>
              </a:defRPr>
            </a:lvl1pPr>
          </a:lstStyle>
          <a:p>
            <a:pPr>
              <a:defRPr/>
            </a:pPr>
            <a:fld id="{DE4EC572-9149-4F2D-81C6-E10B54558E10}" type="slidenum">
              <a:rPr lang="en-US" sz="800" smtClean="0"/>
              <a:pPr>
                <a:defRPr/>
              </a:pPr>
              <a:t>16</a:t>
            </a:fld>
            <a:endParaRPr lang="en-US" sz="800" dirty="0"/>
          </a:p>
        </p:txBody>
      </p:sp>
    </p:spTree>
    <p:extLst>
      <p:ext uri="{BB962C8B-B14F-4D97-AF65-F5344CB8AC3E}">
        <p14:creationId xmlns:p14="http://schemas.microsoft.com/office/powerpoint/2010/main" val="2869121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72043" y="1262063"/>
            <a:ext cx="8834437" cy="5595937"/>
          </a:xfrm>
          <a:prstGeom prst="rect">
            <a:avLst/>
          </a:prstGeom>
          <a:noFill/>
          <a:ln w="9525">
            <a:noFill/>
            <a:miter lim="800000"/>
            <a:headEnd/>
            <a:tailEnd/>
          </a:ln>
          <a:effectLst/>
        </p:spPr>
      </p:pic>
      <p:sp>
        <p:nvSpPr>
          <p:cNvPr id="5" name="Rectangle 2"/>
          <p:cNvSpPr txBox="1">
            <a:spLocks noChangeArrowheads="1"/>
          </p:cNvSpPr>
          <p:nvPr/>
        </p:nvSpPr>
        <p:spPr>
          <a:xfrm>
            <a:off x="183545" y="519113"/>
            <a:ext cx="8683625" cy="247650"/>
          </a:xfrm>
          <a:prstGeom prst="rect">
            <a:avLst/>
          </a:prstGeom>
        </p:spPr>
        <p:txBody>
          <a:bodyPr/>
          <a:lstStyle>
            <a:lvl1pPr algn="l" rtl="0" eaLnBrk="0" fontAlgn="base" hangingPunct="0">
              <a:spcBef>
                <a:spcPct val="0"/>
              </a:spcBef>
              <a:spcAft>
                <a:spcPct val="0"/>
              </a:spcAft>
              <a:defRPr sz="1600" b="1">
                <a:solidFill>
                  <a:srgbClr val="003366"/>
                </a:solidFill>
                <a:latin typeface="Arial" pitchFamily="34" charset="0"/>
                <a:ea typeface="+mj-ea"/>
                <a:cs typeface="Arial" pitchFamily="34" charset="0"/>
              </a:defRPr>
            </a:lvl1pPr>
            <a:lvl2pPr algn="l" rtl="0" eaLnBrk="0" fontAlgn="base" hangingPunct="0">
              <a:spcBef>
                <a:spcPct val="0"/>
              </a:spcBef>
              <a:spcAft>
                <a:spcPct val="0"/>
              </a:spcAft>
              <a:defRPr sz="1600" b="1">
                <a:solidFill>
                  <a:srgbClr val="003366"/>
                </a:solidFill>
                <a:latin typeface="Arial" charset="0"/>
                <a:ea typeface="ＭＳ Ｐゴシック" pitchFamily="28" charset="-128"/>
                <a:cs typeface="Arial" pitchFamily="34" charset="0"/>
              </a:defRPr>
            </a:lvl2pPr>
            <a:lvl3pPr algn="l" rtl="0" eaLnBrk="0" fontAlgn="base" hangingPunct="0">
              <a:spcBef>
                <a:spcPct val="0"/>
              </a:spcBef>
              <a:spcAft>
                <a:spcPct val="0"/>
              </a:spcAft>
              <a:defRPr sz="1600" b="1">
                <a:solidFill>
                  <a:srgbClr val="003366"/>
                </a:solidFill>
                <a:latin typeface="Arial" charset="0"/>
                <a:ea typeface="ＭＳ Ｐゴシック" pitchFamily="28" charset="-128"/>
                <a:cs typeface="Arial" pitchFamily="34" charset="0"/>
              </a:defRPr>
            </a:lvl3pPr>
            <a:lvl4pPr algn="l" rtl="0" eaLnBrk="0" fontAlgn="base" hangingPunct="0">
              <a:spcBef>
                <a:spcPct val="0"/>
              </a:spcBef>
              <a:spcAft>
                <a:spcPct val="0"/>
              </a:spcAft>
              <a:defRPr sz="1600" b="1">
                <a:solidFill>
                  <a:srgbClr val="003366"/>
                </a:solidFill>
                <a:latin typeface="Arial" charset="0"/>
                <a:ea typeface="ＭＳ Ｐゴシック" pitchFamily="28" charset="-128"/>
                <a:cs typeface="Arial" pitchFamily="34" charset="0"/>
              </a:defRPr>
            </a:lvl4pPr>
            <a:lvl5pPr algn="l" rtl="0" eaLnBrk="0" fontAlgn="base" hangingPunct="0">
              <a:spcBef>
                <a:spcPct val="0"/>
              </a:spcBef>
              <a:spcAft>
                <a:spcPct val="0"/>
              </a:spcAft>
              <a:defRPr sz="1600" b="1">
                <a:solidFill>
                  <a:srgbClr val="003366"/>
                </a:solidFill>
                <a:latin typeface="Arial" charset="0"/>
                <a:ea typeface="ＭＳ Ｐゴシック" pitchFamily="28" charset="-128"/>
                <a:cs typeface="Arial" pitchFamily="34" charset="0"/>
              </a:defRPr>
            </a:lvl5pPr>
            <a:lvl6pPr marL="457200" algn="l" rtl="0" fontAlgn="base">
              <a:spcBef>
                <a:spcPct val="0"/>
              </a:spcBef>
              <a:spcAft>
                <a:spcPct val="0"/>
              </a:spcAft>
              <a:defRPr sz="1600" b="1">
                <a:solidFill>
                  <a:srgbClr val="003366"/>
                </a:solidFill>
                <a:latin typeface="Arial" charset="0"/>
                <a:ea typeface="ＭＳ Ｐゴシック" pitchFamily="28" charset="-128"/>
              </a:defRPr>
            </a:lvl6pPr>
            <a:lvl7pPr marL="914400" algn="l" rtl="0" fontAlgn="base">
              <a:spcBef>
                <a:spcPct val="0"/>
              </a:spcBef>
              <a:spcAft>
                <a:spcPct val="0"/>
              </a:spcAft>
              <a:defRPr sz="1600" b="1">
                <a:solidFill>
                  <a:srgbClr val="003366"/>
                </a:solidFill>
                <a:latin typeface="Arial" charset="0"/>
                <a:ea typeface="ＭＳ Ｐゴシック" pitchFamily="28" charset="-128"/>
              </a:defRPr>
            </a:lvl7pPr>
            <a:lvl8pPr marL="1371600" algn="l" rtl="0" fontAlgn="base">
              <a:spcBef>
                <a:spcPct val="0"/>
              </a:spcBef>
              <a:spcAft>
                <a:spcPct val="0"/>
              </a:spcAft>
              <a:defRPr sz="1600" b="1">
                <a:solidFill>
                  <a:srgbClr val="003366"/>
                </a:solidFill>
                <a:latin typeface="Arial" charset="0"/>
                <a:ea typeface="ＭＳ Ｐゴシック" pitchFamily="28" charset="-128"/>
              </a:defRPr>
            </a:lvl8pPr>
            <a:lvl9pPr marL="1828800" algn="l" rtl="0" fontAlgn="base">
              <a:spcBef>
                <a:spcPct val="0"/>
              </a:spcBef>
              <a:spcAft>
                <a:spcPct val="0"/>
              </a:spcAft>
              <a:defRPr sz="1600" b="1">
                <a:solidFill>
                  <a:srgbClr val="003366"/>
                </a:solidFill>
                <a:latin typeface="Arial" charset="0"/>
                <a:ea typeface="ＭＳ Ｐゴシック" pitchFamily="28" charset="-128"/>
              </a:defRPr>
            </a:lvl9pPr>
          </a:lstStyle>
          <a:p>
            <a:pPr eaLnBrk="1" hangingPunct="1"/>
            <a:r>
              <a:rPr lang="en-US" smtClean="0"/>
              <a:t>Interest Rate Volatility – 10 Year Treasury Yield</a:t>
            </a:r>
            <a:endParaRPr lang="en-US" dirty="0" smtClean="0"/>
          </a:p>
        </p:txBody>
      </p:sp>
      <p:sp>
        <p:nvSpPr>
          <p:cNvPr id="8" name="TextBox 14"/>
          <p:cNvSpPr txBox="1">
            <a:spLocks noChangeArrowheads="1"/>
          </p:cNvSpPr>
          <p:nvPr/>
        </p:nvSpPr>
        <p:spPr bwMode="auto">
          <a:xfrm>
            <a:off x="183545" y="887413"/>
            <a:ext cx="7315200" cy="246062"/>
          </a:xfrm>
          <a:prstGeom prst="rect">
            <a:avLst/>
          </a:prstGeom>
          <a:noFill/>
          <a:ln w="9525">
            <a:noFill/>
            <a:miter lim="800000"/>
            <a:headEnd/>
            <a:tailEnd/>
          </a:ln>
        </p:spPr>
        <p:txBody>
          <a:bodyPr>
            <a:spAutoFit/>
          </a:bodyPr>
          <a:lstStyle/>
          <a:p>
            <a:pPr eaLnBrk="0" hangingPunct="0">
              <a:buClr>
                <a:srgbClr val="000000"/>
              </a:buClr>
              <a:buSzPct val="75000"/>
              <a:buFont typeface="Wingdings" pitchFamily="2" charset="2"/>
              <a:buNone/>
            </a:pPr>
            <a:r>
              <a:rPr lang="en-US" sz="1000" dirty="0" smtClean="0">
                <a:solidFill>
                  <a:srgbClr val="718DAE"/>
                </a:solidFill>
                <a:ea typeface="ＭＳ Ｐゴシック"/>
                <a:cs typeface="Arial" charset="0"/>
              </a:rPr>
              <a:t>Interest rate markets dominated by the Euro-zone, FOMC, and negotiations in Washington</a:t>
            </a:r>
          </a:p>
        </p:txBody>
      </p:sp>
      <p:cxnSp>
        <p:nvCxnSpPr>
          <p:cNvPr id="9" name="Straight Connector 69"/>
          <p:cNvCxnSpPr>
            <a:cxnSpLocks noChangeShapeType="1"/>
          </p:cNvCxnSpPr>
          <p:nvPr/>
        </p:nvCxnSpPr>
        <p:spPr bwMode="auto">
          <a:xfrm flipV="1">
            <a:off x="1685320" y="3317875"/>
            <a:ext cx="0" cy="1588"/>
          </a:xfrm>
          <a:prstGeom prst="line">
            <a:avLst/>
          </a:prstGeom>
          <a:noFill/>
          <a:ln w="12700" algn="ctr">
            <a:solidFill>
              <a:schemeClr val="tx1"/>
            </a:solidFill>
            <a:prstDash val="sysDash"/>
            <a:round/>
            <a:headEnd/>
            <a:tailEnd/>
          </a:ln>
        </p:spPr>
      </p:cxnSp>
      <p:sp>
        <p:nvSpPr>
          <p:cNvPr id="10" name="TextBox 61"/>
          <p:cNvSpPr txBox="1">
            <a:spLocks noChangeArrowheads="1"/>
          </p:cNvSpPr>
          <p:nvPr/>
        </p:nvSpPr>
        <p:spPr bwMode="auto">
          <a:xfrm>
            <a:off x="983660" y="3763595"/>
            <a:ext cx="1227137" cy="542925"/>
          </a:xfrm>
          <a:prstGeom prst="rect">
            <a:avLst/>
          </a:prstGeom>
          <a:noFill/>
          <a:ln w="9525">
            <a:noFill/>
            <a:miter lim="800000"/>
            <a:headEnd/>
            <a:tailEnd/>
          </a:ln>
        </p:spPr>
        <p:txBody>
          <a:bodyPr>
            <a:spAutoFit/>
          </a:bodyPr>
          <a:lstStyle/>
          <a:p>
            <a:pPr algn="ctr"/>
            <a:r>
              <a:rPr lang="en-US" sz="800" dirty="0" smtClean="0">
                <a:solidFill>
                  <a:srgbClr val="000000"/>
                </a:solidFill>
                <a:ea typeface="ＭＳ Ｐゴシック"/>
              </a:rPr>
              <a:t>Congress passes bill to avoid many of the “Fiscal Cliff” tax increases</a:t>
            </a:r>
          </a:p>
        </p:txBody>
      </p:sp>
      <p:sp>
        <p:nvSpPr>
          <p:cNvPr id="11" name="TextBox 85"/>
          <p:cNvSpPr txBox="1">
            <a:spLocks noChangeArrowheads="1"/>
          </p:cNvSpPr>
          <p:nvPr/>
        </p:nvSpPr>
        <p:spPr bwMode="auto">
          <a:xfrm>
            <a:off x="2519305" y="5132373"/>
            <a:ext cx="920750" cy="541337"/>
          </a:xfrm>
          <a:prstGeom prst="rect">
            <a:avLst/>
          </a:prstGeom>
          <a:noFill/>
          <a:ln w="9525">
            <a:noFill/>
            <a:miter lim="800000"/>
            <a:headEnd/>
            <a:tailEnd/>
          </a:ln>
        </p:spPr>
        <p:txBody>
          <a:bodyPr>
            <a:spAutoFit/>
          </a:bodyPr>
          <a:lstStyle/>
          <a:p>
            <a:pPr algn="ctr"/>
            <a:r>
              <a:rPr lang="en-US" sz="800" dirty="0" smtClean="0">
                <a:solidFill>
                  <a:srgbClr val="000000"/>
                </a:solidFill>
                <a:ea typeface="ＭＳ Ｐゴシック"/>
              </a:rPr>
              <a:t>Better than expected February payrolls</a:t>
            </a:r>
          </a:p>
        </p:txBody>
      </p:sp>
      <p:sp>
        <p:nvSpPr>
          <p:cNvPr id="12" name="TextBox 60"/>
          <p:cNvSpPr txBox="1">
            <a:spLocks noChangeArrowheads="1"/>
          </p:cNvSpPr>
          <p:nvPr/>
        </p:nvSpPr>
        <p:spPr bwMode="auto">
          <a:xfrm>
            <a:off x="1701695" y="5133287"/>
            <a:ext cx="1012825" cy="655638"/>
          </a:xfrm>
          <a:prstGeom prst="rect">
            <a:avLst/>
          </a:prstGeom>
          <a:noFill/>
          <a:ln w="9525">
            <a:noFill/>
            <a:miter lim="800000"/>
            <a:headEnd/>
            <a:tailEnd/>
          </a:ln>
        </p:spPr>
        <p:txBody>
          <a:bodyPr>
            <a:spAutoFit/>
          </a:bodyPr>
          <a:lstStyle/>
          <a:p>
            <a:pPr algn="ctr"/>
            <a:r>
              <a:rPr lang="en-US" sz="800" dirty="0" smtClean="0">
                <a:solidFill>
                  <a:srgbClr val="000000"/>
                </a:solidFill>
                <a:ea typeface="ＭＳ Ｐゴシック"/>
              </a:rPr>
              <a:t>Fed announces QE4: $45BN of Treasury purchases monthly </a:t>
            </a:r>
          </a:p>
        </p:txBody>
      </p:sp>
      <p:sp>
        <p:nvSpPr>
          <p:cNvPr id="13" name="TextBox 39"/>
          <p:cNvSpPr txBox="1">
            <a:spLocks noChangeArrowheads="1"/>
          </p:cNvSpPr>
          <p:nvPr/>
        </p:nvSpPr>
        <p:spPr bwMode="auto">
          <a:xfrm>
            <a:off x="3293145" y="3071813"/>
            <a:ext cx="962025" cy="427037"/>
          </a:xfrm>
          <a:prstGeom prst="rect">
            <a:avLst/>
          </a:prstGeom>
          <a:noFill/>
          <a:ln w="9525">
            <a:noFill/>
            <a:miter lim="800000"/>
            <a:headEnd/>
            <a:tailEnd/>
          </a:ln>
        </p:spPr>
        <p:txBody>
          <a:bodyPr>
            <a:spAutoFit/>
          </a:bodyPr>
          <a:lstStyle/>
          <a:p>
            <a:pPr algn="ctr"/>
            <a:r>
              <a:rPr lang="en-US" sz="800" dirty="0" smtClean="0">
                <a:solidFill>
                  <a:srgbClr val="000000"/>
                </a:solidFill>
                <a:ea typeface="ＭＳ Ｐゴシック"/>
              </a:rPr>
              <a:t>Positive April employment report</a:t>
            </a:r>
          </a:p>
        </p:txBody>
      </p:sp>
      <p:sp>
        <p:nvSpPr>
          <p:cNvPr id="14" name="TextBox 39"/>
          <p:cNvSpPr txBox="1">
            <a:spLocks noChangeArrowheads="1"/>
          </p:cNvSpPr>
          <p:nvPr/>
        </p:nvSpPr>
        <p:spPr bwMode="auto">
          <a:xfrm>
            <a:off x="3748140" y="2165060"/>
            <a:ext cx="962025" cy="312738"/>
          </a:xfrm>
          <a:prstGeom prst="rect">
            <a:avLst/>
          </a:prstGeom>
          <a:noFill/>
          <a:ln w="9525">
            <a:noFill/>
            <a:miter lim="800000"/>
            <a:headEnd/>
            <a:tailEnd/>
          </a:ln>
        </p:spPr>
        <p:txBody>
          <a:bodyPr>
            <a:spAutoFit/>
          </a:bodyPr>
          <a:lstStyle/>
          <a:p>
            <a:pPr algn="ctr"/>
            <a:r>
              <a:rPr lang="en-US" sz="800" dirty="0" smtClean="0">
                <a:solidFill>
                  <a:srgbClr val="000000"/>
                </a:solidFill>
                <a:ea typeface="ＭＳ Ｐゴシック"/>
              </a:rPr>
              <a:t>Possible QE slowdown</a:t>
            </a:r>
          </a:p>
        </p:txBody>
      </p:sp>
      <p:sp>
        <p:nvSpPr>
          <p:cNvPr id="15" name="TextBox 39"/>
          <p:cNvSpPr txBox="1">
            <a:spLocks noChangeArrowheads="1"/>
          </p:cNvSpPr>
          <p:nvPr/>
        </p:nvSpPr>
        <p:spPr bwMode="auto">
          <a:xfrm>
            <a:off x="5014355" y="2673350"/>
            <a:ext cx="962025" cy="314325"/>
          </a:xfrm>
          <a:prstGeom prst="rect">
            <a:avLst/>
          </a:prstGeom>
          <a:noFill/>
          <a:ln w="9525">
            <a:noFill/>
            <a:miter lim="800000"/>
            <a:headEnd/>
            <a:tailEnd/>
          </a:ln>
        </p:spPr>
        <p:txBody>
          <a:bodyPr>
            <a:spAutoFit/>
          </a:bodyPr>
          <a:lstStyle/>
          <a:p>
            <a:pPr algn="ctr"/>
            <a:r>
              <a:rPr lang="en-US" sz="800" dirty="0" smtClean="0">
                <a:solidFill>
                  <a:srgbClr val="000000"/>
                </a:solidFill>
                <a:ea typeface="ＭＳ Ｐゴシック"/>
              </a:rPr>
              <a:t>Fed refrains from QE taper</a:t>
            </a:r>
          </a:p>
        </p:txBody>
      </p:sp>
      <p:sp>
        <p:nvSpPr>
          <p:cNvPr id="16" name="TextBox 39"/>
          <p:cNvSpPr txBox="1">
            <a:spLocks noChangeArrowheads="1"/>
          </p:cNvSpPr>
          <p:nvPr/>
        </p:nvSpPr>
        <p:spPr bwMode="auto">
          <a:xfrm>
            <a:off x="5735980" y="1857210"/>
            <a:ext cx="962025" cy="338554"/>
          </a:xfrm>
          <a:prstGeom prst="rect">
            <a:avLst/>
          </a:prstGeom>
          <a:noFill/>
          <a:ln w="9525">
            <a:noFill/>
            <a:miter lim="800000"/>
            <a:headEnd/>
            <a:tailEnd/>
          </a:ln>
        </p:spPr>
        <p:txBody>
          <a:bodyPr>
            <a:spAutoFit/>
          </a:bodyPr>
          <a:lstStyle/>
          <a:p>
            <a:pPr algn="ctr"/>
            <a:r>
              <a:rPr lang="en-US" sz="800" dirty="0" smtClean="0">
                <a:solidFill>
                  <a:srgbClr val="000000"/>
                </a:solidFill>
                <a:ea typeface="ＭＳ Ｐゴシック"/>
              </a:rPr>
              <a:t>Fed begins </a:t>
            </a:r>
          </a:p>
          <a:p>
            <a:pPr algn="ctr"/>
            <a:r>
              <a:rPr lang="en-US" sz="800" dirty="0" smtClean="0">
                <a:solidFill>
                  <a:srgbClr val="000000"/>
                </a:solidFill>
                <a:ea typeface="ＭＳ Ｐゴシック"/>
              </a:rPr>
              <a:t>QE taper</a:t>
            </a:r>
          </a:p>
        </p:txBody>
      </p:sp>
      <p:sp>
        <p:nvSpPr>
          <p:cNvPr id="17" name="TextBox 39"/>
          <p:cNvSpPr txBox="1">
            <a:spLocks noChangeArrowheads="1"/>
          </p:cNvSpPr>
          <p:nvPr/>
        </p:nvSpPr>
        <p:spPr bwMode="auto">
          <a:xfrm>
            <a:off x="3741853" y="1388053"/>
            <a:ext cx="1181101" cy="461665"/>
          </a:xfrm>
          <a:prstGeom prst="rect">
            <a:avLst/>
          </a:prstGeom>
          <a:noFill/>
          <a:ln w="9525">
            <a:noFill/>
            <a:miter lim="800000"/>
            <a:headEnd/>
            <a:tailEnd/>
          </a:ln>
        </p:spPr>
        <p:txBody>
          <a:bodyPr wrap="square">
            <a:spAutoFit/>
          </a:bodyPr>
          <a:lstStyle/>
          <a:p>
            <a:pPr algn="ctr"/>
            <a:r>
              <a:rPr lang="en-US" sz="800" dirty="0" smtClean="0">
                <a:solidFill>
                  <a:srgbClr val="000000"/>
                </a:solidFill>
                <a:latin typeface="Arial"/>
              </a:rPr>
              <a:t>Yield reaches 3% for first time since July 2011 </a:t>
            </a:r>
            <a:endParaRPr lang="en-US" sz="800" dirty="0">
              <a:solidFill>
                <a:srgbClr val="000000"/>
              </a:solidFill>
              <a:latin typeface="Arial"/>
            </a:endParaRPr>
          </a:p>
        </p:txBody>
      </p:sp>
      <p:cxnSp>
        <p:nvCxnSpPr>
          <p:cNvPr id="18" name="Straight Arrow Connector 17"/>
          <p:cNvCxnSpPr/>
          <p:nvPr/>
        </p:nvCxnSpPr>
        <p:spPr bwMode="auto">
          <a:xfrm flipV="1">
            <a:off x="4884854" y="1588078"/>
            <a:ext cx="57070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39"/>
          <p:cNvSpPr txBox="1">
            <a:spLocks noChangeArrowheads="1"/>
          </p:cNvSpPr>
          <p:nvPr/>
        </p:nvSpPr>
        <p:spPr bwMode="auto">
          <a:xfrm>
            <a:off x="7214630" y="2778125"/>
            <a:ext cx="962025" cy="461665"/>
          </a:xfrm>
          <a:prstGeom prst="rect">
            <a:avLst/>
          </a:prstGeom>
          <a:noFill/>
          <a:ln w="9525">
            <a:noFill/>
            <a:miter lim="800000"/>
            <a:headEnd/>
            <a:tailEnd/>
          </a:ln>
        </p:spPr>
        <p:txBody>
          <a:bodyPr>
            <a:spAutoFit/>
          </a:bodyPr>
          <a:lstStyle/>
          <a:p>
            <a:pPr algn="ctr"/>
            <a:r>
              <a:rPr lang="en-US" sz="800" dirty="0" smtClean="0">
                <a:solidFill>
                  <a:srgbClr val="000000"/>
                </a:solidFill>
                <a:ea typeface="ＭＳ Ｐゴシック"/>
              </a:rPr>
              <a:t>Russia/Ukraine situation escalates</a:t>
            </a:r>
          </a:p>
        </p:txBody>
      </p:sp>
      <p:sp>
        <p:nvSpPr>
          <p:cNvPr id="20" name="TextBox 39"/>
          <p:cNvSpPr txBox="1">
            <a:spLocks noChangeArrowheads="1"/>
          </p:cNvSpPr>
          <p:nvPr/>
        </p:nvSpPr>
        <p:spPr bwMode="auto">
          <a:xfrm>
            <a:off x="7671830" y="1492250"/>
            <a:ext cx="962025" cy="707886"/>
          </a:xfrm>
          <a:prstGeom prst="rect">
            <a:avLst/>
          </a:prstGeom>
          <a:noFill/>
          <a:ln w="9525">
            <a:noFill/>
            <a:miter lim="800000"/>
            <a:headEnd/>
            <a:tailEnd/>
          </a:ln>
        </p:spPr>
        <p:txBody>
          <a:bodyPr>
            <a:spAutoFit/>
          </a:bodyPr>
          <a:lstStyle/>
          <a:p>
            <a:pPr algn="ctr"/>
            <a:r>
              <a:rPr lang="en-US" sz="800" dirty="0" err="1" smtClean="0">
                <a:solidFill>
                  <a:srgbClr val="000000"/>
                </a:solidFill>
                <a:ea typeface="ＭＳ Ｐゴシック"/>
              </a:rPr>
              <a:t>Yellen</a:t>
            </a:r>
            <a:r>
              <a:rPr lang="en-US" sz="800" dirty="0" smtClean="0">
                <a:solidFill>
                  <a:srgbClr val="000000"/>
                </a:solidFill>
                <a:ea typeface="ＭＳ Ｐゴシック"/>
              </a:rPr>
              <a:t> more hawkish than expected at press conference</a:t>
            </a:r>
          </a:p>
        </p:txBody>
      </p:sp>
      <p:sp>
        <p:nvSpPr>
          <p:cNvPr id="21" name="TextBox 12"/>
          <p:cNvSpPr txBox="1">
            <a:spLocks noChangeArrowheads="1"/>
          </p:cNvSpPr>
          <p:nvPr/>
        </p:nvSpPr>
        <p:spPr bwMode="auto">
          <a:xfrm>
            <a:off x="458682" y="6506866"/>
            <a:ext cx="1749425" cy="200055"/>
          </a:xfrm>
          <a:prstGeom prst="rect">
            <a:avLst/>
          </a:prstGeom>
          <a:noFill/>
          <a:ln w="9525">
            <a:noFill/>
            <a:miter lim="800000"/>
            <a:headEnd/>
            <a:tailEnd/>
          </a:ln>
        </p:spPr>
        <p:txBody>
          <a:bodyPr wrap="square">
            <a:spAutoFit/>
          </a:bodyPr>
          <a:lstStyle/>
          <a:p>
            <a:r>
              <a:rPr lang="en-US" sz="700" b="0" dirty="0" smtClean="0">
                <a:solidFill>
                  <a:srgbClr val="000000"/>
                </a:solidFill>
              </a:rPr>
              <a:t>Source:  Bloomberg</a:t>
            </a:r>
            <a:endParaRPr lang="en-US" sz="700" b="0" dirty="0">
              <a:solidFill>
                <a:srgbClr val="000000"/>
              </a:solidFill>
            </a:endParaRPr>
          </a:p>
        </p:txBody>
      </p:sp>
      <p:sp>
        <p:nvSpPr>
          <p:cNvPr id="22" name="Slide Number Placeholder 7"/>
          <p:cNvSpPr txBox="1">
            <a:spLocks/>
          </p:cNvSpPr>
          <p:nvPr/>
        </p:nvSpPr>
        <p:spPr>
          <a:xfrm>
            <a:off x="4410706" y="6492875"/>
            <a:ext cx="378781" cy="365125"/>
          </a:xfrm>
          <a:prstGeom prst="rect">
            <a:avLst/>
          </a:prstGeom>
          <a:ln/>
        </p:spPr>
        <p:txBody>
          <a:bodyPr/>
          <a:lstStyle>
            <a:lvl1pPr algn="l">
              <a:defRPr sz="1000">
                <a:solidFill>
                  <a:srgbClr val="000000"/>
                </a:solidFill>
              </a:defRPr>
            </a:lvl1pPr>
          </a:lstStyle>
          <a:p>
            <a:pPr>
              <a:defRPr/>
            </a:pPr>
            <a:fld id="{DE4EC572-9149-4F2D-81C6-E10B54558E10}" type="slidenum">
              <a:rPr lang="en-US" sz="800" smtClean="0"/>
              <a:pPr>
                <a:defRPr/>
              </a:pPr>
              <a:t>17</a:t>
            </a:fld>
            <a:endParaRPr lang="en-US" sz="800" dirty="0"/>
          </a:p>
        </p:txBody>
      </p:sp>
    </p:spTree>
    <p:extLst>
      <p:ext uri="{BB962C8B-B14F-4D97-AF65-F5344CB8AC3E}">
        <p14:creationId xmlns:p14="http://schemas.microsoft.com/office/powerpoint/2010/main" val="3276872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1331913" y="1428750"/>
            <a:ext cx="6543675" cy="4133850"/>
          </a:xfrm>
          <a:prstGeom prst="rect">
            <a:avLst/>
          </a:prstGeom>
          <a:noFill/>
          <a:ln w="9525">
            <a:noFill/>
            <a:miter lim="800000"/>
            <a:headEnd/>
            <a:tailEnd/>
          </a:ln>
          <a:effectLst/>
        </p:spPr>
      </p:pic>
      <p:sp>
        <p:nvSpPr>
          <p:cNvPr id="5" name="Rectangle 2"/>
          <p:cNvSpPr txBox="1">
            <a:spLocks noChangeArrowheads="1"/>
          </p:cNvSpPr>
          <p:nvPr/>
        </p:nvSpPr>
        <p:spPr>
          <a:xfrm>
            <a:off x="263525" y="566738"/>
            <a:ext cx="8683625" cy="247650"/>
          </a:xfrm>
          <a:prstGeom prst="rect">
            <a:avLst/>
          </a:prstGeom>
        </p:spPr>
        <p:txBody>
          <a:bodyPr/>
          <a:lstStyle>
            <a:lvl1pPr algn="l" rtl="0" eaLnBrk="0" fontAlgn="base" hangingPunct="0">
              <a:spcBef>
                <a:spcPct val="0"/>
              </a:spcBef>
              <a:spcAft>
                <a:spcPct val="0"/>
              </a:spcAft>
              <a:defRPr sz="1600" b="1">
                <a:solidFill>
                  <a:srgbClr val="003366"/>
                </a:solidFill>
                <a:latin typeface="Arial" pitchFamily="34" charset="0"/>
                <a:ea typeface="+mj-ea"/>
                <a:cs typeface="Arial" pitchFamily="34" charset="0"/>
              </a:defRPr>
            </a:lvl1pPr>
            <a:lvl2pPr algn="l" rtl="0" eaLnBrk="0" fontAlgn="base" hangingPunct="0">
              <a:spcBef>
                <a:spcPct val="0"/>
              </a:spcBef>
              <a:spcAft>
                <a:spcPct val="0"/>
              </a:spcAft>
              <a:defRPr sz="1600" b="1">
                <a:solidFill>
                  <a:srgbClr val="003366"/>
                </a:solidFill>
                <a:latin typeface="Arial" charset="0"/>
                <a:ea typeface="ＭＳ Ｐゴシック" pitchFamily="28" charset="-128"/>
                <a:cs typeface="Arial" pitchFamily="34" charset="0"/>
              </a:defRPr>
            </a:lvl2pPr>
            <a:lvl3pPr algn="l" rtl="0" eaLnBrk="0" fontAlgn="base" hangingPunct="0">
              <a:spcBef>
                <a:spcPct val="0"/>
              </a:spcBef>
              <a:spcAft>
                <a:spcPct val="0"/>
              </a:spcAft>
              <a:defRPr sz="1600" b="1">
                <a:solidFill>
                  <a:srgbClr val="003366"/>
                </a:solidFill>
                <a:latin typeface="Arial" charset="0"/>
                <a:ea typeface="ＭＳ Ｐゴシック" pitchFamily="28" charset="-128"/>
                <a:cs typeface="Arial" pitchFamily="34" charset="0"/>
              </a:defRPr>
            </a:lvl3pPr>
            <a:lvl4pPr algn="l" rtl="0" eaLnBrk="0" fontAlgn="base" hangingPunct="0">
              <a:spcBef>
                <a:spcPct val="0"/>
              </a:spcBef>
              <a:spcAft>
                <a:spcPct val="0"/>
              </a:spcAft>
              <a:defRPr sz="1600" b="1">
                <a:solidFill>
                  <a:srgbClr val="003366"/>
                </a:solidFill>
                <a:latin typeface="Arial" charset="0"/>
                <a:ea typeface="ＭＳ Ｐゴシック" pitchFamily="28" charset="-128"/>
                <a:cs typeface="Arial" pitchFamily="34" charset="0"/>
              </a:defRPr>
            </a:lvl4pPr>
            <a:lvl5pPr algn="l" rtl="0" eaLnBrk="0" fontAlgn="base" hangingPunct="0">
              <a:spcBef>
                <a:spcPct val="0"/>
              </a:spcBef>
              <a:spcAft>
                <a:spcPct val="0"/>
              </a:spcAft>
              <a:defRPr sz="1600" b="1">
                <a:solidFill>
                  <a:srgbClr val="003366"/>
                </a:solidFill>
                <a:latin typeface="Arial" charset="0"/>
                <a:ea typeface="ＭＳ Ｐゴシック" pitchFamily="28" charset="-128"/>
                <a:cs typeface="Arial" pitchFamily="34" charset="0"/>
              </a:defRPr>
            </a:lvl5pPr>
            <a:lvl6pPr marL="457200" algn="l" rtl="0" fontAlgn="base">
              <a:spcBef>
                <a:spcPct val="0"/>
              </a:spcBef>
              <a:spcAft>
                <a:spcPct val="0"/>
              </a:spcAft>
              <a:defRPr sz="1600" b="1">
                <a:solidFill>
                  <a:srgbClr val="003366"/>
                </a:solidFill>
                <a:latin typeface="Arial" charset="0"/>
                <a:ea typeface="ＭＳ Ｐゴシック" pitchFamily="28" charset="-128"/>
              </a:defRPr>
            </a:lvl6pPr>
            <a:lvl7pPr marL="914400" algn="l" rtl="0" fontAlgn="base">
              <a:spcBef>
                <a:spcPct val="0"/>
              </a:spcBef>
              <a:spcAft>
                <a:spcPct val="0"/>
              </a:spcAft>
              <a:defRPr sz="1600" b="1">
                <a:solidFill>
                  <a:srgbClr val="003366"/>
                </a:solidFill>
                <a:latin typeface="Arial" charset="0"/>
                <a:ea typeface="ＭＳ Ｐゴシック" pitchFamily="28" charset="-128"/>
              </a:defRPr>
            </a:lvl7pPr>
            <a:lvl8pPr marL="1371600" algn="l" rtl="0" fontAlgn="base">
              <a:spcBef>
                <a:spcPct val="0"/>
              </a:spcBef>
              <a:spcAft>
                <a:spcPct val="0"/>
              </a:spcAft>
              <a:defRPr sz="1600" b="1">
                <a:solidFill>
                  <a:srgbClr val="003366"/>
                </a:solidFill>
                <a:latin typeface="Arial" charset="0"/>
                <a:ea typeface="ＭＳ Ｐゴシック" pitchFamily="28" charset="-128"/>
              </a:defRPr>
            </a:lvl8pPr>
            <a:lvl9pPr marL="1828800" algn="l" rtl="0" fontAlgn="base">
              <a:spcBef>
                <a:spcPct val="0"/>
              </a:spcBef>
              <a:spcAft>
                <a:spcPct val="0"/>
              </a:spcAft>
              <a:defRPr sz="1600" b="1">
                <a:solidFill>
                  <a:srgbClr val="003366"/>
                </a:solidFill>
                <a:latin typeface="Arial" charset="0"/>
                <a:ea typeface="ＭＳ Ｐゴシック" pitchFamily="28" charset="-128"/>
              </a:defRPr>
            </a:lvl9pPr>
          </a:lstStyle>
          <a:p>
            <a:pPr eaLnBrk="1" hangingPunct="1"/>
            <a:r>
              <a:rPr lang="en-US" dirty="0" smtClean="0"/>
              <a:t>Historical 10 Year Treasury – Last 30 Years</a:t>
            </a:r>
          </a:p>
        </p:txBody>
      </p:sp>
      <p:sp>
        <p:nvSpPr>
          <p:cNvPr id="8" name="Rectangle 5"/>
          <p:cNvSpPr>
            <a:spLocks noChangeArrowheads="1"/>
          </p:cNvSpPr>
          <p:nvPr/>
        </p:nvSpPr>
        <p:spPr bwMode="auto">
          <a:xfrm>
            <a:off x="602423" y="5588000"/>
            <a:ext cx="8005828" cy="400110"/>
          </a:xfrm>
          <a:prstGeom prst="rect">
            <a:avLst/>
          </a:prstGeom>
          <a:solidFill>
            <a:schemeClr val="tx2"/>
          </a:solidFill>
          <a:ln w="9525">
            <a:noFill/>
            <a:miter lim="800000"/>
            <a:headEnd/>
            <a:tailEnd/>
          </a:ln>
        </p:spPr>
        <p:txBody>
          <a:bodyPr wrap="square">
            <a:spAutoFit/>
          </a:bodyPr>
          <a:lstStyle/>
          <a:p>
            <a:pPr marL="338138" lvl="1" algn="ctr" defTabSz="517525" eaLnBrk="0" hangingPunct="0">
              <a:spcBef>
                <a:spcPts val="100"/>
              </a:spcBef>
              <a:spcAft>
                <a:spcPts val="100"/>
              </a:spcAft>
              <a:buClr>
                <a:srgbClr val="000000"/>
              </a:buClr>
            </a:pPr>
            <a:r>
              <a:rPr lang="en-US" sz="1000" dirty="0" smtClean="0">
                <a:solidFill>
                  <a:srgbClr val="FFFFFF"/>
                </a:solidFill>
                <a:latin typeface="Arial" pitchFamily="34" charset="0"/>
                <a:ea typeface="ＭＳ Ｐゴシック"/>
              </a:rPr>
              <a:t>History suggests long-term rates </a:t>
            </a:r>
            <a:r>
              <a:rPr lang="en-US" sz="1000" dirty="0">
                <a:solidFill>
                  <a:srgbClr val="FFFFFF"/>
                </a:solidFill>
                <a:latin typeface="Arial" pitchFamily="34" charset="0"/>
                <a:ea typeface="ＭＳ Ｐゴシック"/>
              </a:rPr>
              <a:t>may increase rapidly once the Fed begins signaling an increase in short-term </a:t>
            </a:r>
            <a:r>
              <a:rPr lang="en-US" sz="1000" dirty="0" smtClean="0">
                <a:solidFill>
                  <a:srgbClr val="FFFFFF"/>
                </a:solidFill>
                <a:latin typeface="Arial" pitchFamily="34" charset="0"/>
                <a:ea typeface="ＭＳ Ｐゴシック"/>
              </a:rPr>
              <a:t>rates, and/or </a:t>
            </a:r>
            <a:r>
              <a:rPr lang="en-US" sz="1000" dirty="0">
                <a:solidFill>
                  <a:srgbClr val="FFFFFF"/>
                </a:solidFill>
                <a:latin typeface="Arial" pitchFamily="34" charset="0"/>
                <a:ea typeface="ＭＳ Ｐゴシック"/>
              </a:rPr>
              <a:t>if the market begins to price in the </a:t>
            </a:r>
            <a:r>
              <a:rPr lang="en-US" sz="1000" dirty="0" smtClean="0">
                <a:solidFill>
                  <a:srgbClr val="FFFFFF"/>
                </a:solidFill>
                <a:latin typeface="Arial" pitchFamily="34" charset="0"/>
                <a:ea typeface="ＭＳ Ｐゴシック"/>
              </a:rPr>
              <a:t>risks </a:t>
            </a:r>
            <a:r>
              <a:rPr lang="en-US" sz="1000" dirty="0">
                <a:solidFill>
                  <a:srgbClr val="FFFFFF"/>
                </a:solidFill>
                <a:latin typeface="Arial" pitchFamily="34" charset="0"/>
                <a:ea typeface="ＭＳ Ｐゴシック"/>
              </a:rPr>
              <a:t>associated with current monetary </a:t>
            </a:r>
            <a:r>
              <a:rPr lang="en-US" sz="1000" dirty="0" smtClean="0">
                <a:solidFill>
                  <a:srgbClr val="FFFFFF"/>
                </a:solidFill>
                <a:latin typeface="Arial" pitchFamily="34" charset="0"/>
                <a:ea typeface="ＭＳ Ｐゴシック"/>
              </a:rPr>
              <a:t>policy </a:t>
            </a:r>
            <a:r>
              <a:rPr lang="en-US" sz="1000" dirty="0">
                <a:solidFill>
                  <a:srgbClr val="FFFFFF"/>
                </a:solidFill>
                <a:latin typeface="Arial" pitchFamily="34" charset="0"/>
                <a:ea typeface="ＭＳ Ｐゴシック"/>
              </a:rPr>
              <a:t>and the </a:t>
            </a:r>
            <a:r>
              <a:rPr lang="en-US" sz="1000" dirty="0" smtClean="0">
                <a:solidFill>
                  <a:srgbClr val="FFFFFF"/>
                </a:solidFill>
                <a:latin typeface="Arial" pitchFamily="34" charset="0"/>
                <a:ea typeface="ＭＳ Ｐゴシック"/>
              </a:rPr>
              <a:t>unprecedented US </a:t>
            </a:r>
            <a:r>
              <a:rPr lang="en-US" sz="1000" dirty="0">
                <a:solidFill>
                  <a:srgbClr val="FFFFFF"/>
                </a:solidFill>
                <a:latin typeface="Arial" pitchFamily="34" charset="0"/>
                <a:ea typeface="ＭＳ Ｐゴシック"/>
              </a:rPr>
              <a:t>debt </a:t>
            </a:r>
            <a:r>
              <a:rPr lang="en-US" sz="1000" dirty="0" smtClean="0">
                <a:solidFill>
                  <a:srgbClr val="FFFFFF"/>
                </a:solidFill>
                <a:latin typeface="Arial" pitchFamily="34" charset="0"/>
                <a:ea typeface="ＭＳ Ｐゴシック"/>
              </a:rPr>
              <a:t>burden</a:t>
            </a:r>
            <a:endParaRPr lang="en-US" sz="1000" dirty="0">
              <a:solidFill>
                <a:srgbClr val="FFFFFF"/>
              </a:solidFill>
              <a:latin typeface="Arial" pitchFamily="34" charset="0"/>
              <a:ea typeface="ＭＳ Ｐゴシック"/>
            </a:endParaRPr>
          </a:p>
        </p:txBody>
      </p:sp>
      <p:sp>
        <p:nvSpPr>
          <p:cNvPr id="9" name="TextBox 14"/>
          <p:cNvSpPr txBox="1">
            <a:spLocks noChangeArrowheads="1"/>
          </p:cNvSpPr>
          <p:nvPr/>
        </p:nvSpPr>
        <p:spPr bwMode="auto">
          <a:xfrm>
            <a:off x="263525" y="954087"/>
            <a:ext cx="7315200" cy="246221"/>
          </a:xfrm>
          <a:prstGeom prst="rect">
            <a:avLst/>
          </a:prstGeom>
          <a:noFill/>
          <a:ln w="9525">
            <a:noFill/>
            <a:miter lim="800000"/>
            <a:headEnd/>
            <a:tailEnd/>
          </a:ln>
        </p:spPr>
        <p:txBody>
          <a:bodyPr>
            <a:spAutoFit/>
          </a:bodyPr>
          <a:lstStyle/>
          <a:p>
            <a:pPr eaLnBrk="0" hangingPunct="0">
              <a:spcBef>
                <a:spcPct val="20000"/>
              </a:spcBef>
              <a:buClr>
                <a:srgbClr val="000000"/>
              </a:buClr>
              <a:buSzPct val="75000"/>
              <a:buFont typeface="Wingdings" pitchFamily="2" charset="2"/>
              <a:buNone/>
            </a:pPr>
            <a:r>
              <a:rPr lang="en-US" sz="1000" dirty="0" smtClean="0">
                <a:solidFill>
                  <a:srgbClr val="718DAE"/>
                </a:solidFill>
                <a:latin typeface="Arial" pitchFamily="34" charset="0"/>
                <a:ea typeface="ＭＳ Ｐゴシック"/>
                <a:cs typeface="Arial" pitchFamily="34" charset="0"/>
              </a:rPr>
              <a:t>Despite recent move higher, interest rates are still near historic lows</a:t>
            </a:r>
            <a:endParaRPr lang="en-US" sz="1000" dirty="0">
              <a:solidFill>
                <a:srgbClr val="000000"/>
              </a:solidFill>
              <a:latin typeface="Arial" pitchFamily="34" charset="0"/>
              <a:ea typeface="ＭＳ Ｐゴシック"/>
            </a:endParaRPr>
          </a:p>
        </p:txBody>
      </p:sp>
      <p:sp>
        <p:nvSpPr>
          <p:cNvPr id="10" name="TextBox 12"/>
          <p:cNvSpPr txBox="1">
            <a:spLocks noChangeArrowheads="1"/>
          </p:cNvSpPr>
          <p:nvPr/>
        </p:nvSpPr>
        <p:spPr bwMode="auto">
          <a:xfrm>
            <a:off x="602423" y="6316366"/>
            <a:ext cx="1749425" cy="200055"/>
          </a:xfrm>
          <a:prstGeom prst="rect">
            <a:avLst/>
          </a:prstGeom>
          <a:noFill/>
          <a:ln w="9525">
            <a:noFill/>
            <a:miter lim="800000"/>
            <a:headEnd/>
            <a:tailEnd/>
          </a:ln>
        </p:spPr>
        <p:txBody>
          <a:bodyPr wrap="square">
            <a:spAutoFit/>
          </a:bodyPr>
          <a:lstStyle/>
          <a:p>
            <a:r>
              <a:rPr lang="en-US" sz="700" b="0" dirty="0" smtClean="0">
                <a:solidFill>
                  <a:srgbClr val="000000"/>
                </a:solidFill>
              </a:rPr>
              <a:t>Source:  Bloomberg</a:t>
            </a:r>
            <a:endParaRPr lang="en-US" sz="700" b="0" dirty="0">
              <a:solidFill>
                <a:srgbClr val="000000"/>
              </a:solidFill>
            </a:endParaRPr>
          </a:p>
        </p:txBody>
      </p:sp>
      <p:sp>
        <p:nvSpPr>
          <p:cNvPr id="7" name="Slide Number Placeholder 7"/>
          <p:cNvSpPr txBox="1">
            <a:spLocks/>
          </p:cNvSpPr>
          <p:nvPr/>
        </p:nvSpPr>
        <p:spPr>
          <a:xfrm>
            <a:off x="4410706" y="6492875"/>
            <a:ext cx="378781" cy="365125"/>
          </a:xfrm>
          <a:prstGeom prst="rect">
            <a:avLst/>
          </a:prstGeom>
          <a:ln/>
        </p:spPr>
        <p:txBody>
          <a:bodyPr/>
          <a:lstStyle>
            <a:lvl1pPr algn="l">
              <a:defRPr sz="1000">
                <a:solidFill>
                  <a:srgbClr val="000000"/>
                </a:solidFill>
              </a:defRPr>
            </a:lvl1pPr>
          </a:lstStyle>
          <a:p>
            <a:pPr>
              <a:defRPr/>
            </a:pPr>
            <a:fld id="{DE4EC572-9149-4F2D-81C6-E10B54558E10}" type="slidenum">
              <a:rPr lang="en-US" sz="800" smtClean="0"/>
              <a:pPr>
                <a:defRPr/>
              </a:pPr>
              <a:t>18</a:t>
            </a:fld>
            <a:endParaRPr lang="en-US" sz="800" dirty="0"/>
          </a:p>
        </p:txBody>
      </p:sp>
    </p:spTree>
    <p:extLst>
      <p:ext uri="{BB962C8B-B14F-4D97-AF65-F5344CB8AC3E}">
        <p14:creationId xmlns:p14="http://schemas.microsoft.com/office/powerpoint/2010/main" val="1477177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gray">
          <a:xfrm>
            <a:off x="388938" y="695325"/>
            <a:ext cx="8226425" cy="255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defRPr/>
            </a:pPr>
            <a:r>
              <a:rPr lang="en-US" sz="2400" b="1" kern="0" dirty="0" smtClean="0">
                <a:solidFill>
                  <a:srgbClr val="003366"/>
                </a:solidFill>
                <a:cs typeface="Arial" pitchFamily="34" charset="0"/>
              </a:rPr>
              <a:t>Table of Contents</a:t>
            </a:r>
            <a:endParaRPr lang="en-US" sz="2400" b="1" kern="0" dirty="0">
              <a:solidFill>
                <a:srgbClr val="003366"/>
              </a:solidFill>
              <a:cs typeface="Arial" pitchFamily="34" charset="0"/>
            </a:endParaRPr>
          </a:p>
        </p:txBody>
      </p:sp>
      <p:sp>
        <p:nvSpPr>
          <p:cNvPr id="5" name="Rectangle 5"/>
          <p:cNvSpPr>
            <a:spLocks noChangeArrowheads="1"/>
          </p:cNvSpPr>
          <p:nvPr/>
        </p:nvSpPr>
        <p:spPr bwMode="gray">
          <a:xfrm>
            <a:off x="440307" y="1279944"/>
            <a:ext cx="7105650" cy="4495800"/>
          </a:xfrm>
          <a:prstGeom prst="rect">
            <a:avLst/>
          </a:prstGeom>
          <a:noFill/>
          <a:ln w="9525">
            <a:noFill/>
            <a:miter lim="800000"/>
            <a:headEnd/>
            <a:tailEnd/>
          </a:ln>
        </p:spPr>
        <p:txBody>
          <a:bodyPr lIns="0" tIns="0" rIns="0" bIns="0"/>
          <a:lstStyle/>
          <a:p>
            <a:pPr marL="304800" indent="-304800" eaLnBrk="0" hangingPunct="0">
              <a:spcBef>
                <a:spcPct val="60000"/>
              </a:spcBef>
              <a:spcAft>
                <a:spcPct val="25000"/>
              </a:spcAft>
              <a:buClr>
                <a:srgbClr val="003366"/>
              </a:buClr>
              <a:buFont typeface="Arial" charset="0"/>
              <a:buAutoNum type="romanUcPeriod"/>
            </a:pPr>
            <a:r>
              <a:rPr lang="en-US" sz="2000" dirty="0" smtClean="0">
                <a:solidFill>
                  <a:srgbClr val="000000"/>
                </a:solidFill>
                <a:latin typeface="Arial" charset="0"/>
                <a:ea typeface="ＭＳ Ｐゴシック" pitchFamily="28" charset="-128"/>
              </a:rPr>
              <a:t>Investment Overview</a:t>
            </a:r>
          </a:p>
          <a:p>
            <a:pPr marL="304800" indent="-304800" eaLnBrk="0" hangingPunct="0">
              <a:spcBef>
                <a:spcPct val="60000"/>
              </a:spcBef>
              <a:spcAft>
                <a:spcPct val="25000"/>
              </a:spcAft>
              <a:buClr>
                <a:srgbClr val="003366"/>
              </a:buClr>
              <a:buFont typeface="Arial" charset="0"/>
              <a:buAutoNum type="romanUcPeriod"/>
            </a:pPr>
            <a:r>
              <a:rPr lang="en-US" sz="2000" dirty="0" smtClean="0">
                <a:solidFill>
                  <a:srgbClr val="000000"/>
                </a:solidFill>
                <a:latin typeface="Arial" charset="0"/>
                <a:ea typeface="ＭＳ Ｐゴシック" pitchFamily="28" charset="-128"/>
              </a:rPr>
              <a:t>Economic Overview</a:t>
            </a:r>
          </a:p>
          <a:p>
            <a:pPr marL="304800" indent="-304800" eaLnBrk="0" hangingPunct="0">
              <a:spcBef>
                <a:spcPct val="60000"/>
              </a:spcBef>
              <a:spcAft>
                <a:spcPct val="25000"/>
              </a:spcAft>
              <a:buClr>
                <a:srgbClr val="003366"/>
              </a:buClr>
              <a:buFont typeface="Arial" charset="0"/>
              <a:buAutoNum type="romanUcPeriod"/>
            </a:pPr>
            <a:r>
              <a:rPr lang="en-US" sz="2000" dirty="0" smtClean="0">
                <a:solidFill>
                  <a:srgbClr val="000000"/>
                </a:solidFill>
                <a:latin typeface="Arial" charset="0"/>
                <a:ea typeface="ＭＳ Ｐゴシック" pitchFamily="28" charset="-128"/>
              </a:rPr>
              <a:t>Monetary Policy Overview</a:t>
            </a:r>
          </a:p>
          <a:p>
            <a:pPr marL="304800" indent="-304800" eaLnBrk="0" hangingPunct="0">
              <a:spcBef>
                <a:spcPct val="60000"/>
              </a:spcBef>
              <a:spcAft>
                <a:spcPct val="25000"/>
              </a:spcAft>
              <a:buClr>
                <a:srgbClr val="003366"/>
              </a:buClr>
              <a:buFont typeface="Arial" charset="0"/>
              <a:buAutoNum type="romanUcPeriod"/>
            </a:pPr>
            <a:r>
              <a:rPr lang="en-US" sz="2000" dirty="0" smtClean="0">
                <a:solidFill>
                  <a:srgbClr val="000000"/>
                </a:solidFill>
                <a:latin typeface="Arial" charset="0"/>
                <a:ea typeface="ＭＳ Ｐゴシック" pitchFamily="28" charset="-128"/>
              </a:rPr>
              <a:t>Investment Outlook</a:t>
            </a:r>
          </a:p>
          <a:p>
            <a:pPr marL="304800" indent="-304800" eaLnBrk="0" hangingPunct="0">
              <a:spcBef>
                <a:spcPct val="60000"/>
              </a:spcBef>
              <a:spcAft>
                <a:spcPct val="25000"/>
              </a:spcAft>
              <a:buClr>
                <a:srgbClr val="003366"/>
              </a:buClr>
              <a:buFont typeface="Arial" charset="0"/>
              <a:buAutoNum type="romanUcPeriod"/>
            </a:pPr>
            <a:r>
              <a:rPr lang="en-US" sz="2000" dirty="0" smtClean="0">
                <a:solidFill>
                  <a:srgbClr val="000000"/>
                </a:solidFill>
                <a:latin typeface="Arial" charset="0"/>
                <a:ea typeface="ＭＳ Ｐゴシック" pitchFamily="28" charset="-128"/>
              </a:rPr>
              <a:t>Q&amp;A</a:t>
            </a:r>
          </a:p>
          <a:p>
            <a:pPr marL="304800" indent="-304800" eaLnBrk="0" hangingPunct="0">
              <a:spcBef>
                <a:spcPct val="60000"/>
              </a:spcBef>
              <a:spcAft>
                <a:spcPct val="25000"/>
              </a:spcAft>
              <a:buClr>
                <a:srgbClr val="003366"/>
              </a:buClr>
              <a:buFont typeface="Arial" charset="0"/>
              <a:buAutoNum type="romanUcPeriod"/>
            </a:pPr>
            <a:endParaRPr lang="en-US" sz="2000" dirty="0" smtClean="0">
              <a:solidFill>
                <a:srgbClr val="000000"/>
              </a:solidFill>
              <a:latin typeface="Arial" charset="0"/>
              <a:ea typeface="ＭＳ Ｐゴシック" pitchFamily="28" charset="-128"/>
            </a:endParaRPr>
          </a:p>
        </p:txBody>
      </p:sp>
    </p:spTree>
    <p:extLst>
      <p:ext uri="{BB962C8B-B14F-4D97-AF65-F5344CB8AC3E}">
        <p14:creationId xmlns:p14="http://schemas.microsoft.com/office/powerpoint/2010/main" val="2300970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3232150"/>
            <a:ext cx="9144000" cy="393700"/>
          </a:xfrm>
          <a:prstGeom prst="rect">
            <a:avLst/>
          </a:prstGeom>
        </p:spPr>
        <p:txBody>
          <a:bodyPr lIns="0"/>
          <a:lstStyle/>
          <a:p>
            <a:pPr algn="ctr">
              <a:defRPr/>
            </a:pPr>
            <a:r>
              <a:rPr lang="en-US" sz="2400" b="1" kern="0" dirty="0" smtClean="0">
                <a:solidFill>
                  <a:schemeClr val="accent1"/>
                </a:solidFill>
                <a:ea typeface="ＭＳ Ｐゴシック" pitchFamily="28" charset="-128"/>
                <a:cs typeface="Arial" pitchFamily="34" charset="0"/>
              </a:rPr>
              <a:t>Investment Outlook </a:t>
            </a:r>
          </a:p>
          <a:p>
            <a:pPr algn="ctr">
              <a:defRPr/>
            </a:pPr>
            <a:endParaRPr lang="en-US" sz="1600" b="1" kern="0" dirty="0" smtClean="0">
              <a:solidFill>
                <a:schemeClr val="accent1"/>
              </a:solidFill>
              <a:ea typeface="ＭＳ Ｐゴシック" pitchFamily="28" charset="-128"/>
              <a:cs typeface="Arial" pitchFamily="34" charset="0"/>
            </a:endParaRPr>
          </a:p>
          <a:p>
            <a:pPr algn="ctr">
              <a:defRPr/>
            </a:pPr>
            <a:endParaRPr lang="en-US" sz="1600" b="1" kern="0" dirty="0" smtClean="0">
              <a:solidFill>
                <a:schemeClr val="accent1"/>
              </a:solidFill>
              <a:ea typeface="ＭＳ Ｐゴシック" pitchFamily="28" charset="-128"/>
              <a:cs typeface="Arial" pitchFamily="34" charset="0"/>
            </a:endParaRPr>
          </a:p>
        </p:txBody>
      </p:sp>
      <p:sp>
        <p:nvSpPr>
          <p:cNvPr id="3" name="Slide Number Placeholder 7"/>
          <p:cNvSpPr txBox="1">
            <a:spLocks/>
          </p:cNvSpPr>
          <p:nvPr/>
        </p:nvSpPr>
        <p:spPr>
          <a:xfrm>
            <a:off x="4410706" y="6492875"/>
            <a:ext cx="378781" cy="365125"/>
          </a:xfrm>
          <a:prstGeom prst="rect">
            <a:avLst/>
          </a:prstGeom>
          <a:ln/>
        </p:spPr>
        <p:txBody>
          <a:bodyPr/>
          <a:lstStyle>
            <a:lvl1pPr algn="l">
              <a:defRPr sz="1000">
                <a:solidFill>
                  <a:srgbClr val="000000"/>
                </a:solidFill>
              </a:defRPr>
            </a:lvl1pPr>
          </a:lstStyle>
          <a:p>
            <a:pPr>
              <a:defRPr/>
            </a:pPr>
            <a:fld id="{DE4EC572-9149-4F2D-81C6-E10B54558E10}" type="slidenum">
              <a:rPr lang="en-US" sz="800" smtClean="0"/>
              <a:pPr>
                <a:defRPr/>
              </a:pPr>
              <a:t>19</a:t>
            </a:fld>
            <a:endParaRPr lang="en-US" sz="800" dirty="0"/>
          </a:p>
        </p:txBody>
      </p:sp>
    </p:spTree>
    <p:extLst>
      <p:ext uri="{BB962C8B-B14F-4D97-AF65-F5344CB8AC3E}">
        <p14:creationId xmlns:p14="http://schemas.microsoft.com/office/powerpoint/2010/main" val="3950081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457200" y="639763"/>
            <a:ext cx="8226425" cy="393700"/>
          </a:xfrm>
          <a:prstGeom prst="rect">
            <a:avLst/>
          </a:prstGeom>
        </p:spPr>
        <p:txBody>
          <a:bodyPr lIns="0"/>
          <a:lstStyle/>
          <a:p>
            <a:pPr>
              <a:defRPr/>
            </a:pPr>
            <a:r>
              <a:rPr lang="en-US" sz="1600" b="1" kern="0" dirty="0" smtClean="0">
                <a:solidFill>
                  <a:schemeClr val="accent1"/>
                </a:solidFill>
                <a:ea typeface="ＭＳ Ｐゴシック" pitchFamily="28" charset="-128"/>
                <a:cs typeface="Arial" pitchFamily="34" charset="0"/>
              </a:rPr>
              <a:t>March 2014 </a:t>
            </a:r>
            <a:r>
              <a:rPr lang="en-US" sz="1600" b="1" kern="0" dirty="0">
                <a:solidFill>
                  <a:schemeClr val="accent1"/>
                </a:solidFill>
                <a:ea typeface="ＭＳ Ｐゴシック" pitchFamily="28" charset="-128"/>
                <a:cs typeface="Arial" pitchFamily="34" charset="0"/>
              </a:rPr>
              <a:t>Market Returns</a:t>
            </a:r>
          </a:p>
        </p:txBody>
      </p:sp>
      <p:graphicFrame>
        <p:nvGraphicFramePr>
          <p:cNvPr id="206910" name="Object 62"/>
          <p:cNvGraphicFramePr>
            <a:graphicFrameLocks noChangeAspect="1"/>
          </p:cNvGraphicFramePr>
          <p:nvPr/>
        </p:nvGraphicFramePr>
        <p:xfrm>
          <a:off x="338138" y="1144588"/>
          <a:ext cx="4505325" cy="5076825"/>
        </p:xfrm>
        <a:graphic>
          <a:graphicData uri="http://schemas.openxmlformats.org/presentationml/2006/ole">
            <mc:AlternateContent xmlns:mc="http://schemas.openxmlformats.org/markup-compatibility/2006">
              <mc:Choice xmlns:v="urn:schemas-microsoft-com:vml" Requires="v">
                <p:oleObj spid="_x0000_s206957" name="Worksheet" r:id="rId5" imgW="4505420" imgH="5076920" progId="Excel.Sheet.12">
                  <p:embed/>
                </p:oleObj>
              </mc:Choice>
              <mc:Fallback>
                <p:oleObj name="Worksheet" r:id="rId5" imgW="4505420" imgH="5076920" progId="Excel.Sheet.12">
                  <p:embed/>
                  <p:pic>
                    <p:nvPicPr>
                      <p:cNvPr id="0" name="Picture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1144588"/>
                        <a:ext cx="4505325"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Placeholder 4"/>
          <p:cNvSpPr txBox="1">
            <a:spLocks/>
          </p:cNvSpPr>
          <p:nvPr/>
        </p:nvSpPr>
        <p:spPr bwMode="auto">
          <a:xfrm>
            <a:off x="4892675" y="1111250"/>
            <a:ext cx="3784600" cy="5229225"/>
          </a:xfrm>
          <a:prstGeom prst="rect">
            <a:avLst/>
          </a:prstGeom>
          <a:noFill/>
          <a:ln w="9525">
            <a:noFill/>
            <a:miter lim="800000"/>
            <a:headEnd/>
            <a:tailEnd/>
          </a:ln>
        </p:spPr>
        <p:txBody>
          <a:bodyPr/>
          <a:lstStyle/>
          <a:p>
            <a:pPr marL="228600" indent="-228600" algn="just">
              <a:lnSpc>
                <a:spcPct val="125000"/>
              </a:lnSpc>
              <a:spcAft>
                <a:spcPts val="1200"/>
              </a:spcAft>
              <a:buFont typeface="Wingdings" pitchFamily="2" charset="2"/>
              <a:buChar char="§"/>
              <a:defRPr/>
            </a:pPr>
            <a:r>
              <a:rPr lang="en-US" sz="1100" b="1" dirty="0">
                <a:solidFill>
                  <a:srgbClr val="000000"/>
                </a:solidFill>
              </a:rPr>
              <a:t>The MSCI ACWI, a proxy for global equities, rose 0.4% in March, finishing a choppy first quarter with a gain of 1.1%. Emerging markets equity was the clear leader last month, gaining 3.1%, while  Developed international was down 0.6% </a:t>
            </a:r>
          </a:p>
          <a:p>
            <a:pPr marL="228600" lvl="1" indent="-228600" algn="just">
              <a:lnSpc>
                <a:spcPct val="125000"/>
              </a:lnSpc>
              <a:spcAft>
                <a:spcPts val="1200"/>
              </a:spcAft>
              <a:buFont typeface="Wingdings" pitchFamily="2" charset="2"/>
              <a:buChar char="§"/>
              <a:defRPr/>
            </a:pPr>
            <a:r>
              <a:rPr lang="en-US" sz="1100" b="1" dirty="0">
                <a:solidFill>
                  <a:srgbClr val="000000"/>
                </a:solidFill>
              </a:rPr>
              <a:t>Remarks from new Fed Chair Janet Yellen </a:t>
            </a:r>
            <a:r>
              <a:rPr lang="en-US" sz="1100" b="1" dirty="0" smtClean="0">
                <a:solidFill>
                  <a:srgbClr val="000000"/>
                </a:solidFill>
              </a:rPr>
              <a:t>suggested </a:t>
            </a:r>
            <a:r>
              <a:rPr lang="en-US" sz="1100" b="1" dirty="0">
                <a:solidFill>
                  <a:srgbClr val="000000"/>
                </a:solidFill>
              </a:rPr>
              <a:t>short term interest rates could rise earlier in 2015 than market expectations led to a slight rise in yields; the benchmark 10-year US Treasury yield ended March at 2.72%, up from 2.65% the previous month. </a:t>
            </a:r>
          </a:p>
          <a:p>
            <a:pPr marL="228600" lvl="1" indent="-228600" algn="just">
              <a:lnSpc>
                <a:spcPct val="125000"/>
              </a:lnSpc>
              <a:spcAft>
                <a:spcPts val="1200"/>
              </a:spcAft>
              <a:buFont typeface="Wingdings" pitchFamily="2" charset="2"/>
              <a:buChar char="§"/>
              <a:defRPr/>
            </a:pPr>
            <a:r>
              <a:rPr lang="en-US" sz="1100" b="1" dirty="0">
                <a:solidFill>
                  <a:srgbClr val="000000"/>
                </a:solidFill>
              </a:rPr>
              <a:t>The Barclays Aggregate Index declined 0.2% in March, but returned 1.8% in the first quarter. The Barclays High Yield Index and the Barclays Municipal Bond Index </a:t>
            </a:r>
            <a:r>
              <a:rPr lang="en-US" sz="1100" b="1" dirty="0" smtClean="0">
                <a:solidFill>
                  <a:srgbClr val="000000"/>
                </a:solidFill>
              </a:rPr>
              <a:t>each rose </a:t>
            </a:r>
            <a:r>
              <a:rPr lang="en-US" sz="1100" b="1" dirty="0">
                <a:solidFill>
                  <a:srgbClr val="000000"/>
                </a:solidFill>
              </a:rPr>
              <a:t>0.2% </a:t>
            </a:r>
            <a:r>
              <a:rPr lang="en-US" sz="1100" b="1" dirty="0" smtClean="0">
                <a:solidFill>
                  <a:srgbClr val="000000"/>
                </a:solidFill>
              </a:rPr>
              <a:t>last </a:t>
            </a:r>
            <a:r>
              <a:rPr lang="en-US" sz="1100" b="1" dirty="0">
                <a:solidFill>
                  <a:srgbClr val="000000"/>
                </a:solidFill>
              </a:rPr>
              <a:t>month, extending their year-to-date outperformance</a:t>
            </a:r>
            <a:r>
              <a:rPr lang="en-US" sz="1100" dirty="0">
                <a:solidFill>
                  <a:srgbClr val="000000"/>
                </a:solidFill>
              </a:rPr>
              <a:t>. </a:t>
            </a:r>
            <a:r>
              <a:rPr lang="en-US" sz="1100" b="1" dirty="0">
                <a:solidFill>
                  <a:srgbClr val="000000"/>
                </a:solidFill>
              </a:rPr>
              <a:t>EM bonds also snapped back with a monthly return of </a:t>
            </a:r>
            <a:r>
              <a:rPr lang="en-US" sz="1100" b="1" dirty="0" smtClean="0">
                <a:solidFill>
                  <a:srgbClr val="000000"/>
                </a:solidFill>
              </a:rPr>
              <a:t>1.3%.</a:t>
            </a:r>
            <a:endParaRPr lang="en-US" sz="1100" b="1" dirty="0">
              <a:solidFill>
                <a:srgbClr val="000000"/>
              </a:solidFill>
            </a:endParaRPr>
          </a:p>
          <a:p>
            <a:pPr marL="228600" indent="-228600" algn="just">
              <a:lnSpc>
                <a:spcPct val="125000"/>
              </a:lnSpc>
              <a:spcAft>
                <a:spcPts val="1200"/>
              </a:spcAft>
              <a:buFont typeface="Wingdings" pitchFamily="2" charset="2"/>
              <a:buChar char="§"/>
              <a:defRPr/>
            </a:pPr>
            <a:r>
              <a:rPr lang="en-US" sz="1100" b="1" dirty="0">
                <a:solidFill>
                  <a:srgbClr val="000000"/>
                </a:solidFill>
              </a:rPr>
              <a:t>REITs and Commodities had another positive month and are up strongly thus far in 2014.</a:t>
            </a:r>
            <a:endParaRPr lang="en-US" sz="1100" b="1" dirty="0">
              <a:solidFill>
                <a:srgbClr val="FF0000"/>
              </a:solidFill>
              <a:latin typeface="+mj-lt"/>
            </a:endParaRPr>
          </a:p>
        </p:txBody>
      </p:sp>
      <p:sp>
        <p:nvSpPr>
          <p:cNvPr id="5" name="Slide Number Placeholder 7"/>
          <p:cNvSpPr txBox="1">
            <a:spLocks/>
          </p:cNvSpPr>
          <p:nvPr/>
        </p:nvSpPr>
        <p:spPr>
          <a:xfrm>
            <a:off x="4410706" y="6492875"/>
            <a:ext cx="378781" cy="365125"/>
          </a:xfrm>
          <a:prstGeom prst="rect">
            <a:avLst/>
          </a:prstGeom>
          <a:ln/>
        </p:spPr>
        <p:txBody>
          <a:bodyPr/>
          <a:lstStyle>
            <a:lvl1pPr algn="l">
              <a:defRPr sz="1000">
                <a:solidFill>
                  <a:srgbClr val="000000"/>
                </a:solidFill>
              </a:defRPr>
            </a:lvl1pPr>
          </a:lstStyle>
          <a:p>
            <a:pPr>
              <a:defRPr/>
            </a:pPr>
            <a:fld id="{DE4EC572-9149-4F2D-81C6-E10B54558E10}" type="slidenum">
              <a:rPr lang="en-US" sz="800" smtClean="0"/>
              <a:pPr>
                <a:defRPr/>
              </a:pPr>
              <a:t>20</a:t>
            </a:fld>
            <a:endParaRPr lang="en-US" sz="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txBox="1">
            <a:spLocks/>
          </p:cNvSpPr>
          <p:nvPr/>
        </p:nvSpPr>
        <p:spPr>
          <a:xfrm>
            <a:off x="2695575" y="5378450"/>
            <a:ext cx="5562600" cy="650875"/>
          </a:xfrm>
          <a:prstGeom prst="rect">
            <a:avLst/>
          </a:prstGeom>
        </p:spPr>
        <p:txBody>
          <a:bodyPr/>
          <a:lstStyle/>
          <a:p>
            <a:pPr algn="just">
              <a:defRPr/>
            </a:pPr>
            <a:r>
              <a:rPr lang="en-US" sz="800" kern="0" dirty="0">
                <a:cs typeface="Arial" pitchFamily="34" charset="0"/>
              </a:rPr>
              <a:t>Returns are represented by the follow indices: Barclays Municipal Bond Index, Citi World BIG Index, Barclays Aggregate Bond Index, Barclays US Corporate High Yield Index, Barclays Bellwether 10 and 30 year US Treasury Index, Barclays Financial Institutions Bond Index, Barclays MBS Fixed Rate Bond Index and Barclays  US Investment Grade Corporate Index.</a:t>
            </a:r>
            <a:r>
              <a:rPr lang="en-US" sz="800" dirty="0">
                <a:cs typeface="Arial" pitchFamily="34" charset="0"/>
              </a:rPr>
              <a:t> </a:t>
            </a:r>
            <a:r>
              <a:rPr lang="en-US" sz="800" kern="0" dirty="0">
                <a:cs typeface="Arial" pitchFamily="34" charset="0"/>
              </a:rPr>
              <a:t>Data source:  </a:t>
            </a:r>
            <a:r>
              <a:rPr lang="en-US" sz="800" dirty="0"/>
              <a:t>Morningstar and Barclays Live</a:t>
            </a:r>
            <a:endParaRPr lang="en-US" sz="800" dirty="0">
              <a:solidFill>
                <a:srgbClr val="FF0000"/>
              </a:solidFill>
            </a:endParaRPr>
          </a:p>
        </p:txBody>
      </p:sp>
      <p:sp>
        <p:nvSpPr>
          <p:cNvPr id="14" name="Title 3"/>
          <p:cNvSpPr txBox="1">
            <a:spLocks/>
          </p:cNvSpPr>
          <p:nvPr/>
        </p:nvSpPr>
        <p:spPr>
          <a:xfrm>
            <a:off x="457200" y="639763"/>
            <a:ext cx="8226425" cy="393700"/>
          </a:xfrm>
          <a:prstGeom prst="rect">
            <a:avLst/>
          </a:prstGeom>
        </p:spPr>
        <p:txBody>
          <a:bodyPr lIns="0"/>
          <a:lstStyle/>
          <a:p>
            <a:pPr>
              <a:defRPr/>
            </a:pPr>
            <a:r>
              <a:rPr lang="en-US" sz="1600" b="1" dirty="0" smtClean="0">
                <a:solidFill>
                  <a:srgbClr val="003366"/>
                </a:solidFill>
                <a:cs typeface="Arial" pitchFamily="34" charset="0"/>
              </a:rPr>
              <a:t>Market Overview</a:t>
            </a:r>
            <a:endParaRPr lang="en-US" sz="1600" b="1" dirty="0">
              <a:solidFill>
                <a:srgbClr val="003366"/>
              </a:solidFill>
              <a:ea typeface="+mj-ea"/>
              <a:cs typeface="Arial" pitchFamily="34" charset="0"/>
            </a:endParaRPr>
          </a:p>
        </p:txBody>
      </p:sp>
      <p:sp>
        <p:nvSpPr>
          <p:cNvPr id="9" name="Text Placeholder 13"/>
          <p:cNvSpPr txBox="1">
            <a:spLocks/>
          </p:cNvSpPr>
          <p:nvPr/>
        </p:nvSpPr>
        <p:spPr bwMode="auto">
          <a:xfrm>
            <a:off x="407988" y="1469490"/>
            <a:ext cx="1920875" cy="4806950"/>
          </a:xfrm>
          <a:prstGeom prst="rect">
            <a:avLst/>
          </a:prstGeom>
          <a:noFill/>
          <a:ln w="9525" algn="ctr">
            <a:noFill/>
            <a:miter lim="800000"/>
            <a:headEnd/>
            <a:tailEnd/>
          </a:ln>
        </p:spPr>
        <p:txBody>
          <a:bodyPr lIns="0" tIns="0" rIns="0" bIns="0"/>
          <a:lstStyle/>
          <a:p>
            <a:pPr>
              <a:lnSpc>
                <a:spcPct val="125000"/>
              </a:lnSpc>
              <a:spcBef>
                <a:spcPts val="0"/>
              </a:spcBef>
              <a:spcAft>
                <a:spcPts val="600"/>
              </a:spcAft>
              <a:defRPr/>
            </a:pPr>
            <a:r>
              <a:rPr lang="en-US" sz="1050" b="1" dirty="0"/>
              <a:t>After the best year for global equities since 2003 and the worst annual performance for the Barclays US Aggregate Bond Index since 1994, a reversion in trends took hold as bonds outperformed stocks in the first quarter. World equities generally rallied during March and in the first quarter, but returns were uneven. There was a great deal of rotation within and across markets. The MSCI </a:t>
            </a:r>
            <a:r>
              <a:rPr lang="en-US" sz="1050" b="1" dirty="0" smtClean="0"/>
              <a:t>ACWI gained </a:t>
            </a:r>
            <a:r>
              <a:rPr lang="en-US" sz="1050" b="1" dirty="0"/>
              <a:t>0.4% for the month and 1.1% for the quarter. The S&amp;P 500 rose 0.8% in March, bringing its year-to-date gain to 1.8%. </a:t>
            </a:r>
            <a:r>
              <a:rPr lang="en-US" sz="1050" b="1" dirty="0" smtClean="0"/>
              <a:t>The </a:t>
            </a:r>
            <a:r>
              <a:rPr lang="en-US" sz="1050" b="1" dirty="0"/>
              <a:t>MSCI Emerging Markets </a:t>
            </a:r>
            <a:r>
              <a:rPr lang="en-US" sz="1050" b="1" dirty="0" smtClean="0"/>
              <a:t>Index </a:t>
            </a:r>
            <a:r>
              <a:rPr lang="en-US" sz="1050" b="1" dirty="0"/>
              <a:t>raced up 3.1% for the month, but remained the biggest laggard for the year. </a:t>
            </a:r>
          </a:p>
        </p:txBody>
      </p:sp>
      <p:sp>
        <p:nvSpPr>
          <p:cNvPr id="12" name="Text Placeholder 12"/>
          <p:cNvSpPr>
            <a:spLocks noGrp="1"/>
          </p:cNvSpPr>
          <p:nvPr>
            <p:ph type="body" sz="quarter" idx="12"/>
          </p:nvPr>
        </p:nvSpPr>
        <p:spPr>
          <a:xfrm>
            <a:off x="484188" y="922338"/>
            <a:ext cx="7988300" cy="401637"/>
          </a:xfrm>
        </p:spPr>
        <p:txBody>
          <a:bodyPr/>
          <a:lstStyle/>
          <a:p>
            <a:pPr>
              <a:lnSpc>
                <a:spcPct val="150000"/>
              </a:lnSpc>
            </a:pPr>
            <a:r>
              <a:rPr lang="en-US" dirty="0">
                <a:solidFill>
                  <a:schemeClr val="tx1"/>
                </a:solidFill>
              </a:rPr>
              <a:t>Global stocks rose modestly in March, capping off an uneven first quarter in which bonds </a:t>
            </a:r>
            <a:r>
              <a:rPr lang="en-US" dirty="0" smtClean="0">
                <a:solidFill>
                  <a:schemeClr val="tx1"/>
                </a:solidFill>
              </a:rPr>
              <a:t>outperformed</a:t>
            </a:r>
          </a:p>
          <a:p>
            <a:pPr>
              <a:lnSpc>
                <a:spcPct val="150000"/>
              </a:lnSpc>
            </a:pPr>
            <a:r>
              <a:rPr lang="en-US" dirty="0" smtClean="0">
                <a:solidFill>
                  <a:schemeClr val="tx1"/>
                </a:solidFill>
              </a:rPr>
              <a:t>	</a:t>
            </a:r>
          </a:p>
        </p:txBody>
      </p:sp>
      <p:graphicFrame>
        <p:nvGraphicFramePr>
          <p:cNvPr id="11" name="Object 5"/>
          <p:cNvGraphicFramePr>
            <a:graphicFrameLocks/>
          </p:cNvGraphicFramePr>
          <p:nvPr/>
        </p:nvGraphicFramePr>
        <p:xfrm>
          <a:off x="2692400" y="1460500"/>
          <a:ext cx="54864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7"/>
          <p:cNvSpPr txBox="1">
            <a:spLocks/>
          </p:cNvSpPr>
          <p:nvPr/>
        </p:nvSpPr>
        <p:spPr>
          <a:xfrm>
            <a:off x="4410706" y="6492875"/>
            <a:ext cx="378781" cy="365125"/>
          </a:xfrm>
          <a:prstGeom prst="rect">
            <a:avLst/>
          </a:prstGeom>
          <a:ln/>
        </p:spPr>
        <p:txBody>
          <a:bodyPr/>
          <a:lstStyle>
            <a:lvl1pPr algn="l">
              <a:defRPr sz="1000">
                <a:solidFill>
                  <a:srgbClr val="000000"/>
                </a:solidFill>
              </a:defRPr>
            </a:lvl1pPr>
          </a:lstStyle>
          <a:p>
            <a:pPr>
              <a:defRPr/>
            </a:pPr>
            <a:fld id="{DE4EC572-9149-4F2D-81C6-E10B54558E10}" type="slidenum">
              <a:rPr lang="en-US" sz="800" smtClean="0"/>
              <a:pPr>
                <a:defRPr/>
              </a:pPr>
              <a:t>21</a:t>
            </a:fld>
            <a:endParaRPr lang="en-US" sz="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457200" y="965200"/>
            <a:ext cx="7748588" cy="401638"/>
          </a:xfrm>
        </p:spPr>
        <p:txBody>
          <a:bodyPr/>
          <a:lstStyle/>
          <a:p>
            <a:pPr marL="0" indent="0">
              <a:spcAft>
                <a:spcPts val="0"/>
              </a:spcAft>
              <a:defRPr/>
            </a:pPr>
            <a:r>
              <a:rPr lang="en-US" dirty="0">
                <a:solidFill>
                  <a:schemeClr val="tx1"/>
                </a:solidFill>
                <a:latin typeface="Arial"/>
                <a:cs typeface="Arial"/>
              </a:rPr>
              <a:t>Global stocks were slightly higher in March, capping off a choppy first </a:t>
            </a:r>
            <a:r>
              <a:rPr lang="en-US" dirty="0" smtClean="0">
                <a:solidFill>
                  <a:schemeClr val="tx1"/>
                </a:solidFill>
                <a:latin typeface="Arial"/>
                <a:cs typeface="Arial"/>
              </a:rPr>
              <a:t>quarter</a:t>
            </a:r>
            <a:endParaRPr lang="en-US" dirty="0">
              <a:solidFill>
                <a:schemeClr val="tx1"/>
              </a:solidFill>
              <a:latin typeface="Arial"/>
              <a:cs typeface="Arial"/>
            </a:endParaRPr>
          </a:p>
        </p:txBody>
      </p:sp>
      <p:sp>
        <p:nvSpPr>
          <p:cNvPr id="24579" name="TextBox 8"/>
          <p:cNvSpPr txBox="1">
            <a:spLocks noChangeArrowheads="1"/>
          </p:cNvSpPr>
          <p:nvPr/>
        </p:nvSpPr>
        <p:spPr bwMode="auto">
          <a:xfrm>
            <a:off x="627063" y="4468813"/>
            <a:ext cx="3676650" cy="246062"/>
          </a:xfrm>
          <a:prstGeom prst="rect">
            <a:avLst/>
          </a:prstGeom>
          <a:noFill/>
          <a:ln w="9525">
            <a:noFill/>
            <a:miter lim="800000"/>
            <a:headEnd/>
            <a:tailEnd/>
          </a:ln>
        </p:spPr>
        <p:txBody>
          <a:bodyPr>
            <a:spAutoFit/>
          </a:bodyPr>
          <a:lstStyle/>
          <a:p>
            <a:pPr algn="ctr">
              <a:spcBef>
                <a:spcPct val="50000"/>
              </a:spcBef>
            </a:pPr>
            <a:endParaRPr lang="en-US" sz="1000" b="1" dirty="0">
              <a:latin typeface="Trebuchet MS" pitchFamily="34" charset="0"/>
            </a:endParaRPr>
          </a:p>
        </p:txBody>
      </p:sp>
      <p:sp>
        <p:nvSpPr>
          <p:cNvPr id="10" name="Title 3"/>
          <p:cNvSpPr txBox="1">
            <a:spLocks/>
          </p:cNvSpPr>
          <p:nvPr/>
        </p:nvSpPr>
        <p:spPr>
          <a:xfrm>
            <a:off x="457200" y="639763"/>
            <a:ext cx="8226425" cy="393700"/>
          </a:xfrm>
          <a:prstGeom prst="rect">
            <a:avLst/>
          </a:prstGeom>
        </p:spPr>
        <p:txBody>
          <a:bodyPr lIns="0"/>
          <a:lstStyle/>
          <a:p>
            <a:pPr>
              <a:defRPr/>
            </a:pPr>
            <a:r>
              <a:rPr lang="en-US" sz="1600" b="1" dirty="0">
                <a:solidFill>
                  <a:srgbClr val="003366"/>
                </a:solidFill>
                <a:ea typeface="+mj-ea"/>
                <a:cs typeface="Arial" pitchFamily="34" charset="0"/>
              </a:rPr>
              <a:t>Equity Market </a:t>
            </a:r>
            <a:r>
              <a:rPr lang="en-US" sz="1600" b="1" dirty="0" smtClean="0">
                <a:solidFill>
                  <a:srgbClr val="003366"/>
                </a:solidFill>
                <a:ea typeface="+mj-ea"/>
                <a:cs typeface="Arial" pitchFamily="34" charset="0"/>
              </a:rPr>
              <a:t>Overview</a:t>
            </a:r>
            <a:endParaRPr lang="en-US" sz="1600" b="1" dirty="0">
              <a:solidFill>
                <a:srgbClr val="003366"/>
              </a:solidFill>
              <a:ea typeface="+mj-ea"/>
              <a:cs typeface="Arial" pitchFamily="34" charset="0"/>
            </a:endParaRPr>
          </a:p>
        </p:txBody>
      </p:sp>
      <p:sp>
        <p:nvSpPr>
          <p:cNvPr id="14" name="Text Placeholder 1"/>
          <p:cNvSpPr txBox="1">
            <a:spLocks/>
          </p:cNvSpPr>
          <p:nvPr/>
        </p:nvSpPr>
        <p:spPr bwMode="auto">
          <a:xfrm>
            <a:off x="2743200" y="5303838"/>
            <a:ext cx="5411972" cy="534987"/>
          </a:xfrm>
          <a:prstGeom prst="rect">
            <a:avLst/>
          </a:prstGeom>
          <a:noFill/>
          <a:ln w="9525" algn="ctr">
            <a:noFill/>
            <a:miter lim="800000"/>
            <a:headEnd/>
            <a:tailEnd/>
          </a:ln>
        </p:spPr>
        <p:txBody>
          <a:bodyPr tIns="91440" bIns="91440"/>
          <a:lstStyle/>
          <a:p>
            <a:pPr algn="just">
              <a:spcBef>
                <a:spcPct val="60000"/>
              </a:spcBef>
              <a:spcAft>
                <a:spcPct val="10000"/>
              </a:spcAft>
              <a:buClr>
                <a:srgbClr val="003366"/>
              </a:buClr>
              <a:buSzPct val="130000"/>
              <a:defRPr/>
            </a:pPr>
            <a:r>
              <a:rPr lang="en-US" sz="800" kern="0" dirty="0">
                <a:ea typeface="+mn-ea"/>
                <a:cs typeface="Arial" pitchFamily="34" charset="0"/>
              </a:rPr>
              <a:t>Returns are represented by the following indices:  S&amp;P 500 Stock Index, MSCI Emerging Market Index in US dollars and local currencies, MSCI EAFE developed country index in US dollars and local currencies. Data so</a:t>
            </a:r>
            <a:r>
              <a:rPr lang="en-US" sz="800" i="1" dirty="0">
                <a:ea typeface="+mn-ea"/>
                <a:cs typeface="Arial" pitchFamily="34" charset="0"/>
              </a:rPr>
              <a:t>urce: Morningstar</a:t>
            </a:r>
            <a:endParaRPr lang="en-US" sz="800" kern="0" dirty="0">
              <a:ea typeface="+mn-ea"/>
              <a:cs typeface="Arial" pitchFamily="34" charset="0"/>
            </a:endParaRPr>
          </a:p>
        </p:txBody>
      </p:sp>
      <p:graphicFrame>
        <p:nvGraphicFramePr>
          <p:cNvPr id="15" name="Object 5"/>
          <p:cNvGraphicFramePr>
            <a:graphicFrameLocks/>
          </p:cNvGraphicFramePr>
          <p:nvPr/>
        </p:nvGraphicFramePr>
        <p:xfrm>
          <a:off x="2692400" y="1511300"/>
          <a:ext cx="54864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Placeholder 14"/>
          <p:cNvSpPr>
            <a:spLocks noGrp="1"/>
          </p:cNvSpPr>
          <p:nvPr>
            <p:ph type="body" sz="quarter" idx="11"/>
          </p:nvPr>
        </p:nvSpPr>
        <p:spPr>
          <a:xfrm>
            <a:off x="385762" y="1484954"/>
            <a:ext cx="1977875" cy="4551363"/>
          </a:xfrm>
        </p:spPr>
        <p:txBody>
          <a:bodyPr/>
          <a:lstStyle/>
          <a:p>
            <a:pPr>
              <a:spcBef>
                <a:spcPts val="600"/>
              </a:spcBef>
              <a:spcAft>
                <a:spcPts val="600"/>
              </a:spcAft>
              <a:defRPr/>
            </a:pPr>
            <a:r>
              <a:rPr lang="en-US" sz="1050" dirty="0">
                <a:solidFill>
                  <a:srgbClr val="000000"/>
                </a:solidFill>
              </a:rPr>
              <a:t>The MSCI ACWI, a proxy for global equities, rose 0.4% in March, finishing a choppy first quarter with a gain of 1.1%. </a:t>
            </a:r>
          </a:p>
          <a:p>
            <a:pPr>
              <a:spcBef>
                <a:spcPts val="600"/>
              </a:spcBef>
              <a:spcAft>
                <a:spcPts val="600"/>
              </a:spcAft>
              <a:defRPr/>
            </a:pPr>
            <a:r>
              <a:rPr lang="en-US" sz="1050" dirty="0">
                <a:solidFill>
                  <a:srgbClr val="000000"/>
                </a:solidFill>
              </a:rPr>
              <a:t>The S&amp;P 500 gained 0.8% in the month, bringing its year-to-date return to 1.8%; eight of the ten S&amp;P 500 sectors were positive for the month, with Telecom, Utilities, and Financials gaining over 3%.</a:t>
            </a:r>
          </a:p>
          <a:p>
            <a:pPr>
              <a:spcBef>
                <a:spcPts val="600"/>
              </a:spcBef>
              <a:spcAft>
                <a:spcPts val="600"/>
              </a:spcAft>
              <a:defRPr/>
            </a:pPr>
            <a:r>
              <a:rPr lang="en-US" sz="1050" dirty="0">
                <a:solidFill>
                  <a:srgbClr val="000000"/>
                </a:solidFill>
              </a:rPr>
              <a:t>Emerging markets (EM) was the clear leader last month, gaining 3.1%. This rebound helped cut EM’s first quarter loss to just 0.4%. Conversely, Developed international was down 0.6% in March but closed the first quarter up  0.7%. </a:t>
            </a:r>
            <a:endParaRPr lang="en-US" sz="1050" dirty="0">
              <a:solidFill>
                <a:srgbClr val="FF0000"/>
              </a:solidFill>
            </a:endParaRPr>
          </a:p>
        </p:txBody>
      </p:sp>
      <p:sp>
        <p:nvSpPr>
          <p:cNvPr id="8" name="Slide Number Placeholder 7"/>
          <p:cNvSpPr txBox="1">
            <a:spLocks/>
          </p:cNvSpPr>
          <p:nvPr/>
        </p:nvSpPr>
        <p:spPr>
          <a:xfrm>
            <a:off x="4410706" y="6492875"/>
            <a:ext cx="378781" cy="365125"/>
          </a:xfrm>
          <a:prstGeom prst="rect">
            <a:avLst/>
          </a:prstGeom>
          <a:ln/>
        </p:spPr>
        <p:txBody>
          <a:bodyPr/>
          <a:lstStyle>
            <a:lvl1pPr algn="l">
              <a:defRPr sz="1000">
                <a:solidFill>
                  <a:srgbClr val="000000"/>
                </a:solidFill>
              </a:defRPr>
            </a:lvl1pPr>
          </a:lstStyle>
          <a:p>
            <a:pPr>
              <a:defRPr/>
            </a:pPr>
            <a:fld id="{DE4EC572-9149-4F2D-81C6-E10B54558E10}" type="slidenum">
              <a:rPr lang="en-US" sz="800" smtClean="0"/>
              <a:pPr>
                <a:defRPr/>
              </a:pPr>
              <a:t>22</a:t>
            </a:fld>
            <a:endParaRPr lang="en-US" sz="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457200" y="965200"/>
            <a:ext cx="7748588" cy="401638"/>
          </a:xfrm>
        </p:spPr>
        <p:txBody>
          <a:bodyPr/>
          <a:lstStyle/>
          <a:p>
            <a:pPr marL="0" indent="0">
              <a:spcAft>
                <a:spcPts val="0"/>
              </a:spcAft>
              <a:defRPr/>
            </a:pPr>
            <a:r>
              <a:rPr lang="en-US" dirty="0">
                <a:solidFill>
                  <a:schemeClr val="tx1"/>
                </a:solidFill>
                <a:latin typeface="Arial"/>
                <a:cs typeface="Arial"/>
              </a:rPr>
              <a:t>Modest headline index gains masked significant rotation below the </a:t>
            </a:r>
            <a:r>
              <a:rPr lang="en-US" dirty="0" smtClean="0">
                <a:solidFill>
                  <a:schemeClr val="tx1"/>
                </a:solidFill>
                <a:latin typeface="Arial"/>
                <a:cs typeface="Arial"/>
              </a:rPr>
              <a:t>surface</a:t>
            </a:r>
            <a:endParaRPr lang="en-US" dirty="0">
              <a:solidFill>
                <a:schemeClr val="tx1"/>
              </a:solidFill>
              <a:latin typeface="Arial"/>
              <a:cs typeface="Arial"/>
            </a:endParaRPr>
          </a:p>
        </p:txBody>
      </p:sp>
      <p:sp>
        <p:nvSpPr>
          <p:cNvPr id="24579" name="TextBox 8"/>
          <p:cNvSpPr txBox="1">
            <a:spLocks noChangeArrowheads="1"/>
          </p:cNvSpPr>
          <p:nvPr/>
        </p:nvSpPr>
        <p:spPr bwMode="auto">
          <a:xfrm>
            <a:off x="627063" y="4468813"/>
            <a:ext cx="3676650" cy="246062"/>
          </a:xfrm>
          <a:prstGeom prst="rect">
            <a:avLst/>
          </a:prstGeom>
          <a:noFill/>
          <a:ln w="9525">
            <a:noFill/>
            <a:miter lim="800000"/>
            <a:headEnd/>
            <a:tailEnd/>
          </a:ln>
        </p:spPr>
        <p:txBody>
          <a:bodyPr>
            <a:spAutoFit/>
          </a:bodyPr>
          <a:lstStyle/>
          <a:p>
            <a:pPr algn="ctr">
              <a:spcBef>
                <a:spcPct val="50000"/>
              </a:spcBef>
            </a:pPr>
            <a:endParaRPr lang="en-US" sz="1000" b="1" dirty="0">
              <a:latin typeface="Trebuchet MS" pitchFamily="34" charset="0"/>
            </a:endParaRPr>
          </a:p>
        </p:txBody>
      </p:sp>
      <p:sp>
        <p:nvSpPr>
          <p:cNvPr id="10" name="Title 3"/>
          <p:cNvSpPr txBox="1">
            <a:spLocks/>
          </p:cNvSpPr>
          <p:nvPr/>
        </p:nvSpPr>
        <p:spPr>
          <a:xfrm>
            <a:off x="457200" y="639763"/>
            <a:ext cx="8226425" cy="393700"/>
          </a:xfrm>
          <a:prstGeom prst="rect">
            <a:avLst/>
          </a:prstGeom>
        </p:spPr>
        <p:txBody>
          <a:bodyPr lIns="0"/>
          <a:lstStyle/>
          <a:p>
            <a:pPr>
              <a:defRPr/>
            </a:pPr>
            <a:r>
              <a:rPr lang="en-US" sz="1600" b="1" dirty="0">
                <a:solidFill>
                  <a:srgbClr val="003366"/>
                </a:solidFill>
                <a:ea typeface="+mj-ea"/>
                <a:cs typeface="Arial" pitchFamily="34" charset="0"/>
              </a:rPr>
              <a:t>Equity Market </a:t>
            </a:r>
            <a:r>
              <a:rPr lang="en-US" sz="1600" b="1" dirty="0" smtClean="0">
                <a:solidFill>
                  <a:srgbClr val="003366"/>
                </a:solidFill>
                <a:ea typeface="+mj-ea"/>
                <a:cs typeface="Arial" pitchFamily="34" charset="0"/>
              </a:rPr>
              <a:t>Overview</a:t>
            </a:r>
            <a:r>
              <a:rPr lang="en-US" sz="1600" b="1" dirty="0" smtClean="0">
                <a:solidFill>
                  <a:srgbClr val="003366"/>
                </a:solidFill>
                <a:cs typeface="Arial" pitchFamily="34" charset="0"/>
              </a:rPr>
              <a:t>, continued</a:t>
            </a:r>
            <a:endParaRPr lang="en-US" sz="1600" b="1" dirty="0">
              <a:solidFill>
                <a:srgbClr val="003366"/>
              </a:solidFill>
              <a:ea typeface="+mj-ea"/>
              <a:cs typeface="Arial" pitchFamily="34" charset="0"/>
            </a:endParaRPr>
          </a:p>
        </p:txBody>
      </p:sp>
      <p:sp>
        <p:nvSpPr>
          <p:cNvPr id="14" name="Text Placeholder 1"/>
          <p:cNvSpPr txBox="1">
            <a:spLocks/>
          </p:cNvSpPr>
          <p:nvPr/>
        </p:nvSpPr>
        <p:spPr bwMode="auto">
          <a:xfrm>
            <a:off x="2762250" y="5269742"/>
            <a:ext cx="5411972" cy="534987"/>
          </a:xfrm>
          <a:prstGeom prst="rect">
            <a:avLst/>
          </a:prstGeom>
          <a:noFill/>
          <a:ln w="9525" algn="ctr">
            <a:noFill/>
            <a:miter lim="800000"/>
            <a:headEnd/>
            <a:tailEnd/>
          </a:ln>
        </p:spPr>
        <p:txBody>
          <a:bodyPr tIns="91440" bIns="91440"/>
          <a:lstStyle/>
          <a:p>
            <a:pPr algn="just">
              <a:spcBef>
                <a:spcPct val="60000"/>
              </a:spcBef>
              <a:spcAft>
                <a:spcPct val="10000"/>
              </a:spcAft>
              <a:buClr>
                <a:srgbClr val="003366"/>
              </a:buClr>
              <a:buSzPct val="130000"/>
              <a:defRPr/>
            </a:pPr>
            <a:r>
              <a:rPr lang="en-US" sz="700" kern="0" dirty="0" smtClean="0">
                <a:ea typeface="+mn-ea"/>
                <a:cs typeface="Arial" pitchFamily="34" charset="0"/>
              </a:rPr>
              <a:t>Data </a:t>
            </a:r>
            <a:r>
              <a:rPr lang="en-US" sz="700" kern="0" dirty="0">
                <a:ea typeface="+mn-ea"/>
                <a:cs typeface="Arial" pitchFamily="34" charset="0"/>
              </a:rPr>
              <a:t>so</a:t>
            </a:r>
            <a:r>
              <a:rPr lang="en-US" sz="700" dirty="0">
                <a:ea typeface="+mn-ea"/>
                <a:cs typeface="Arial" pitchFamily="34" charset="0"/>
              </a:rPr>
              <a:t>urce: </a:t>
            </a:r>
            <a:r>
              <a:rPr lang="en-US" sz="700" dirty="0" err="1" smtClean="0">
                <a:ea typeface="+mn-ea"/>
                <a:cs typeface="Arial" pitchFamily="34" charset="0"/>
              </a:rPr>
              <a:t>Factset</a:t>
            </a:r>
            <a:r>
              <a:rPr lang="en-US" sz="700" dirty="0">
                <a:ea typeface="+mn-ea"/>
                <a:cs typeface="Arial" pitchFamily="34" charset="0"/>
              </a:rPr>
              <a:t>, country returns based on MSCI indices; data shown in USD on a net basis</a:t>
            </a:r>
            <a:endParaRPr lang="en-US" sz="800" dirty="0" smtClean="0"/>
          </a:p>
          <a:p>
            <a:pPr algn="just">
              <a:spcBef>
                <a:spcPct val="60000"/>
              </a:spcBef>
              <a:spcAft>
                <a:spcPct val="10000"/>
              </a:spcAft>
              <a:buClr>
                <a:srgbClr val="003366"/>
              </a:buClr>
              <a:buSzPct val="130000"/>
              <a:defRPr/>
            </a:pPr>
            <a:endParaRPr lang="en-US" sz="700" kern="0" dirty="0">
              <a:ea typeface="+mn-ea"/>
              <a:cs typeface="Arial" pitchFamily="34" charset="0"/>
            </a:endParaRPr>
          </a:p>
        </p:txBody>
      </p:sp>
      <p:sp>
        <p:nvSpPr>
          <p:cNvPr id="11" name="Text Placeholder 14"/>
          <p:cNvSpPr>
            <a:spLocks noGrp="1"/>
          </p:cNvSpPr>
          <p:nvPr>
            <p:ph type="body" sz="quarter" idx="11"/>
          </p:nvPr>
        </p:nvSpPr>
        <p:spPr>
          <a:xfrm>
            <a:off x="385763" y="1422400"/>
            <a:ext cx="1943100" cy="4551363"/>
          </a:xfrm>
        </p:spPr>
        <p:txBody>
          <a:bodyPr/>
          <a:lstStyle/>
          <a:p>
            <a:pPr>
              <a:spcBef>
                <a:spcPts val="600"/>
              </a:spcBef>
              <a:spcAft>
                <a:spcPts val="600"/>
              </a:spcAft>
              <a:defRPr/>
            </a:pPr>
            <a:r>
              <a:rPr lang="en-US" sz="1100" dirty="0">
                <a:solidFill>
                  <a:schemeClr val="tx1"/>
                </a:solidFill>
                <a:latin typeface="+mj-lt"/>
              </a:rPr>
              <a:t>Despite relatively flat headline index performance, a tremendous amount of rotation within and across markets occurred in the quarter. Many of the more expensive, high growth areas, such as internet and biotechnology stocks, sold off late in the March, as investors re-priced the amount they were willing to pay for future growth expectations. </a:t>
            </a:r>
            <a:r>
              <a:rPr lang="en-US" sz="1100" dirty="0" smtClean="0">
                <a:solidFill>
                  <a:schemeClr val="tx1"/>
                </a:solidFill>
                <a:latin typeface="+mj-lt"/>
              </a:rPr>
              <a:t>Japan</a:t>
            </a:r>
            <a:r>
              <a:rPr lang="en-US" sz="1100" dirty="0">
                <a:solidFill>
                  <a:schemeClr val="tx1"/>
                </a:solidFill>
                <a:latin typeface="+mj-lt"/>
              </a:rPr>
              <a:t>, 2013’s star performer, has struggled this year, </a:t>
            </a:r>
            <a:r>
              <a:rPr lang="en-US" sz="1100" dirty="0" smtClean="0">
                <a:solidFill>
                  <a:schemeClr val="tx1"/>
                </a:solidFill>
                <a:latin typeface="+mj-lt"/>
              </a:rPr>
              <a:t>while peripheral </a:t>
            </a:r>
            <a:r>
              <a:rPr lang="en-US" sz="1100" dirty="0">
                <a:solidFill>
                  <a:schemeClr val="tx1"/>
                </a:solidFill>
                <a:latin typeface="+mj-lt"/>
              </a:rPr>
              <a:t>European markets Italy and Ireland jumped 14.6% and 14.0%, respectively. </a:t>
            </a:r>
          </a:p>
        </p:txBody>
      </p:sp>
      <p:graphicFrame>
        <p:nvGraphicFramePr>
          <p:cNvPr id="16" name="Chart 15"/>
          <p:cNvGraphicFramePr>
            <a:graphicFrameLocks/>
          </p:cNvGraphicFramePr>
          <p:nvPr>
            <p:extLst>
              <p:ext uri="{D42A27DB-BD31-4B8C-83A1-F6EECF244321}">
                <p14:modId xmlns:p14="http://schemas.microsoft.com/office/powerpoint/2010/main" val="454133225"/>
              </p:ext>
            </p:extLst>
          </p:nvPr>
        </p:nvGraphicFramePr>
        <p:xfrm>
          <a:off x="2743200" y="1600200"/>
          <a:ext cx="54864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7"/>
          <p:cNvSpPr txBox="1">
            <a:spLocks/>
          </p:cNvSpPr>
          <p:nvPr/>
        </p:nvSpPr>
        <p:spPr>
          <a:xfrm>
            <a:off x="4410706" y="6492875"/>
            <a:ext cx="378781" cy="365125"/>
          </a:xfrm>
          <a:prstGeom prst="rect">
            <a:avLst/>
          </a:prstGeom>
          <a:ln/>
        </p:spPr>
        <p:txBody>
          <a:bodyPr/>
          <a:lstStyle>
            <a:lvl1pPr algn="l">
              <a:defRPr sz="1000">
                <a:solidFill>
                  <a:srgbClr val="000000"/>
                </a:solidFill>
              </a:defRPr>
            </a:lvl1pPr>
          </a:lstStyle>
          <a:p>
            <a:pPr>
              <a:defRPr/>
            </a:pPr>
            <a:fld id="{DE4EC572-9149-4F2D-81C6-E10B54558E10}" type="slidenum">
              <a:rPr lang="en-US" sz="800" smtClean="0"/>
              <a:pPr>
                <a:defRPr/>
              </a:pPr>
              <a:t>23</a:t>
            </a:fld>
            <a:endParaRPr lang="en-US" sz="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Rectangle 5"/>
          <p:cNvSpPr>
            <a:spLocks noChangeArrowheads="1"/>
          </p:cNvSpPr>
          <p:nvPr/>
        </p:nvSpPr>
        <p:spPr bwMode="auto">
          <a:xfrm>
            <a:off x="4178300" y="1160463"/>
            <a:ext cx="4495800" cy="5100637"/>
          </a:xfrm>
          <a:prstGeom prst="rect">
            <a:avLst/>
          </a:prstGeom>
          <a:noFill/>
          <a:ln w="9525">
            <a:noFill/>
            <a:miter lim="800000"/>
            <a:headEnd/>
            <a:tailEnd/>
          </a:ln>
        </p:spPr>
        <p:txBody>
          <a:bodyPr lIns="0" tIns="0" rIns="0" bIns="0"/>
          <a:lstStyle/>
          <a:p>
            <a:pPr marL="228600" lvl="1" indent="-228600">
              <a:lnSpc>
                <a:spcPct val="125000"/>
              </a:lnSpc>
              <a:spcBef>
                <a:spcPct val="50000"/>
              </a:spcBef>
              <a:buClr>
                <a:srgbClr val="003366"/>
              </a:buClr>
              <a:buSzPct val="130000"/>
              <a:buFont typeface="Wingdings" pitchFamily="2" charset="2"/>
              <a:buChar char="§"/>
            </a:pPr>
            <a:endParaRPr lang="en-US" sz="1100" dirty="0"/>
          </a:p>
        </p:txBody>
      </p:sp>
      <p:sp>
        <p:nvSpPr>
          <p:cNvPr id="22" name="Rectangle 5"/>
          <p:cNvSpPr>
            <a:spLocks noChangeArrowheads="1"/>
          </p:cNvSpPr>
          <p:nvPr/>
        </p:nvSpPr>
        <p:spPr bwMode="auto">
          <a:xfrm>
            <a:off x="4274288" y="1015935"/>
            <a:ext cx="4431562" cy="5346700"/>
          </a:xfrm>
          <a:prstGeom prst="rect">
            <a:avLst/>
          </a:prstGeom>
          <a:noFill/>
          <a:ln w="9525">
            <a:noFill/>
            <a:miter lim="800000"/>
            <a:headEnd/>
            <a:tailEnd/>
          </a:ln>
        </p:spPr>
        <p:txBody>
          <a:bodyPr lIns="0" tIns="0" rIns="0" bIns="0"/>
          <a:lstStyle/>
          <a:p>
            <a:pPr marL="233363" indent="-233363" algn="just">
              <a:lnSpc>
                <a:spcPct val="125000"/>
              </a:lnSpc>
              <a:spcBef>
                <a:spcPts val="600"/>
              </a:spcBef>
              <a:spcAft>
                <a:spcPts val="600"/>
              </a:spcAft>
              <a:buClr>
                <a:srgbClr val="003366"/>
              </a:buClr>
              <a:buSzPct val="100000"/>
              <a:buFont typeface="Wingdings" pitchFamily="2" charset="2"/>
              <a:buChar char="§"/>
              <a:defRPr/>
            </a:pPr>
            <a:r>
              <a:rPr lang="en-US" sz="1150" b="1" dirty="0">
                <a:ea typeface="ＭＳ Ｐゴシック" pitchFamily="28" charset="-128"/>
                <a:cs typeface="Arial" pitchFamily="34" charset="0"/>
              </a:rPr>
              <a:t>Remarks from </a:t>
            </a:r>
            <a:r>
              <a:rPr lang="en-US" sz="1150" b="1" dirty="0" smtClean="0">
                <a:ea typeface="ＭＳ Ｐゴシック" pitchFamily="28" charset="-128"/>
                <a:cs typeface="Arial" pitchFamily="34" charset="0"/>
              </a:rPr>
              <a:t>Fed </a:t>
            </a:r>
            <a:r>
              <a:rPr lang="en-US" sz="1150" b="1" dirty="0">
                <a:ea typeface="ＭＳ Ｐゴシック" pitchFamily="28" charset="-128"/>
                <a:cs typeface="Arial" pitchFamily="34" charset="0"/>
              </a:rPr>
              <a:t>Chair </a:t>
            </a:r>
            <a:r>
              <a:rPr lang="en-US" sz="1150" b="1" dirty="0" err="1" smtClean="0">
                <a:ea typeface="ＭＳ Ｐゴシック" pitchFamily="28" charset="-128"/>
                <a:cs typeface="Arial" pitchFamily="34" charset="0"/>
              </a:rPr>
              <a:t>Yellen</a:t>
            </a:r>
            <a:r>
              <a:rPr lang="en-US" sz="1150" b="1" dirty="0" smtClean="0">
                <a:ea typeface="ＭＳ Ｐゴシック" pitchFamily="28" charset="-128"/>
                <a:cs typeface="Arial" pitchFamily="34" charset="0"/>
              </a:rPr>
              <a:t> </a:t>
            </a:r>
            <a:r>
              <a:rPr lang="en-US" sz="1150" b="1" dirty="0">
                <a:ea typeface="ＭＳ Ｐゴシック" pitchFamily="28" charset="-128"/>
                <a:cs typeface="Arial" pitchFamily="34" charset="0"/>
              </a:rPr>
              <a:t>suggested short term interest rates could rise earlier </a:t>
            </a:r>
            <a:r>
              <a:rPr lang="en-US" sz="1150" b="1" dirty="0" smtClean="0">
                <a:ea typeface="ＭＳ Ｐゴシック" pitchFamily="28" charset="-128"/>
                <a:cs typeface="Arial" pitchFamily="34" charset="0"/>
              </a:rPr>
              <a:t>than </a:t>
            </a:r>
            <a:r>
              <a:rPr lang="en-US" sz="1150" b="1" dirty="0">
                <a:ea typeface="ＭＳ Ｐゴシック" pitchFamily="28" charset="-128"/>
                <a:cs typeface="Arial" pitchFamily="34" charset="0"/>
              </a:rPr>
              <a:t>market expectations led to a slight rise in yields; the benchmark 10-year US Treasury yield ended March at 2.72%, up from 2.65% last month</a:t>
            </a:r>
            <a:r>
              <a:rPr lang="en-US" sz="1150" b="1" dirty="0" smtClean="0">
                <a:ea typeface="ＭＳ Ｐゴシック" pitchFamily="28" charset="-128"/>
                <a:cs typeface="Arial" pitchFamily="34" charset="0"/>
              </a:rPr>
              <a:t>. As a result, the yield curve flattened during the first quarter. The </a:t>
            </a:r>
            <a:r>
              <a:rPr lang="en-US" sz="1150" b="1" dirty="0">
                <a:ea typeface="ＭＳ Ｐゴシック" pitchFamily="28" charset="-128"/>
                <a:cs typeface="Arial" pitchFamily="34" charset="0"/>
              </a:rPr>
              <a:t>Barclays Aggregate Index declined 0.2% in March, but returned 1.8% in the first quarter. Meanwhile, the Barclays High Yield Index rose 0.2%, extending its year-to-date outperformance. </a:t>
            </a:r>
            <a:r>
              <a:rPr lang="en-US" sz="1150" b="1" dirty="0" smtClean="0">
                <a:ea typeface="ＭＳ Ｐゴシック" pitchFamily="28" charset="-128"/>
                <a:cs typeface="Arial" pitchFamily="34" charset="0"/>
              </a:rPr>
              <a:t>EM </a:t>
            </a:r>
            <a:r>
              <a:rPr lang="en-US" sz="1150" b="1" dirty="0">
                <a:ea typeface="ＭＳ Ｐゴシック" pitchFamily="28" charset="-128"/>
                <a:cs typeface="Arial" pitchFamily="34" charset="0"/>
              </a:rPr>
              <a:t>bonds also snapped back with a monthly return of 1.3</a:t>
            </a:r>
            <a:r>
              <a:rPr lang="en-US" sz="1150" b="1" dirty="0" smtClean="0">
                <a:ea typeface="ＭＳ Ｐゴシック" pitchFamily="28" charset="-128"/>
                <a:cs typeface="Arial" pitchFamily="34" charset="0"/>
              </a:rPr>
              <a:t>%. </a:t>
            </a:r>
            <a:endParaRPr lang="en-US" sz="1150" b="1" dirty="0">
              <a:ea typeface="ＭＳ Ｐゴシック" pitchFamily="28" charset="-128"/>
              <a:cs typeface="Arial" pitchFamily="34" charset="0"/>
            </a:endParaRPr>
          </a:p>
          <a:p>
            <a:pPr marL="233363" indent="-233363" algn="just">
              <a:lnSpc>
                <a:spcPct val="125000"/>
              </a:lnSpc>
              <a:spcBef>
                <a:spcPts val="600"/>
              </a:spcBef>
              <a:spcAft>
                <a:spcPts val="600"/>
              </a:spcAft>
              <a:buClr>
                <a:srgbClr val="003366"/>
              </a:buClr>
              <a:buSzPct val="100000"/>
              <a:buFont typeface="Wingdings" pitchFamily="2" charset="2"/>
              <a:buChar char="§"/>
              <a:defRPr/>
            </a:pPr>
            <a:r>
              <a:rPr lang="en-US" sz="1150" b="1" dirty="0" smtClean="0">
                <a:ea typeface="ＭＳ Ｐゴシック" pitchFamily="28" charset="-128"/>
                <a:cs typeface="Arial" pitchFamily="34" charset="0"/>
              </a:rPr>
              <a:t>Spurred </a:t>
            </a:r>
            <a:r>
              <a:rPr lang="en-US" sz="1150" b="1" dirty="0">
                <a:ea typeface="ＭＳ Ｐゴシック" pitchFamily="28" charset="-128"/>
                <a:cs typeface="Arial" pitchFamily="34" charset="0"/>
              </a:rPr>
              <a:t>by low rates and strong investor demand, companies continued to borrow in record amounts during the first quarter. </a:t>
            </a:r>
            <a:r>
              <a:rPr lang="en-US" sz="1150" b="1" dirty="0" smtClean="0">
                <a:ea typeface="ＭＳ Ｐゴシック" pitchFamily="28" charset="-128"/>
                <a:cs typeface="Arial" pitchFamily="34" charset="0"/>
              </a:rPr>
              <a:t>With </a:t>
            </a:r>
            <a:r>
              <a:rPr lang="en-US" sz="1150" b="1" dirty="0">
                <a:ea typeface="ＭＳ Ｐゴシック" pitchFamily="28" charset="-128"/>
                <a:cs typeface="Arial" pitchFamily="34" charset="0"/>
              </a:rPr>
              <a:t>rising demand, spreads on corporate bonds closed the quarter at their lowest levels since July 2007. The average spread on investment grade bonds was 106 basis points at the end of March. Still, we find value in corporate bonds from the incremental yield they offer over Treasuries and recommend investors maintain an overweight position. </a:t>
            </a:r>
            <a:endParaRPr lang="en-US" sz="1150" b="1" dirty="0" smtClean="0">
              <a:ea typeface="ＭＳ Ｐゴシック" pitchFamily="28" charset="-128"/>
              <a:cs typeface="Arial" pitchFamily="34" charset="0"/>
            </a:endParaRPr>
          </a:p>
          <a:p>
            <a:pPr marL="233363" indent="-233363" algn="just">
              <a:lnSpc>
                <a:spcPct val="125000"/>
              </a:lnSpc>
              <a:spcBef>
                <a:spcPts val="600"/>
              </a:spcBef>
              <a:spcAft>
                <a:spcPts val="600"/>
              </a:spcAft>
              <a:buClr>
                <a:srgbClr val="003366"/>
              </a:buClr>
              <a:buSzPct val="100000"/>
              <a:buFont typeface="Wingdings" pitchFamily="2" charset="2"/>
              <a:buChar char="§"/>
              <a:defRPr/>
            </a:pPr>
            <a:r>
              <a:rPr lang="en-US" sz="1150" b="1" dirty="0" smtClean="0">
                <a:ea typeface="ＭＳ Ｐゴシック" pitchFamily="28" charset="-128"/>
                <a:cs typeface="Arial" pitchFamily="34" charset="0"/>
              </a:rPr>
              <a:t>With </a:t>
            </a:r>
            <a:r>
              <a:rPr lang="en-US" sz="1150" b="1" dirty="0">
                <a:ea typeface="ＭＳ Ｐゴシック" pitchFamily="28" charset="-128"/>
                <a:cs typeface="Arial" pitchFamily="34" charset="0"/>
              </a:rPr>
              <a:t>spreads are at seven-year lows and some of the recent issuance driven by equity-friendly motives on the part of corporations, we believe security selection and active management of positions is critical.</a:t>
            </a:r>
          </a:p>
          <a:p>
            <a:pPr algn="just">
              <a:lnSpc>
                <a:spcPct val="125000"/>
              </a:lnSpc>
              <a:spcBef>
                <a:spcPts val="600"/>
              </a:spcBef>
              <a:spcAft>
                <a:spcPts val="600"/>
              </a:spcAft>
              <a:buClr>
                <a:srgbClr val="003366"/>
              </a:buClr>
              <a:buSzPct val="100000"/>
              <a:defRPr/>
            </a:pPr>
            <a:endParaRPr lang="en-US" sz="1150" b="1" dirty="0" smtClean="0">
              <a:ea typeface="ＭＳ Ｐゴシック" pitchFamily="28" charset="-128"/>
              <a:cs typeface="Arial" pitchFamily="34" charset="0"/>
            </a:endParaRPr>
          </a:p>
        </p:txBody>
      </p:sp>
      <p:sp>
        <p:nvSpPr>
          <p:cNvPr id="297989" name="Line 3"/>
          <p:cNvSpPr>
            <a:spLocks noChangeShapeType="1"/>
          </p:cNvSpPr>
          <p:nvPr/>
        </p:nvSpPr>
        <p:spPr bwMode="auto">
          <a:xfrm>
            <a:off x="4075113" y="1150938"/>
            <a:ext cx="26987" cy="5121275"/>
          </a:xfrm>
          <a:prstGeom prst="line">
            <a:avLst/>
          </a:prstGeom>
          <a:noFill/>
          <a:ln w="9525">
            <a:solidFill>
              <a:srgbClr val="C2C2C2"/>
            </a:solidFill>
            <a:round/>
            <a:headEnd/>
            <a:tailEnd/>
          </a:ln>
        </p:spPr>
        <p:txBody>
          <a:bodyPr/>
          <a:lstStyle/>
          <a:p>
            <a:endParaRPr lang="en-US" dirty="0">
              <a:solidFill>
                <a:prstClr val="black"/>
              </a:solidFill>
            </a:endParaRPr>
          </a:p>
        </p:txBody>
      </p:sp>
      <p:sp>
        <p:nvSpPr>
          <p:cNvPr id="9" name="Text Placeholder 2"/>
          <p:cNvSpPr txBox="1">
            <a:spLocks/>
          </p:cNvSpPr>
          <p:nvPr/>
        </p:nvSpPr>
        <p:spPr bwMode="auto">
          <a:xfrm>
            <a:off x="425302" y="6286936"/>
            <a:ext cx="3708548" cy="19006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225425" indent="-225425">
              <a:spcBef>
                <a:spcPct val="60000"/>
              </a:spcBef>
              <a:spcAft>
                <a:spcPct val="10000"/>
              </a:spcAft>
              <a:buClr>
                <a:srgbClr val="003366"/>
              </a:buClr>
              <a:buSzPct val="130000"/>
              <a:defRPr/>
            </a:pPr>
            <a:r>
              <a:rPr lang="en-US" sz="700" kern="0" dirty="0" smtClean="0">
                <a:solidFill>
                  <a:prstClr val="black"/>
                </a:solidFill>
                <a:ea typeface="+mn-ea"/>
                <a:cs typeface="Arial" pitchFamily="34" charset="0"/>
              </a:rPr>
              <a:t>Data source: </a:t>
            </a:r>
            <a:r>
              <a:rPr lang="en-US" sz="700" dirty="0" smtClean="0">
                <a:solidFill>
                  <a:prstClr val="black"/>
                </a:solidFill>
              </a:rPr>
              <a:t>Bloomberg</a:t>
            </a:r>
            <a:endParaRPr lang="en-US" sz="700" kern="0" dirty="0" smtClean="0">
              <a:solidFill>
                <a:prstClr val="black"/>
              </a:solidFill>
              <a:ea typeface="+mn-ea"/>
              <a:cs typeface="Arial" pitchFamily="34" charset="0"/>
            </a:endParaRPr>
          </a:p>
        </p:txBody>
      </p:sp>
      <p:sp>
        <p:nvSpPr>
          <p:cNvPr id="10" name="Text Placeholder 1"/>
          <p:cNvSpPr txBox="1">
            <a:spLocks/>
          </p:cNvSpPr>
          <p:nvPr/>
        </p:nvSpPr>
        <p:spPr bwMode="auto">
          <a:xfrm>
            <a:off x="457200" y="3421166"/>
            <a:ext cx="3438525" cy="445984"/>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algn="just">
              <a:spcBef>
                <a:spcPct val="60000"/>
              </a:spcBef>
              <a:spcAft>
                <a:spcPct val="10000"/>
              </a:spcAft>
              <a:buClr>
                <a:srgbClr val="003366"/>
              </a:buClr>
              <a:buSzPct val="130000"/>
              <a:defRPr/>
            </a:pPr>
            <a:r>
              <a:rPr lang="en-US" sz="650" kern="0" dirty="0" smtClean="0">
                <a:solidFill>
                  <a:prstClr val="black"/>
                </a:solidFill>
                <a:ea typeface="+mn-ea"/>
                <a:cs typeface="Arial" pitchFamily="34" charset="0"/>
              </a:rPr>
              <a:t>Returns are represented by the following indices:  Barclays Municipal Bond Index, Citi World BIG Index, Barclays Aggregate Bond Index, Barclays US Corporate High Yield Index, Barclays Bellwether 10 and 30 year US Treasury Index, Barclays Financial Institutions Bond Index, Barclays MBS Fixed Rate Bond Index and Barclays  US Investment Grade Corporate Index.</a:t>
            </a:r>
            <a:endParaRPr lang="en-US" sz="650" kern="0" dirty="0">
              <a:solidFill>
                <a:prstClr val="black"/>
              </a:solidFill>
              <a:ea typeface="+mn-ea"/>
              <a:cs typeface="Arial" pitchFamily="34" charset="0"/>
            </a:endParaRPr>
          </a:p>
        </p:txBody>
      </p:sp>
      <p:sp>
        <p:nvSpPr>
          <p:cNvPr id="11" name="Title 3"/>
          <p:cNvSpPr txBox="1">
            <a:spLocks/>
          </p:cNvSpPr>
          <p:nvPr/>
        </p:nvSpPr>
        <p:spPr>
          <a:xfrm>
            <a:off x="457200" y="639763"/>
            <a:ext cx="8226425" cy="393700"/>
          </a:xfrm>
          <a:prstGeom prst="rect">
            <a:avLst/>
          </a:prstGeom>
        </p:spPr>
        <p:txBody>
          <a:bodyPr lIns="0"/>
          <a:lstStyle/>
          <a:p>
            <a:pPr>
              <a:defRPr/>
            </a:pPr>
            <a:r>
              <a:rPr lang="en-US" sz="1600" b="1" dirty="0" smtClean="0">
                <a:solidFill>
                  <a:srgbClr val="003366"/>
                </a:solidFill>
                <a:ea typeface="+mj-ea"/>
                <a:cs typeface="Arial" pitchFamily="34" charset="0"/>
              </a:rPr>
              <a:t>Taxable Bond Market Overview</a:t>
            </a:r>
            <a:endParaRPr lang="en-US" sz="1600" b="1" dirty="0">
              <a:solidFill>
                <a:srgbClr val="003366"/>
              </a:solidFill>
              <a:ea typeface="+mj-ea"/>
              <a:cs typeface="Arial" pitchFamily="34" charset="0"/>
            </a:endParaRPr>
          </a:p>
        </p:txBody>
      </p:sp>
      <p:graphicFrame>
        <p:nvGraphicFramePr>
          <p:cNvPr id="15" name="Object 5"/>
          <p:cNvGraphicFramePr>
            <a:graphicFrameLocks/>
          </p:cNvGraphicFramePr>
          <p:nvPr/>
        </p:nvGraphicFramePr>
        <p:xfrm>
          <a:off x="477520" y="970280"/>
          <a:ext cx="3337560" cy="2377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701417712"/>
              </p:ext>
            </p:extLst>
          </p:nvPr>
        </p:nvGraphicFramePr>
        <p:xfrm>
          <a:off x="466344" y="3931920"/>
          <a:ext cx="3337560" cy="2377440"/>
        </p:xfrm>
        <a:graphic>
          <a:graphicData uri="http://schemas.openxmlformats.org/drawingml/2006/chart">
            <c:chart xmlns:c="http://schemas.openxmlformats.org/drawingml/2006/chart" xmlns:r="http://schemas.openxmlformats.org/officeDocument/2006/relationships" r:id="rId4"/>
          </a:graphicData>
        </a:graphic>
      </p:graphicFrame>
      <p:sp>
        <p:nvSpPr>
          <p:cNvPr id="13" name="Slide Number Placeholder 7"/>
          <p:cNvSpPr txBox="1">
            <a:spLocks/>
          </p:cNvSpPr>
          <p:nvPr/>
        </p:nvSpPr>
        <p:spPr>
          <a:xfrm>
            <a:off x="4410706" y="6492875"/>
            <a:ext cx="378781" cy="365125"/>
          </a:xfrm>
          <a:prstGeom prst="rect">
            <a:avLst/>
          </a:prstGeom>
          <a:ln/>
        </p:spPr>
        <p:txBody>
          <a:bodyPr/>
          <a:lstStyle>
            <a:lvl1pPr algn="l">
              <a:defRPr sz="1000">
                <a:solidFill>
                  <a:srgbClr val="000000"/>
                </a:solidFill>
              </a:defRPr>
            </a:lvl1pPr>
          </a:lstStyle>
          <a:p>
            <a:pPr>
              <a:defRPr/>
            </a:pPr>
            <a:fld id="{DE4EC572-9149-4F2D-81C6-E10B54558E10}" type="slidenum">
              <a:rPr lang="en-US" sz="800" smtClean="0"/>
              <a:pPr>
                <a:defRPr/>
              </a:pPr>
              <a:t>24</a:t>
            </a:fld>
            <a:endParaRPr lang="en-US" sz="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Box 8"/>
          <p:cNvSpPr txBox="1">
            <a:spLocks noChangeArrowheads="1"/>
          </p:cNvSpPr>
          <p:nvPr/>
        </p:nvSpPr>
        <p:spPr bwMode="auto">
          <a:xfrm>
            <a:off x="627063" y="4468813"/>
            <a:ext cx="3676650" cy="246062"/>
          </a:xfrm>
          <a:prstGeom prst="rect">
            <a:avLst/>
          </a:prstGeom>
          <a:noFill/>
          <a:ln w="9525">
            <a:noFill/>
            <a:miter lim="800000"/>
            <a:headEnd/>
            <a:tailEnd/>
          </a:ln>
        </p:spPr>
        <p:txBody>
          <a:bodyPr>
            <a:spAutoFit/>
          </a:bodyPr>
          <a:lstStyle/>
          <a:p>
            <a:pPr algn="ctr">
              <a:spcBef>
                <a:spcPct val="50000"/>
              </a:spcBef>
            </a:pPr>
            <a:endParaRPr lang="en-US" sz="1000" b="1" dirty="0">
              <a:latin typeface="Trebuchet MS" pitchFamily="34" charset="0"/>
            </a:endParaRPr>
          </a:p>
        </p:txBody>
      </p:sp>
      <p:sp>
        <p:nvSpPr>
          <p:cNvPr id="10" name="Title 3"/>
          <p:cNvSpPr txBox="1">
            <a:spLocks/>
          </p:cNvSpPr>
          <p:nvPr/>
        </p:nvSpPr>
        <p:spPr>
          <a:xfrm>
            <a:off x="457200" y="639763"/>
            <a:ext cx="8226425" cy="393700"/>
          </a:xfrm>
          <a:prstGeom prst="rect">
            <a:avLst/>
          </a:prstGeom>
        </p:spPr>
        <p:txBody>
          <a:bodyPr lIns="0"/>
          <a:lstStyle/>
          <a:p>
            <a:pPr>
              <a:defRPr/>
            </a:pPr>
            <a:r>
              <a:rPr lang="en-US" sz="1600" b="1" dirty="0">
                <a:solidFill>
                  <a:srgbClr val="003366"/>
                </a:solidFill>
                <a:cs typeface="Arial" pitchFamily="34" charset="0"/>
              </a:rPr>
              <a:t>Commodity Market Overview</a:t>
            </a:r>
            <a:endParaRPr lang="en-US" sz="1600" b="1" dirty="0">
              <a:solidFill>
                <a:srgbClr val="003366"/>
              </a:solidFill>
              <a:ea typeface="+mj-ea"/>
              <a:cs typeface="Arial" pitchFamily="34" charset="0"/>
            </a:endParaRPr>
          </a:p>
        </p:txBody>
      </p:sp>
      <p:sp>
        <p:nvSpPr>
          <p:cNvPr id="8" name="Text Placeholder 1"/>
          <p:cNvSpPr txBox="1">
            <a:spLocks/>
          </p:cNvSpPr>
          <p:nvPr/>
        </p:nvSpPr>
        <p:spPr bwMode="auto">
          <a:xfrm>
            <a:off x="2743200" y="5218774"/>
            <a:ext cx="5528930" cy="496887"/>
          </a:xfrm>
          <a:prstGeom prst="rect">
            <a:avLst/>
          </a:prstGeom>
          <a:noFill/>
          <a:ln w="9525" algn="ctr">
            <a:noFill/>
            <a:miter lim="800000"/>
            <a:headEnd/>
            <a:tailEnd/>
          </a:ln>
        </p:spPr>
        <p:txBody>
          <a:bodyPr tIns="91440" bIns="91440" anchor="ctr"/>
          <a:lstStyle/>
          <a:p>
            <a:pPr>
              <a:spcBef>
                <a:spcPct val="60000"/>
              </a:spcBef>
              <a:spcAft>
                <a:spcPct val="10000"/>
              </a:spcAft>
              <a:buClr>
                <a:srgbClr val="003366"/>
              </a:buClr>
              <a:buSzPct val="130000"/>
              <a:defRPr/>
            </a:pPr>
            <a:r>
              <a:rPr lang="en-US" sz="800" kern="0" dirty="0">
                <a:ea typeface="+mn-ea"/>
                <a:cs typeface="Arial" pitchFamily="34" charset="0"/>
              </a:rPr>
              <a:t>Returns are represented by the follow indices:  DJ-UBS Commodity Index and the following Sector Sub-Indexes of the DJ UBS Commodity Index:  Industrial Metals, Precious Metals, Energy and Agriculture. Data source:  Morningstar.</a:t>
            </a:r>
          </a:p>
        </p:txBody>
      </p:sp>
      <p:sp>
        <p:nvSpPr>
          <p:cNvPr id="15" name="Text Placeholder 11"/>
          <p:cNvSpPr>
            <a:spLocks noGrp="1"/>
          </p:cNvSpPr>
          <p:nvPr>
            <p:ph type="body" sz="quarter" idx="12"/>
          </p:nvPr>
        </p:nvSpPr>
        <p:spPr>
          <a:xfrm>
            <a:off x="457200" y="965200"/>
            <a:ext cx="7748588" cy="401638"/>
          </a:xfrm>
        </p:spPr>
        <p:txBody>
          <a:bodyPr/>
          <a:lstStyle/>
          <a:p>
            <a:pPr marL="0" indent="0">
              <a:spcAft>
                <a:spcPts val="0"/>
              </a:spcAft>
              <a:defRPr/>
            </a:pPr>
            <a:r>
              <a:rPr lang="en-US" dirty="0">
                <a:solidFill>
                  <a:schemeClr val="tx1"/>
                </a:solidFill>
              </a:rPr>
              <a:t>Surge in agriculture help commodities notch </a:t>
            </a:r>
            <a:r>
              <a:rPr lang="en-US" dirty="0" smtClean="0">
                <a:solidFill>
                  <a:schemeClr val="tx1"/>
                </a:solidFill>
              </a:rPr>
              <a:t>fourth </a:t>
            </a:r>
            <a:r>
              <a:rPr lang="en-US" dirty="0">
                <a:solidFill>
                  <a:schemeClr val="tx1"/>
                </a:solidFill>
              </a:rPr>
              <a:t>straight monthly </a:t>
            </a:r>
            <a:r>
              <a:rPr lang="en-US" dirty="0" smtClean="0">
                <a:solidFill>
                  <a:schemeClr val="tx1"/>
                </a:solidFill>
              </a:rPr>
              <a:t>gain</a:t>
            </a:r>
            <a:endParaRPr lang="en-US" dirty="0">
              <a:solidFill>
                <a:schemeClr val="tx1"/>
              </a:solidFill>
            </a:endParaRPr>
          </a:p>
        </p:txBody>
      </p:sp>
      <p:graphicFrame>
        <p:nvGraphicFramePr>
          <p:cNvPr id="14" name="Chart 13"/>
          <p:cNvGraphicFramePr/>
          <p:nvPr/>
        </p:nvGraphicFramePr>
        <p:xfrm>
          <a:off x="2768600" y="1536700"/>
          <a:ext cx="54864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14"/>
          <p:cNvSpPr>
            <a:spLocks noGrp="1"/>
          </p:cNvSpPr>
          <p:nvPr>
            <p:ph type="body" sz="quarter" idx="11"/>
          </p:nvPr>
        </p:nvSpPr>
        <p:spPr>
          <a:xfrm>
            <a:off x="385763" y="1508125"/>
            <a:ext cx="1957387" cy="4978400"/>
          </a:xfrm>
        </p:spPr>
        <p:txBody>
          <a:bodyPr/>
          <a:lstStyle/>
          <a:p>
            <a:pPr>
              <a:spcBef>
                <a:spcPts val="600"/>
              </a:spcBef>
              <a:spcAft>
                <a:spcPts val="600"/>
              </a:spcAft>
              <a:defRPr/>
            </a:pPr>
            <a:r>
              <a:rPr lang="en-US" sz="1050" dirty="0">
                <a:solidFill>
                  <a:srgbClr val="000000"/>
                </a:solidFill>
              </a:rPr>
              <a:t>Gains in agricultural commodities offset  a selloff in precious and industrial metals as the DJ-UBS Commodity Index gained 0.4% in March, bringing its year-to-date gain to 7.0%. </a:t>
            </a:r>
          </a:p>
          <a:p>
            <a:pPr>
              <a:spcBef>
                <a:spcPts val="600"/>
              </a:spcBef>
              <a:spcAft>
                <a:spcPts val="600"/>
              </a:spcAft>
              <a:defRPr/>
            </a:pPr>
            <a:r>
              <a:rPr lang="en-US" sz="1050" dirty="0">
                <a:solidFill>
                  <a:srgbClr val="000000"/>
                </a:solidFill>
              </a:rPr>
              <a:t>Wheat prices surged over 15% while corn and grains jumped over 8% in March, aided by extreme weather conditions. </a:t>
            </a:r>
          </a:p>
          <a:p>
            <a:pPr>
              <a:spcBef>
                <a:spcPts val="600"/>
              </a:spcBef>
              <a:spcAft>
                <a:spcPts val="600"/>
              </a:spcAft>
              <a:defRPr/>
            </a:pPr>
            <a:r>
              <a:rPr lang="en-US" sz="1050" dirty="0" smtClean="0">
                <a:solidFill>
                  <a:srgbClr val="000000"/>
                </a:solidFill>
              </a:rPr>
              <a:t>Metals </a:t>
            </a:r>
            <a:r>
              <a:rPr lang="en-US" sz="1050" dirty="0">
                <a:solidFill>
                  <a:srgbClr val="000000"/>
                </a:solidFill>
              </a:rPr>
              <a:t>prices were generally lower. Copper fell over 5% on China growth concerns. The </a:t>
            </a:r>
            <a:r>
              <a:rPr lang="en-US" sz="1050" dirty="0" smtClean="0">
                <a:solidFill>
                  <a:srgbClr val="000000"/>
                </a:solidFill>
              </a:rPr>
              <a:t>DJ-UBS </a:t>
            </a:r>
            <a:r>
              <a:rPr lang="en-US" sz="1050" dirty="0">
                <a:solidFill>
                  <a:srgbClr val="000000"/>
                </a:solidFill>
              </a:rPr>
              <a:t>Gold Index fell </a:t>
            </a:r>
            <a:r>
              <a:rPr lang="en-US" sz="1050" dirty="0" smtClean="0">
                <a:solidFill>
                  <a:srgbClr val="000000"/>
                </a:solidFill>
              </a:rPr>
              <a:t>2.9% </a:t>
            </a:r>
            <a:r>
              <a:rPr lang="en-US" sz="1050" dirty="0">
                <a:solidFill>
                  <a:srgbClr val="000000"/>
                </a:solidFill>
              </a:rPr>
              <a:t>in March and Silver declined </a:t>
            </a:r>
            <a:r>
              <a:rPr lang="en-US" sz="1050" dirty="0" smtClean="0">
                <a:solidFill>
                  <a:srgbClr val="000000"/>
                </a:solidFill>
              </a:rPr>
              <a:t>7.0%.  </a:t>
            </a:r>
            <a:endParaRPr lang="en-US" sz="1050" dirty="0">
              <a:solidFill>
                <a:srgbClr val="000000"/>
              </a:solidFill>
            </a:endParaRPr>
          </a:p>
          <a:p>
            <a:pPr>
              <a:spcBef>
                <a:spcPts val="600"/>
              </a:spcBef>
              <a:spcAft>
                <a:spcPts val="600"/>
              </a:spcAft>
              <a:defRPr/>
            </a:pPr>
            <a:r>
              <a:rPr lang="en-US" sz="1050" dirty="0">
                <a:solidFill>
                  <a:srgbClr val="000000"/>
                </a:solidFill>
              </a:rPr>
              <a:t>Energy markets were mixed; natural gas gave back some of its previous gains.</a:t>
            </a:r>
          </a:p>
          <a:p>
            <a:pPr>
              <a:spcBef>
                <a:spcPts val="600"/>
              </a:spcBef>
              <a:spcAft>
                <a:spcPts val="600"/>
              </a:spcAft>
              <a:defRPr/>
            </a:pPr>
            <a:endParaRPr lang="en-US" sz="1050" dirty="0">
              <a:solidFill>
                <a:srgbClr val="FF0000"/>
              </a:solidFill>
            </a:endParaRPr>
          </a:p>
        </p:txBody>
      </p:sp>
      <p:sp>
        <p:nvSpPr>
          <p:cNvPr id="9" name="Slide Number Placeholder 7"/>
          <p:cNvSpPr txBox="1">
            <a:spLocks/>
          </p:cNvSpPr>
          <p:nvPr/>
        </p:nvSpPr>
        <p:spPr>
          <a:xfrm>
            <a:off x="4410706" y="6492875"/>
            <a:ext cx="378781" cy="365125"/>
          </a:xfrm>
          <a:prstGeom prst="rect">
            <a:avLst/>
          </a:prstGeom>
          <a:ln/>
        </p:spPr>
        <p:txBody>
          <a:bodyPr/>
          <a:lstStyle>
            <a:lvl1pPr algn="l">
              <a:defRPr sz="1000">
                <a:solidFill>
                  <a:srgbClr val="000000"/>
                </a:solidFill>
              </a:defRPr>
            </a:lvl1pPr>
          </a:lstStyle>
          <a:p>
            <a:pPr>
              <a:defRPr/>
            </a:pPr>
            <a:fld id="{DE4EC572-9149-4F2D-81C6-E10B54558E10}" type="slidenum">
              <a:rPr lang="en-US" sz="800" smtClean="0"/>
              <a:pPr>
                <a:defRPr/>
              </a:pPr>
              <a:t>25</a:t>
            </a:fld>
            <a:endParaRPr lang="en-US" sz="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457200" y="965200"/>
            <a:ext cx="7846828" cy="401638"/>
          </a:xfrm>
        </p:spPr>
        <p:txBody>
          <a:bodyPr/>
          <a:lstStyle/>
          <a:p>
            <a:pPr marL="0" indent="0">
              <a:spcAft>
                <a:spcPts val="0"/>
              </a:spcAft>
            </a:pPr>
            <a:r>
              <a:rPr lang="en-US" dirty="0">
                <a:solidFill>
                  <a:schemeClr val="tx1"/>
                </a:solidFill>
                <a:latin typeface="+mn-lt"/>
              </a:rPr>
              <a:t>Hedge funds stumble in March, but post solid first quarter </a:t>
            </a:r>
            <a:r>
              <a:rPr lang="en-US" dirty="0" smtClean="0">
                <a:solidFill>
                  <a:schemeClr val="tx1"/>
                </a:solidFill>
                <a:latin typeface="+mn-lt"/>
              </a:rPr>
              <a:t>results</a:t>
            </a:r>
            <a:endParaRPr lang="en-US" dirty="0">
              <a:solidFill>
                <a:schemeClr val="tx1"/>
              </a:solidFill>
              <a:latin typeface="+mn-lt"/>
            </a:endParaRPr>
          </a:p>
        </p:txBody>
      </p:sp>
      <p:sp>
        <p:nvSpPr>
          <p:cNvPr id="292870" name="TextBox 8"/>
          <p:cNvSpPr txBox="1">
            <a:spLocks noChangeArrowheads="1"/>
          </p:cNvSpPr>
          <p:nvPr/>
        </p:nvSpPr>
        <p:spPr bwMode="auto">
          <a:xfrm>
            <a:off x="627063" y="4468813"/>
            <a:ext cx="3676650" cy="246062"/>
          </a:xfrm>
          <a:prstGeom prst="rect">
            <a:avLst/>
          </a:prstGeom>
          <a:noFill/>
          <a:ln w="9525">
            <a:noFill/>
            <a:miter lim="800000"/>
            <a:headEnd/>
            <a:tailEnd/>
          </a:ln>
        </p:spPr>
        <p:txBody>
          <a:bodyPr>
            <a:spAutoFit/>
          </a:bodyPr>
          <a:lstStyle/>
          <a:p>
            <a:pPr algn="ctr">
              <a:spcBef>
                <a:spcPct val="50000"/>
              </a:spcBef>
            </a:pPr>
            <a:endParaRPr lang="en-US" sz="1000" b="1" dirty="0">
              <a:latin typeface="Trebuchet MS" pitchFamily="34" charset="0"/>
            </a:endParaRPr>
          </a:p>
        </p:txBody>
      </p:sp>
      <p:sp>
        <p:nvSpPr>
          <p:cNvPr id="10" name="Title 3"/>
          <p:cNvSpPr txBox="1">
            <a:spLocks/>
          </p:cNvSpPr>
          <p:nvPr/>
        </p:nvSpPr>
        <p:spPr>
          <a:xfrm>
            <a:off x="457200" y="639763"/>
            <a:ext cx="8226425" cy="393700"/>
          </a:xfrm>
          <a:prstGeom prst="rect">
            <a:avLst/>
          </a:prstGeom>
        </p:spPr>
        <p:txBody>
          <a:bodyPr lIns="0"/>
          <a:lstStyle/>
          <a:p>
            <a:pPr>
              <a:defRPr/>
            </a:pPr>
            <a:r>
              <a:rPr lang="en-US" sz="1600" b="1" dirty="0" smtClean="0">
                <a:solidFill>
                  <a:srgbClr val="003366"/>
                </a:solidFill>
                <a:cs typeface="Arial" pitchFamily="34" charset="0"/>
              </a:rPr>
              <a:t>Alternatives Investment Overview</a:t>
            </a:r>
            <a:endParaRPr lang="en-US" sz="1600" b="1" dirty="0">
              <a:solidFill>
                <a:srgbClr val="003366"/>
              </a:solidFill>
              <a:ea typeface="+mj-ea"/>
              <a:cs typeface="Arial" pitchFamily="34" charset="0"/>
            </a:endParaRPr>
          </a:p>
        </p:txBody>
      </p:sp>
      <p:sp>
        <p:nvSpPr>
          <p:cNvPr id="8" name="Text Placeholder 1"/>
          <p:cNvSpPr txBox="1">
            <a:spLocks/>
          </p:cNvSpPr>
          <p:nvPr/>
        </p:nvSpPr>
        <p:spPr bwMode="auto">
          <a:xfrm>
            <a:off x="2809874" y="5229225"/>
            <a:ext cx="5172075" cy="304800"/>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p>
            <a:pPr lvl="0">
              <a:spcBef>
                <a:spcPct val="60000"/>
              </a:spcBef>
              <a:spcAft>
                <a:spcPct val="10000"/>
              </a:spcAft>
              <a:buClr>
                <a:srgbClr val="003366"/>
              </a:buClr>
              <a:buSzPct val="130000"/>
              <a:defRPr/>
            </a:pPr>
            <a:r>
              <a:rPr lang="en-US" sz="700" kern="0" dirty="0" smtClean="0">
                <a:ea typeface="+mn-ea"/>
                <a:cs typeface="Arial" pitchFamily="34" charset="0"/>
              </a:rPr>
              <a:t>Data Source: Hedge Fund Research, Factset</a:t>
            </a:r>
            <a:endParaRPr kumimoji="0" lang="en-US" sz="700" b="0"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Rectangle 5"/>
          <p:cNvSpPr>
            <a:spLocks noChangeArrowheads="1"/>
          </p:cNvSpPr>
          <p:nvPr/>
        </p:nvSpPr>
        <p:spPr bwMode="auto">
          <a:xfrm>
            <a:off x="2743201" y="5476875"/>
            <a:ext cx="5476874" cy="721906"/>
          </a:xfrm>
          <a:prstGeom prst="rect">
            <a:avLst/>
          </a:prstGeom>
          <a:noFill/>
          <a:ln w="12700">
            <a:solidFill>
              <a:schemeClr val="tx1"/>
            </a:solidFill>
            <a:miter lim="800000"/>
            <a:headEnd type="none" w="sm" len="sm"/>
            <a:tailEnd type="none" w="sm" len="sm"/>
          </a:ln>
        </p:spPr>
        <p:txBody>
          <a:bodyPr tIns="18288" bIns="18288"/>
          <a:lstStyle/>
          <a:p>
            <a:pPr algn="just"/>
            <a:r>
              <a:rPr lang="en-US" sz="700" i="1" dirty="0" smtClean="0">
                <a:latin typeface="Trebuchet MS" pitchFamily="34" charset="0"/>
              </a:rPr>
              <a:t>Hedge fund investing involves substantial risks and may not be suitable for all clients.  Hedge funds are intended for sophisticated investors who can bear the economic risks involved.  Hedge funds may engage in leveraging and speculative investment practices that may increase the risk of investment loss, can be illiquid, and are not required to provide periodic pricing or valuation information to investors.  Hedge funds may involve complex tax structures, have delays in distributing tax information, are not subject to the same regulatory requirements as mutual funds and often charge higher fees.</a:t>
            </a:r>
            <a:endParaRPr lang="en-US" sz="700" i="1" dirty="0">
              <a:latin typeface="Trebuchet MS" pitchFamily="34" charset="0"/>
            </a:endParaRPr>
          </a:p>
        </p:txBody>
      </p:sp>
      <p:sp>
        <p:nvSpPr>
          <p:cNvPr id="14" name="Text Placeholder 14"/>
          <p:cNvSpPr>
            <a:spLocks noGrp="1"/>
          </p:cNvSpPr>
          <p:nvPr>
            <p:ph type="body" sz="quarter" idx="11"/>
          </p:nvPr>
        </p:nvSpPr>
        <p:spPr>
          <a:xfrm>
            <a:off x="385763" y="1508125"/>
            <a:ext cx="1957387" cy="4978400"/>
          </a:xfrm>
        </p:spPr>
        <p:txBody>
          <a:bodyPr/>
          <a:lstStyle/>
          <a:p>
            <a:pPr>
              <a:spcBef>
                <a:spcPts val="600"/>
              </a:spcBef>
              <a:spcAft>
                <a:spcPts val="600"/>
              </a:spcAft>
              <a:defRPr/>
            </a:pPr>
            <a:r>
              <a:rPr lang="en-US" sz="1050" dirty="0">
                <a:solidFill>
                  <a:schemeClr val="tx1"/>
                </a:solidFill>
              </a:rPr>
              <a:t>Choppy equity markets hampered hedge fund returns during March as the HFRI Fund Weighted Composite Index slipped 0.3%. Similarly, most of the major equity-related strategies were negative for the month. Conversely, fixed income-based approaches outperformed as the HFRI Relative Value Index rose 0.6% in March and were the best performing strategy during the first quarter, up 2.4%. Other narrowly-focus fixed income approaches also did </a:t>
            </a:r>
            <a:r>
              <a:rPr lang="en-US" sz="1050" dirty="0" smtClean="0">
                <a:solidFill>
                  <a:schemeClr val="tx1"/>
                </a:solidFill>
              </a:rPr>
              <a:t>well in March. </a:t>
            </a:r>
            <a:r>
              <a:rPr lang="en-US" sz="1050" dirty="0">
                <a:solidFill>
                  <a:schemeClr val="tx1"/>
                </a:solidFill>
              </a:rPr>
              <a:t>Hedge funds, however, largely kept pace for the first quarter as the HFRI Fund Weighted Composite Index gained 1.1% compared to 1.8% for the S&amp;P 500 Index. </a:t>
            </a:r>
          </a:p>
        </p:txBody>
      </p:sp>
      <p:graphicFrame>
        <p:nvGraphicFramePr>
          <p:cNvPr id="16" name="Chart 15"/>
          <p:cNvGraphicFramePr/>
          <p:nvPr/>
        </p:nvGraphicFramePr>
        <p:xfrm>
          <a:off x="2730500" y="1562100"/>
          <a:ext cx="54864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11" name="Slide Number Placeholder 7"/>
          <p:cNvSpPr txBox="1">
            <a:spLocks/>
          </p:cNvSpPr>
          <p:nvPr/>
        </p:nvSpPr>
        <p:spPr>
          <a:xfrm>
            <a:off x="4410706" y="6492875"/>
            <a:ext cx="378781" cy="365125"/>
          </a:xfrm>
          <a:prstGeom prst="rect">
            <a:avLst/>
          </a:prstGeom>
          <a:ln/>
        </p:spPr>
        <p:txBody>
          <a:bodyPr/>
          <a:lstStyle>
            <a:lvl1pPr algn="l">
              <a:defRPr sz="1000">
                <a:solidFill>
                  <a:srgbClr val="000000"/>
                </a:solidFill>
              </a:defRPr>
            </a:lvl1pPr>
          </a:lstStyle>
          <a:p>
            <a:pPr>
              <a:defRPr/>
            </a:pPr>
            <a:fld id="{DE4EC572-9149-4F2D-81C6-E10B54558E10}" type="slidenum">
              <a:rPr lang="en-US" sz="800" smtClean="0"/>
              <a:pPr>
                <a:defRPr/>
              </a:pPr>
              <a:t>26</a:t>
            </a:fld>
            <a:endParaRPr lang="en-US" sz="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p:cNvGraphicFramePr>
            <a:graphicFrameLocks noGrp="1"/>
          </p:cNvGraphicFramePr>
          <p:nvPr>
            <p:extLst>
              <p:ext uri="{D42A27DB-BD31-4B8C-83A1-F6EECF244321}">
                <p14:modId xmlns:p14="http://schemas.microsoft.com/office/powerpoint/2010/main" val="1746092050"/>
              </p:ext>
            </p:extLst>
          </p:nvPr>
        </p:nvGraphicFramePr>
        <p:xfrm>
          <a:off x="506199" y="1412755"/>
          <a:ext cx="8138145" cy="4603484"/>
        </p:xfrm>
        <a:graphic>
          <a:graphicData uri="http://schemas.openxmlformats.org/drawingml/2006/table">
            <a:tbl>
              <a:tblPr/>
              <a:tblGrid>
                <a:gridCol w="1874505"/>
                <a:gridCol w="137160"/>
                <a:gridCol w="1783080"/>
                <a:gridCol w="137160"/>
                <a:gridCol w="4206240"/>
              </a:tblGrid>
              <a:tr h="180680">
                <a:tc>
                  <a:txBody>
                    <a:bodyPr/>
                    <a:lstStyle/>
                    <a:p>
                      <a:pPr marR="0" indent="0" algn="l" rtl="0">
                        <a:spcBef>
                          <a:spcPts val="0"/>
                        </a:spcBef>
                        <a:spcAft>
                          <a:spcPts val="0"/>
                        </a:spcAft>
                      </a:pPr>
                      <a:r>
                        <a:rPr lang="en-US" sz="800" b="1" kern="1400" dirty="0" smtClean="0">
                          <a:solidFill>
                            <a:srgbClr val="FFFFFF"/>
                          </a:solidFill>
                          <a:latin typeface="Arial" pitchFamily="34" charset="0"/>
                          <a:cs typeface="Arial" pitchFamily="34" charset="0"/>
                        </a:rPr>
                        <a:t>Category</a:t>
                      </a:r>
                      <a:endParaRPr lang="en-US" sz="800" kern="1400" dirty="0">
                        <a:solidFill>
                          <a:srgbClr val="000000"/>
                        </a:solidFill>
                        <a:latin typeface="Arial" pitchFamily="34" charset="0"/>
                        <a:cs typeface="Arial" pitchFamily="34" charset="0"/>
                      </a:endParaRPr>
                    </a:p>
                  </a:txBody>
                  <a:tcPr marL="45720" marR="34030" marT="34030" marB="3403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gridSpan="3">
                  <a:txBody>
                    <a:bodyPr/>
                    <a:lstStyle/>
                    <a:p>
                      <a:pPr marR="0" indent="0" algn="ctr" rtl="0">
                        <a:spcBef>
                          <a:spcPts val="0"/>
                        </a:spcBef>
                        <a:spcAft>
                          <a:spcPts val="0"/>
                        </a:spcAft>
                      </a:pPr>
                      <a:r>
                        <a:rPr lang="en-US" sz="800" b="1" kern="1400" dirty="0" smtClean="0">
                          <a:solidFill>
                            <a:schemeClr val="bg1"/>
                          </a:solidFill>
                          <a:latin typeface="Arial" pitchFamily="34" charset="0"/>
                          <a:cs typeface="Arial" pitchFamily="34" charset="0"/>
                        </a:rPr>
                        <a:t>Underweight  </a:t>
                      </a:r>
                      <a:r>
                        <a:rPr lang="en-US" sz="800" b="1" kern="1400" dirty="0" smtClean="0">
                          <a:solidFill>
                            <a:schemeClr val="bg1"/>
                          </a:solidFill>
                          <a:latin typeface="Arial" pitchFamily="34" charset="0"/>
                          <a:cs typeface="Arial" pitchFamily="34" charset="0"/>
                          <a:sym typeface="Wingdings 3"/>
                        </a:rPr>
                        <a:t>  </a:t>
                      </a:r>
                      <a:r>
                        <a:rPr lang="en-US" sz="800" b="1" kern="1400" dirty="0" smtClean="0">
                          <a:solidFill>
                            <a:schemeClr val="bg1"/>
                          </a:solidFill>
                          <a:latin typeface="Arial" pitchFamily="34" charset="0"/>
                          <a:cs typeface="Arial" pitchFamily="34" charset="0"/>
                        </a:rPr>
                        <a:t>Neutral  </a:t>
                      </a:r>
                      <a:r>
                        <a:rPr lang="en-US" sz="800" b="1" kern="1400" dirty="0" smtClean="0">
                          <a:solidFill>
                            <a:schemeClr val="bg1"/>
                          </a:solidFill>
                          <a:latin typeface="Arial" pitchFamily="34" charset="0"/>
                          <a:cs typeface="Arial" pitchFamily="34" charset="0"/>
                          <a:sym typeface="Wingdings 3"/>
                        </a:rPr>
                        <a:t></a:t>
                      </a:r>
                      <a:r>
                        <a:rPr lang="en-US" sz="800" b="1" kern="1400" baseline="0" dirty="0" smtClean="0">
                          <a:solidFill>
                            <a:schemeClr val="bg1"/>
                          </a:solidFill>
                          <a:latin typeface="Arial" pitchFamily="34" charset="0"/>
                          <a:cs typeface="Arial" pitchFamily="34" charset="0"/>
                          <a:sym typeface="Wingdings 3"/>
                        </a:rPr>
                        <a:t>  </a:t>
                      </a:r>
                      <a:r>
                        <a:rPr lang="en-US" sz="800" b="1" kern="1400" dirty="0" smtClean="0">
                          <a:solidFill>
                            <a:schemeClr val="bg1"/>
                          </a:solidFill>
                          <a:latin typeface="Arial" pitchFamily="34" charset="0"/>
                          <a:cs typeface="Arial" pitchFamily="34" charset="0"/>
                        </a:rPr>
                        <a:t>Overweight</a:t>
                      </a:r>
                      <a:endParaRPr lang="en-US" sz="800" b="1" kern="1400" dirty="0">
                        <a:solidFill>
                          <a:schemeClr val="bg1"/>
                        </a:solidFill>
                        <a:latin typeface="Arial" pitchFamily="34" charset="0"/>
                        <a:cs typeface="Arial" pitchFamily="34" charset="0"/>
                      </a:endParaRPr>
                    </a:p>
                  </a:txBody>
                  <a:tcPr marL="0" marR="0" marT="34030" marB="340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hMerge="1">
                  <a:txBody>
                    <a:bodyPr/>
                    <a:lstStyle/>
                    <a:p>
                      <a:pPr marR="0" indent="0" algn="ctr" rtl="0">
                        <a:spcBef>
                          <a:spcPts val="0"/>
                        </a:spcBef>
                        <a:spcAft>
                          <a:spcPts val="0"/>
                        </a:spcAft>
                      </a:pPr>
                      <a:endParaRPr lang="en-US" sz="800" b="1" kern="1400" dirty="0" smtClean="0">
                        <a:solidFill>
                          <a:schemeClr val="bg1"/>
                        </a:solidFill>
                        <a:latin typeface="Arial" pitchFamily="34" charset="0"/>
                        <a:cs typeface="Arial" pitchFamily="34" charset="0"/>
                      </a:endParaRPr>
                    </a:p>
                  </a:txBody>
                  <a:tcPr marL="45720" marR="34030" marT="34030" marB="340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366"/>
                    </a:solidFill>
                  </a:tcPr>
                </a:tc>
                <a:tc hMerge="1">
                  <a:txBody>
                    <a:bodyPr/>
                    <a:lstStyle/>
                    <a:p>
                      <a:pPr marR="0" indent="0" algn="ctr" rtl="0">
                        <a:spcBef>
                          <a:spcPts val="0"/>
                        </a:spcBef>
                        <a:spcAft>
                          <a:spcPts val="0"/>
                        </a:spcAft>
                      </a:pPr>
                      <a:endParaRPr lang="en-US" sz="800" b="1" kern="1400" dirty="0">
                        <a:solidFill>
                          <a:schemeClr val="bg1"/>
                        </a:solidFill>
                        <a:latin typeface="Arial" pitchFamily="34" charset="0"/>
                        <a:cs typeface="Arial" pitchFamily="34" charset="0"/>
                      </a:endParaRPr>
                    </a:p>
                  </a:txBody>
                  <a:tcPr marL="45720" marR="34030" marT="34030" marB="340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366"/>
                    </a:solidFill>
                  </a:tcPr>
                </a:tc>
                <a:tc>
                  <a:txBody>
                    <a:bodyPr/>
                    <a:lstStyle/>
                    <a:p>
                      <a:pPr marR="0" indent="0" algn="ctr" rtl="0">
                        <a:spcBef>
                          <a:spcPts val="0"/>
                        </a:spcBef>
                        <a:spcAft>
                          <a:spcPts val="0"/>
                        </a:spcAft>
                      </a:pPr>
                      <a:r>
                        <a:rPr lang="en-US" sz="800" b="1" kern="1400" dirty="0" smtClean="0">
                          <a:solidFill>
                            <a:srgbClr val="FFFFFF"/>
                          </a:solidFill>
                          <a:latin typeface="Arial" pitchFamily="34" charset="0"/>
                          <a:cs typeface="Arial" pitchFamily="34" charset="0"/>
                        </a:rPr>
                        <a:t>Investment</a:t>
                      </a:r>
                      <a:r>
                        <a:rPr lang="en-US" sz="800" b="1" kern="1400" baseline="0" dirty="0" smtClean="0">
                          <a:solidFill>
                            <a:srgbClr val="FFFFFF"/>
                          </a:solidFill>
                          <a:latin typeface="Arial" pitchFamily="34" charset="0"/>
                          <a:cs typeface="Arial" pitchFamily="34" charset="0"/>
                        </a:rPr>
                        <a:t> Rationale</a:t>
                      </a:r>
                      <a:endParaRPr lang="en-US" sz="800" kern="1400" dirty="0">
                        <a:solidFill>
                          <a:srgbClr val="000000"/>
                        </a:solidFill>
                        <a:latin typeface="Arial" pitchFamily="34" charset="0"/>
                        <a:cs typeface="Arial" pitchFamily="34" charset="0"/>
                      </a:endParaRPr>
                    </a:p>
                  </a:txBody>
                  <a:tcPr marL="45720" marR="34030" marT="34030" marB="3403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r>
              <a:tr h="266689">
                <a:tc>
                  <a:txBody>
                    <a:bodyPr/>
                    <a:lstStyle/>
                    <a:p>
                      <a:pPr marR="0" indent="0" algn="l" rtl="0">
                        <a:spcBef>
                          <a:spcPts val="0"/>
                        </a:spcBef>
                        <a:spcAft>
                          <a:spcPts val="0"/>
                        </a:spcAft>
                      </a:pPr>
                      <a:r>
                        <a:rPr lang="en-US" sz="800" b="1" kern="1400" cap="all" baseline="0" dirty="0" smtClean="0">
                          <a:solidFill>
                            <a:schemeClr val="tx1"/>
                          </a:solidFill>
                          <a:latin typeface="Arial" pitchFamily="34" charset="0"/>
                          <a:cs typeface="Arial" pitchFamily="34" charset="0"/>
                        </a:rPr>
                        <a:t>Portfolio Risk </a:t>
                      </a:r>
                    </a:p>
                  </a:txBody>
                  <a:tcPr marL="45720" marR="34030" marT="18288" marB="18288"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BDE4"/>
                    </a:solidFill>
                  </a:tcPr>
                </a:tc>
                <a:tc>
                  <a:txBody>
                    <a:bodyPr/>
                    <a:lstStyle/>
                    <a:p>
                      <a:pPr marR="0" indent="0" algn="ctr" rtl="0">
                        <a:spcBef>
                          <a:spcPts val="0"/>
                        </a:spcBef>
                        <a:spcAft>
                          <a:spcPts val="0"/>
                        </a:spcAft>
                      </a:pPr>
                      <a:endParaRPr lang="en-US" sz="800" kern="1400" dirty="0">
                        <a:solidFill>
                          <a:schemeClr val="tx1"/>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BDE4"/>
                    </a:solidFill>
                  </a:tcPr>
                </a:tc>
                <a:tc>
                  <a:txBody>
                    <a:bodyPr/>
                    <a:lstStyle/>
                    <a:p>
                      <a:pPr marR="0" indent="0" algn="ctr" rtl="0">
                        <a:spcBef>
                          <a:spcPts val="0"/>
                        </a:spcBef>
                        <a:spcAft>
                          <a:spcPts val="0"/>
                        </a:spcAft>
                      </a:pPr>
                      <a:r>
                        <a:rPr lang="en-US" sz="800" kern="1400" dirty="0" smtClean="0">
                          <a:solidFill>
                            <a:schemeClr val="tx1"/>
                          </a:solidFill>
                          <a:latin typeface="Arial" pitchFamily="34" charset="0"/>
                          <a:cs typeface="Arial" pitchFamily="34" charset="0"/>
                          <a:sym typeface="Wingdings 2"/>
                        </a:rPr>
                        <a:t>                    </a:t>
                      </a:r>
                      <a:endParaRPr lang="en-US" sz="800" kern="1400" dirty="0">
                        <a:solidFill>
                          <a:schemeClr val="tx1"/>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BDE4"/>
                    </a:solidFill>
                  </a:tcPr>
                </a:tc>
                <a:tc>
                  <a:txBody>
                    <a:bodyPr/>
                    <a:lstStyle/>
                    <a:p>
                      <a:pPr marR="0" indent="0" algn="ctr" rtl="0">
                        <a:spcBef>
                          <a:spcPts val="0"/>
                        </a:spcBef>
                        <a:spcAft>
                          <a:spcPts val="0"/>
                        </a:spcAft>
                      </a:pPr>
                      <a:endParaRPr lang="en-US" sz="800" kern="1400" dirty="0">
                        <a:solidFill>
                          <a:schemeClr val="tx1"/>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BDE4"/>
                    </a:solidFill>
                  </a:tcPr>
                </a:tc>
                <a:tc>
                  <a:txBody>
                    <a:bodyPr/>
                    <a:lstStyle/>
                    <a:p>
                      <a:pPr marR="0" indent="0" algn="just" rtl="0">
                        <a:spcBef>
                          <a:spcPts val="0"/>
                        </a:spcBef>
                        <a:spcAft>
                          <a:spcPts val="0"/>
                        </a:spcAft>
                      </a:pPr>
                      <a:r>
                        <a:rPr lang="en-US" sz="800" kern="1400" dirty="0" smtClean="0">
                          <a:solidFill>
                            <a:schemeClr val="tx1"/>
                          </a:solidFill>
                          <a:latin typeface="Arial" pitchFamily="34" charset="0"/>
                          <a:cs typeface="Arial" pitchFamily="34" charset="0"/>
                        </a:rPr>
                        <a:t>Improving economy and record corporate profitability vs. a maturing economic cycle, fair equity valuations, still fragile European recovery and emerging market risks.</a:t>
                      </a:r>
                    </a:p>
                  </a:txBody>
                  <a:tcPr marL="45720" marR="34030" marT="18288" marB="18288">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2BDE4"/>
                    </a:solidFill>
                  </a:tcPr>
                </a:tc>
              </a:tr>
              <a:tr h="150737">
                <a:tc>
                  <a:txBody>
                    <a:bodyPr/>
                    <a:lstStyle/>
                    <a:p>
                      <a:pPr marR="0" indent="0" algn="l" rtl="0">
                        <a:spcBef>
                          <a:spcPts val="0"/>
                        </a:spcBef>
                        <a:spcAft>
                          <a:spcPts val="0"/>
                        </a:spcAft>
                      </a:pPr>
                      <a:r>
                        <a:rPr lang="en-US" sz="800" b="1" kern="1400" dirty="0" smtClean="0">
                          <a:solidFill>
                            <a:schemeClr val="tx1"/>
                          </a:solidFill>
                          <a:latin typeface="Arial" pitchFamily="34" charset="0"/>
                          <a:cs typeface="Arial" pitchFamily="34" charset="0"/>
                        </a:rPr>
                        <a:t>EQUITY</a:t>
                      </a:r>
                      <a:endParaRPr lang="en-US" sz="800" b="1" kern="1400" dirty="0">
                        <a:solidFill>
                          <a:schemeClr val="tx1"/>
                        </a:solidFill>
                        <a:latin typeface="Arial" pitchFamily="34" charset="0"/>
                        <a:cs typeface="Arial" pitchFamily="34" charset="0"/>
                      </a:endParaRPr>
                    </a:p>
                  </a:txBody>
                  <a:tcPr marL="45720" marR="34030" marT="18288" marB="18288"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BDE4"/>
                    </a:solidFill>
                  </a:tcPr>
                </a:tc>
                <a:tc>
                  <a:txBody>
                    <a:bodyPr/>
                    <a:lstStyle/>
                    <a:p>
                      <a:pPr marR="0" indent="0" algn="ctr" rtl="0">
                        <a:spcBef>
                          <a:spcPts val="0"/>
                        </a:spcBef>
                        <a:spcAft>
                          <a:spcPts val="0"/>
                        </a:spcAft>
                      </a:pPr>
                      <a:endParaRPr lang="en-US" sz="800" kern="1400" dirty="0">
                        <a:solidFill>
                          <a:schemeClr val="tx1"/>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BDE4"/>
                    </a:solidFill>
                  </a:tcPr>
                </a:tc>
                <a:tc>
                  <a:txBody>
                    <a:bodyPr/>
                    <a:lstStyle/>
                    <a:p>
                      <a:pPr marR="0" indent="0" algn="l" rtl="0">
                        <a:spcBef>
                          <a:spcPts val="0"/>
                        </a:spcBef>
                        <a:spcAft>
                          <a:spcPts val="0"/>
                        </a:spcAft>
                      </a:pPr>
                      <a:r>
                        <a:rPr lang="en-US" sz="800" kern="1400" dirty="0" smtClean="0">
                          <a:solidFill>
                            <a:schemeClr val="tx1"/>
                          </a:solidFill>
                          <a:latin typeface="Arial" pitchFamily="34" charset="0"/>
                          <a:cs typeface="Arial" pitchFamily="34" charset="0"/>
                          <a:sym typeface="Wingdings 2"/>
                        </a:rPr>
                        <a:t>                           </a:t>
                      </a:r>
                      <a:endParaRPr lang="en-US" sz="800" kern="1400" dirty="0">
                        <a:solidFill>
                          <a:schemeClr val="tx1"/>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BDE4"/>
                    </a:solidFill>
                  </a:tcPr>
                </a:tc>
                <a:tc>
                  <a:txBody>
                    <a:bodyPr/>
                    <a:lstStyle/>
                    <a:p>
                      <a:pPr marR="0" indent="0" algn="ctr" rtl="0">
                        <a:spcBef>
                          <a:spcPts val="0"/>
                        </a:spcBef>
                        <a:spcAft>
                          <a:spcPts val="0"/>
                        </a:spcAft>
                      </a:pPr>
                      <a:endParaRPr lang="en-US" sz="800" kern="1400" dirty="0">
                        <a:solidFill>
                          <a:schemeClr val="tx1"/>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BDE4"/>
                    </a:solidFill>
                  </a:tcPr>
                </a:tc>
                <a:tc>
                  <a:txBody>
                    <a:bodyPr/>
                    <a:lstStyle/>
                    <a:p>
                      <a:pPr marL="0" marR="0" indent="0" algn="just" defTabSz="913972" rtl="0" eaLnBrk="1" fontAlgn="auto" latinLnBrk="0" hangingPunct="1">
                        <a:lnSpc>
                          <a:spcPct val="100000"/>
                        </a:lnSpc>
                        <a:spcBef>
                          <a:spcPts val="0"/>
                        </a:spcBef>
                        <a:spcAft>
                          <a:spcPts val="0"/>
                        </a:spcAft>
                        <a:buClrTx/>
                        <a:buSzTx/>
                        <a:buFontTx/>
                        <a:buNone/>
                        <a:tabLst/>
                        <a:defRPr/>
                      </a:pPr>
                      <a:r>
                        <a:rPr lang="en-US" sz="800" kern="1400" dirty="0" smtClean="0">
                          <a:solidFill>
                            <a:schemeClr val="tx1"/>
                          </a:solidFill>
                          <a:latin typeface="Arial" pitchFamily="34" charset="0"/>
                          <a:cs typeface="Arial" pitchFamily="34" charset="0"/>
                        </a:rPr>
                        <a:t>Stocks are reasonably valued and offer</a:t>
                      </a:r>
                      <a:r>
                        <a:rPr lang="en-US" sz="800" kern="1400" baseline="0" dirty="0" smtClean="0">
                          <a:solidFill>
                            <a:schemeClr val="tx1"/>
                          </a:solidFill>
                          <a:latin typeface="Arial" pitchFamily="34" charset="0"/>
                          <a:cs typeface="Arial" pitchFamily="34" charset="0"/>
                        </a:rPr>
                        <a:t> dividend  yields competitive with bond yields.</a:t>
                      </a:r>
                      <a:endParaRPr lang="en-US" sz="800" kern="1400" dirty="0">
                        <a:solidFill>
                          <a:schemeClr val="tx1"/>
                        </a:solidFill>
                        <a:latin typeface="Arial" pitchFamily="34" charset="0"/>
                        <a:cs typeface="Arial" pitchFamily="34" charset="0"/>
                      </a:endParaRPr>
                    </a:p>
                  </a:txBody>
                  <a:tcPr marL="45720" marR="34030" marT="18288" marB="18288">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BDE4"/>
                    </a:solidFill>
                  </a:tcPr>
                </a:tc>
              </a:tr>
              <a:tr h="150737">
                <a:tc>
                  <a:txBody>
                    <a:bodyPr/>
                    <a:lstStyle/>
                    <a:p>
                      <a:pPr marL="455613" marR="0" lvl="1" indent="-284163" algn="l" rtl="0">
                        <a:spcBef>
                          <a:spcPts val="0"/>
                        </a:spcBef>
                        <a:spcAft>
                          <a:spcPts val="0"/>
                        </a:spcAft>
                      </a:pPr>
                      <a:r>
                        <a:rPr lang="en-US" sz="800" b="0" kern="1400" dirty="0" smtClean="0">
                          <a:solidFill>
                            <a:schemeClr val="tx1"/>
                          </a:solidFill>
                          <a:latin typeface="Arial" pitchFamily="34" charset="0"/>
                          <a:cs typeface="Arial" pitchFamily="34" charset="0"/>
                        </a:rPr>
                        <a:t>US Large Cap</a:t>
                      </a:r>
                      <a:endParaRPr lang="en-US" sz="800" b="0" kern="1400" dirty="0">
                        <a:solidFill>
                          <a:schemeClr val="tx1"/>
                        </a:solidFill>
                        <a:latin typeface="Arial" pitchFamily="34" charset="0"/>
                        <a:cs typeface="Arial" pitchFamily="34" charset="0"/>
                      </a:endParaRPr>
                    </a:p>
                  </a:txBody>
                  <a:tcPr marL="45720" marR="34030" marT="18288" marB="18288"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endParaRPr lang="en-US" sz="800" kern="1400" dirty="0">
                        <a:solidFill>
                          <a:srgbClr val="F15D22"/>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spcBef>
                          <a:spcPts val="0"/>
                        </a:spcBef>
                        <a:spcAft>
                          <a:spcPts val="0"/>
                        </a:spcAft>
                      </a:pPr>
                      <a:r>
                        <a:rPr lang="en-US" sz="800" kern="1400" dirty="0" smtClean="0">
                          <a:solidFill>
                            <a:srgbClr val="003366"/>
                          </a:solidFill>
                          <a:latin typeface="Arial" pitchFamily="34" charset="0"/>
                          <a:cs typeface="Arial" pitchFamily="34" charset="0"/>
                          <a:sym typeface="Wingdings 2"/>
                        </a:rPr>
                        <a:t>                                   </a:t>
                      </a:r>
                      <a:endParaRPr lang="en-US" sz="800" kern="1400" dirty="0">
                        <a:solidFill>
                          <a:srgbClr val="003366"/>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endParaRPr lang="en-US" sz="800" kern="1400" dirty="0">
                        <a:solidFill>
                          <a:schemeClr val="bg1">
                            <a:lumMod val="50000"/>
                          </a:schemeClr>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3972" rtl="0" eaLnBrk="1" fontAlgn="auto" latinLnBrk="0" hangingPunct="1">
                        <a:lnSpc>
                          <a:spcPct val="100000"/>
                        </a:lnSpc>
                        <a:spcBef>
                          <a:spcPts val="0"/>
                        </a:spcBef>
                        <a:spcAft>
                          <a:spcPts val="0"/>
                        </a:spcAft>
                        <a:buClrTx/>
                        <a:buSzTx/>
                        <a:buFontTx/>
                        <a:buNone/>
                        <a:tabLst/>
                        <a:defRPr/>
                      </a:pPr>
                      <a:r>
                        <a:rPr lang="en-US" sz="800" kern="1400" dirty="0" smtClean="0">
                          <a:solidFill>
                            <a:schemeClr val="tx1"/>
                          </a:solidFill>
                          <a:latin typeface="Arial" pitchFamily="34" charset="0"/>
                          <a:cs typeface="Arial" pitchFamily="34" charset="0"/>
                        </a:rPr>
                        <a:t>US leads recovery; reasonable valuations, strong balance sheets, and diverse revenue.</a:t>
                      </a:r>
                    </a:p>
                  </a:txBody>
                  <a:tcPr marL="45720" marR="34030" marT="18288" marB="18288">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50737">
                <a:tc>
                  <a:txBody>
                    <a:bodyPr/>
                    <a:lstStyle/>
                    <a:p>
                      <a:pPr marL="455613" marR="0" lvl="1" indent="-284163" algn="l" rtl="0">
                        <a:spcBef>
                          <a:spcPts val="0"/>
                        </a:spcBef>
                        <a:spcAft>
                          <a:spcPts val="0"/>
                        </a:spcAft>
                      </a:pPr>
                      <a:r>
                        <a:rPr lang="en-US" sz="800" b="0" kern="1400" dirty="0" smtClean="0">
                          <a:solidFill>
                            <a:schemeClr val="tx1"/>
                          </a:solidFill>
                          <a:latin typeface="Arial" pitchFamily="34" charset="0"/>
                          <a:cs typeface="Arial" pitchFamily="34" charset="0"/>
                        </a:rPr>
                        <a:t>US Small &amp; Mid Cap</a:t>
                      </a:r>
                      <a:endParaRPr lang="en-US" sz="800" b="0" kern="1400" dirty="0">
                        <a:solidFill>
                          <a:schemeClr val="tx1"/>
                        </a:solidFill>
                        <a:latin typeface="Arial" pitchFamily="34" charset="0"/>
                        <a:cs typeface="Arial" pitchFamily="34" charset="0"/>
                      </a:endParaRPr>
                    </a:p>
                  </a:txBody>
                  <a:tcPr marL="45720" marR="34030" marT="18288" marB="18288"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endParaRPr lang="en-US" sz="800" kern="1400" dirty="0">
                        <a:solidFill>
                          <a:srgbClr val="F15D22"/>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spcBef>
                          <a:spcPts val="0"/>
                        </a:spcBef>
                        <a:spcAft>
                          <a:spcPts val="0"/>
                        </a:spcAft>
                      </a:pPr>
                      <a:r>
                        <a:rPr lang="en-US" sz="800" kern="1400" dirty="0" smtClean="0">
                          <a:solidFill>
                            <a:srgbClr val="003366"/>
                          </a:solidFill>
                          <a:latin typeface="Arial" pitchFamily="34" charset="0"/>
                          <a:cs typeface="Arial" pitchFamily="34" charset="0"/>
                          <a:sym typeface="Wingdings 2"/>
                        </a:rPr>
                        <a:t>                                               </a:t>
                      </a:r>
                      <a:endParaRPr lang="en-US" sz="800" kern="1400" dirty="0">
                        <a:solidFill>
                          <a:srgbClr val="003366"/>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endParaRPr lang="en-US" sz="800" kern="1400" dirty="0">
                        <a:solidFill>
                          <a:schemeClr val="bg1">
                            <a:lumMod val="50000"/>
                          </a:schemeClr>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3972" rtl="0" eaLnBrk="1" fontAlgn="auto" latinLnBrk="0" hangingPunct="1">
                        <a:lnSpc>
                          <a:spcPct val="100000"/>
                        </a:lnSpc>
                        <a:spcBef>
                          <a:spcPts val="0"/>
                        </a:spcBef>
                        <a:spcAft>
                          <a:spcPts val="0"/>
                        </a:spcAft>
                        <a:buClrTx/>
                        <a:buSzTx/>
                        <a:buFontTx/>
                        <a:buNone/>
                        <a:tabLst/>
                        <a:defRPr/>
                      </a:pPr>
                      <a:r>
                        <a:rPr lang="en-US" sz="800" kern="1400" dirty="0" smtClean="0">
                          <a:solidFill>
                            <a:schemeClr val="tx1"/>
                          </a:solidFill>
                          <a:latin typeface="Arial" pitchFamily="34" charset="0"/>
                          <a:cs typeface="Arial" pitchFamily="34" charset="0"/>
                        </a:rPr>
                        <a:t>Earnings growth potential, improved lending conditions and increased M&amp;A activity.  </a:t>
                      </a:r>
                    </a:p>
                  </a:txBody>
                  <a:tcPr marL="45720" marR="34030" marT="18288" marB="18288">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50737">
                <a:tc>
                  <a:txBody>
                    <a:bodyPr/>
                    <a:lstStyle/>
                    <a:p>
                      <a:pPr marL="455613" marR="0" lvl="1" indent="-284163" algn="l" rtl="0">
                        <a:spcBef>
                          <a:spcPts val="0"/>
                        </a:spcBef>
                        <a:spcAft>
                          <a:spcPts val="0"/>
                        </a:spcAft>
                      </a:pPr>
                      <a:r>
                        <a:rPr lang="en-US" sz="800" b="0" kern="1400" dirty="0" smtClean="0">
                          <a:solidFill>
                            <a:schemeClr val="tx1"/>
                          </a:solidFill>
                          <a:latin typeface="Arial" pitchFamily="34" charset="0"/>
                          <a:cs typeface="Arial" pitchFamily="34" charset="0"/>
                        </a:rPr>
                        <a:t>Master Limited Partnerships</a:t>
                      </a:r>
                      <a:endParaRPr lang="en-US" sz="800" b="0" kern="1400" dirty="0">
                        <a:solidFill>
                          <a:schemeClr val="tx1"/>
                        </a:solidFill>
                        <a:latin typeface="Arial" pitchFamily="34" charset="0"/>
                        <a:cs typeface="Arial" pitchFamily="34" charset="0"/>
                      </a:endParaRPr>
                    </a:p>
                  </a:txBody>
                  <a:tcPr marL="45720" marR="34030" marT="18288" marB="18288"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3972" rtl="0" eaLnBrk="1" fontAlgn="auto" latinLnBrk="0" hangingPunct="1">
                        <a:lnSpc>
                          <a:spcPct val="100000"/>
                        </a:lnSpc>
                        <a:spcBef>
                          <a:spcPts val="0"/>
                        </a:spcBef>
                        <a:spcAft>
                          <a:spcPts val="0"/>
                        </a:spcAft>
                        <a:buClrTx/>
                        <a:buSzTx/>
                        <a:buFontTx/>
                        <a:buNone/>
                        <a:tabLst/>
                        <a:defRPr/>
                      </a:pPr>
                      <a:r>
                        <a:rPr lang="en-US" sz="800" kern="1400" dirty="0" smtClean="0">
                          <a:solidFill>
                            <a:srgbClr val="F15D22"/>
                          </a:solidFill>
                          <a:latin typeface="Arial" pitchFamily="34" charset="0"/>
                          <a:cs typeface="Arial" pitchFamily="34" charset="0"/>
                          <a:sym typeface="Wingdings 2"/>
                        </a:rPr>
                        <a:t></a:t>
                      </a:r>
                      <a:endParaRPr lang="en-US" sz="800" kern="1400" dirty="0" smtClean="0">
                        <a:solidFill>
                          <a:srgbClr val="F15D22"/>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spcBef>
                          <a:spcPts val="0"/>
                        </a:spcBef>
                        <a:spcAft>
                          <a:spcPts val="0"/>
                        </a:spcAft>
                      </a:pPr>
                      <a:endParaRPr lang="en-US" sz="800" kern="1400" dirty="0">
                        <a:solidFill>
                          <a:srgbClr val="003366"/>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endParaRPr lang="en-US" sz="800" kern="1400" dirty="0">
                        <a:solidFill>
                          <a:schemeClr val="bg1">
                            <a:lumMod val="50000"/>
                          </a:schemeClr>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3972" rtl="0" eaLnBrk="1" fontAlgn="auto" latinLnBrk="0" hangingPunct="1">
                        <a:lnSpc>
                          <a:spcPct val="100000"/>
                        </a:lnSpc>
                        <a:spcBef>
                          <a:spcPts val="0"/>
                        </a:spcBef>
                        <a:spcAft>
                          <a:spcPts val="0"/>
                        </a:spcAft>
                        <a:buClrTx/>
                        <a:buSzTx/>
                        <a:buFontTx/>
                        <a:buNone/>
                        <a:tabLst/>
                        <a:defRPr/>
                      </a:pPr>
                      <a:r>
                        <a:rPr lang="en-US" sz="800" kern="1400" dirty="0" smtClean="0">
                          <a:solidFill>
                            <a:schemeClr val="tx1"/>
                          </a:solidFill>
                          <a:latin typeface="Arial" pitchFamily="34" charset="0"/>
                          <a:cs typeface="Arial" pitchFamily="34" charset="0"/>
                        </a:rPr>
                        <a:t>Valuations at rich levels and expectations for rising rates to increase borrowing costs. </a:t>
                      </a:r>
                    </a:p>
                  </a:txBody>
                  <a:tcPr marL="45720" marR="34030" marT="18288" marB="18288">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50737">
                <a:tc>
                  <a:txBody>
                    <a:bodyPr/>
                    <a:lstStyle/>
                    <a:p>
                      <a:pPr marL="455613" marR="0" lvl="1" indent="-284163" algn="l" rtl="0">
                        <a:spcBef>
                          <a:spcPts val="0"/>
                        </a:spcBef>
                        <a:spcAft>
                          <a:spcPts val="0"/>
                        </a:spcAft>
                      </a:pPr>
                      <a:r>
                        <a:rPr lang="en-US" sz="800" b="0" kern="1400" dirty="0" smtClean="0">
                          <a:solidFill>
                            <a:schemeClr val="tx1"/>
                          </a:solidFill>
                          <a:latin typeface="Arial" pitchFamily="34" charset="0"/>
                          <a:cs typeface="Arial" pitchFamily="34" charset="0"/>
                        </a:rPr>
                        <a:t>Non-US Developed Markets</a:t>
                      </a:r>
                      <a:endParaRPr lang="en-US" sz="800" b="0" kern="1400" dirty="0">
                        <a:solidFill>
                          <a:schemeClr val="tx1"/>
                        </a:solidFill>
                        <a:latin typeface="Arial" pitchFamily="34" charset="0"/>
                        <a:cs typeface="Arial" pitchFamily="34" charset="0"/>
                      </a:endParaRPr>
                    </a:p>
                  </a:txBody>
                  <a:tcPr marL="45720" marR="34030" marT="18288" marB="18288"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endParaRPr lang="en-US" sz="800" kern="1400" dirty="0">
                        <a:solidFill>
                          <a:srgbClr val="F15D22"/>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spcBef>
                          <a:spcPts val="0"/>
                        </a:spcBef>
                        <a:spcAft>
                          <a:spcPts val="0"/>
                        </a:spcAft>
                      </a:pPr>
                      <a:r>
                        <a:rPr lang="en-US" sz="800" kern="1400" dirty="0" smtClean="0">
                          <a:solidFill>
                            <a:srgbClr val="003366"/>
                          </a:solidFill>
                          <a:latin typeface="Arial" pitchFamily="34" charset="0"/>
                          <a:cs typeface="Arial" pitchFamily="34" charset="0"/>
                          <a:sym typeface="Wingdings 2"/>
                        </a:rPr>
                        <a:t>        </a:t>
                      </a:r>
                      <a:endParaRPr lang="en-US" sz="800" kern="1400" dirty="0">
                        <a:solidFill>
                          <a:srgbClr val="003366"/>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endParaRPr lang="en-US" sz="800" kern="1400" dirty="0">
                        <a:solidFill>
                          <a:schemeClr val="bg1">
                            <a:lumMod val="50000"/>
                          </a:schemeClr>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3972" rtl="0" eaLnBrk="1" fontAlgn="auto" latinLnBrk="0" hangingPunct="1">
                        <a:lnSpc>
                          <a:spcPct val="100000"/>
                        </a:lnSpc>
                        <a:spcBef>
                          <a:spcPts val="0"/>
                        </a:spcBef>
                        <a:spcAft>
                          <a:spcPts val="0"/>
                        </a:spcAft>
                        <a:buClrTx/>
                        <a:buSzTx/>
                        <a:buFontTx/>
                        <a:buNone/>
                        <a:tabLst/>
                        <a:defRPr/>
                      </a:pPr>
                      <a:r>
                        <a:rPr lang="en-US" sz="800" kern="1400" dirty="0" smtClean="0">
                          <a:solidFill>
                            <a:schemeClr val="tx1"/>
                          </a:solidFill>
                          <a:latin typeface="Arial" pitchFamily="34" charset="0"/>
                          <a:cs typeface="Arial" pitchFamily="34" charset="0"/>
                        </a:rPr>
                        <a:t>Improving economies, but these markets remain vulnerable and structural issues remain.</a:t>
                      </a:r>
                    </a:p>
                  </a:txBody>
                  <a:tcPr marL="45720" marR="34030" marT="18288" marB="18288">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50737">
                <a:tc>
                  <a:txBody>
                    <a:bodyPr/>
                    <a:lstStyle/>
                    <a:p>
                      <a:pPr marL="455613" marR="0" lvl="1" indent="-284163" algn="l" rtl="0">
                        <a:spcBef>
                          <a:spcPts val="0"/>
                        </a:spcBef>
                        <a:spcAft>
                          <a:spcPts val="0"/>
                        </a:spcAft>
                      </a:pPr>
                      <a:r>
                        <a:rPr lang="en-US" sz="800" b="0" kern="1400" dirty="0" smtClean="0">
                          <a:solidFill>
                            <a:schemeClr val="tx1"/>
                          </a:solidFill>
                          <a:latin typeface="Arial" pitchFamily="34" charset="0"/>
                          <a:cs typeface="Arial" pitchFamily="34" charset="0"/>
                        </a:rPr>
                        <a:t>Non-US Dev. Mkts. Small Cap </a:t>
                      </a:r>
                      <a:endParaRPr lang="en-US" sz="800" b="0" kern="1400" dirty="0">
                        <a:solidFill>
                          <a:schemeClr val="tx1"/>
                        </a:solidFill>
                        <a:latin typeface="Arial" pitchFamily="34" charset="0"/>
                        <a:cs typeface="Arial" pitchFamily="34" charset="0"/>
                      </a:endParaRPr>
                    </a:p>
                  </a:txBody>
                  <a:tcPr marL="45720" marR="34030" marT="18288" marB="18288"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endParaRPr lang="en-US" sz="800" kern="1400" dirty="0">
                        <a:solidFill>
                          <a:srgbClr val="F15D22"/>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spcBef>
                          <a:spcPts val="0"/>
                        </a:spcBef>
                        <a:spcAft>
                          <a:spcPts val="0"/>
                        </a:spcAft>
                      </a:pPr>
                      <a:endParaRPr lang="en-US" sz="800" kern="1400" dirty="0">
                        <a:solidFill>
                          <a:srgbClr val="003366"/>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3972" rtl="0" eaLnBrk="1" fontAlgn="auto" latinLnBrk="0" hangingPunct="1">
                        <a:lnSpc>
                          <a:spcPct val="100000"/>
                        </a:lnSpc>
                        <a:spcBef>
                          <a:spcPts val="0"/>
                        </a:spcBef>
                        <a:spcAft>
                          <a:spcPts val="0"/>
                        </a:spcAft>
                        <a:buClrTx/>
                        <a:buSzTx/>
                        <a:buFontTx/>
                        <a:buNone/>
                        <a:tabLst/>
                        <a:defRPr/>
                      </a:pPr>
                      <a:r>
                        <a:rPr lang="en-US" sz="800" kern="1400" dirty="0" smtClean="0">
                          <a:solidFill>
                            <a:srgbClr val="F15D22"/>
                          </a:solidFill>
                          <a:latin typeface="Arial" pitchFamily="34" charset="0"/>
                          <a:cs typeface="Arial" pitchFamily="34" charset="0"/>
                          <a:sym typeface="Wingdings 2"/>
                        </a:rPr>
                        <a:t></a:t>
                      </a:r>
                      <a:endParaRPr lang="en-US" sz="800" kern="1400" dirty="0" smtClean="0">
                        <a:solidFill>
                          <a:schemeClr val="bg1">
                            <a:lumMod val="50000"/>
                          </a:schemeClr>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3972" rtl="0" eaLnBrk="1" fontAlgn="auto" latinLnBrk="0" hangingPunct="1">
                        <a:lnSpc>
                          <a:spcPct val="100000"/>
                        </a:lnSpc>
                        <a:spcBef>
                          <a:spcPts val="0"/>
                        </a:spcBef>
                        <a:spcAft>
                          <a:spcPts val="0"/>
                        </a:spcAft>
                        <a:buClrTx/>
                        <a:buSzTx/>
                        <a:buFontTx/>
                        <a:buNone/>
                        <a:tabLst/>
                        <a:defRPr/>
                      </a:pPr>
                      <a:r>
                        <a:rPr lang="en-US" sz="800" kern="1400" dirty="0" smtClean="0">
                          <a:solidFill>
                            <a:schemeClr val="tx1"/>
                          </a:solidFill>
                          <a:latin typeface="Arial" pitchFamily="34" charset="0"/>
                          <a:cs typeface="Arial" pitchFamily="34" charset="0"/>
                        </a:rPr>
                        <a:t>Improving growth and credit environment is especially positive for smaller-cap companies.</a:t>
                      </a:r>
                    </a:p>
                  </a:txBody>
                  <a:tcPr marL="45720" marR="34030" marT="18288" marB="18288">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50737">
                <a:tc>
                  <a:txBody>
                    <a:bodyPr/>
                    <a:lstStyle/>
                    <a:p>
                      <a:pPr marL="455613" marR="0" lvl="1" indent="-284163" algn="l" rtl="0">
                        <a:spcBef>
                          <a:spcPts val="0"/>
                        </a:spcBef>
                        <a:spcAft>
                          <a:spcPts val="0"/>
                        </a:spcAft>
                      </a:pPr>
                      <a:r>
                        <a:rPr lang="en-US" sz="800" b="0" kern="1400" dirty="0" smtClean="0">
                          <a:solidFill>
                            <a:schemeClr val="tx1"/>
                          </a:solidFill>
                          <a:latin typeface="Arial" pitchFamily="34" charset="0"/>
                          <a:cs typeface="Arial" pitchFamily="34" charset="0"/>
                        </a:rPr>
                        <a:t>Emerging Markets</a:t>
                      </a:r>
                      <a:endParaRPr lang="en-US" sz="800" b="0" kern="1400" dirty="0">
                        <a:solidFill>
                          <a:schemeClr val="tx1"/>
                        </a:solidFill>
                        <a:latin typeface="Arial" pitchFamily="34" charset="0"/>
                        <a:cs typeface="Arial" pitchFamily="34" charset="0"/>
                      </a:endParaRPr>
                    </a:p>
                  </a:txBody>
                  <a:tcPr marL="45720" marR="34030" marT="18288" marB="18288"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endParaRPr lang="en-US" sz="800" kern="1400" dirty="0">
                        <a:solidFill>
                          <a:srgbClr val="F15D22"/>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spcBef>
                          <a:spcPts val="0"/>
                        </a:spcBef>
                        <a:spcAft>
                          <a:spcPts val="0"/>
                        </a:spcAft>
                      </a:pPr>
                      <a:r>
                        <a:rPr lang="en-US" sz="800" kern="1400" dirty="0" smtClean="0">
                          <a:solidFill>
                            <a:srgbClr val="003366"/>
                          </a:solidFill>
                          <a:latin typeface="Arial" pitchFamily="34" charset="0"/>
                          <a:cs typeface="Arial" pitchFamily="34" charset="0"/>
                          <a:sym typeface="Wingdings 2"/>
                        </a:rPr>
                        <a:t>    </a:t>
                      </a:r>
                      <a:endParaRPr lang="en-US" sz="800" kern="1400" dirty="0">
                        <a:solidFill>
                          <a:srgbClr val="003366"/>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endParaRPr lang="en-US" sz="800" kern="1400" dirty="0">
                        <a:solidFill>
                          <a:schemeClr val="bg1">
                            <a:lumMod val="50000"/>
                          </a:schemeClr>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3972" rtl="0" eaLnBrk="1" fontAlgn="auto" latinLnBrk="0" hangingPunct="1">
                        <a:lnSpc>
                          <a:spcPct val="100000"/>
                        </a:lnSpc>
                        <a:spcBef>
                          <a:spcPts val="0"/>
                        </a:spcBef>
                        <a:spcAft>
                          <a:spcPts val="0"/>
                        </a:spcAft>
                        <a:buClrTx/>
                        <a:buSzTx/>
                        <a:buFontTx/>
                        <a:buNone/>
                        <a:tabLst/>
                        <a:defRPr/>
                      </a:pPr>
                      <a:r>
                        <a:rPr lang="en-US" sz="800" kern="1400" dirty="0" smtClean="0">
                          <a:solidFill>
                            <a:schemeClr val="tx1"/>
                          </a:solidFill>
                          <a:latin typeface="Arial" pitchFamily="34" charset="0"/>
                          <a:cs typeface="Arial" pitchFamily="34" charset="0"/>
                        </a:rPr>
                        <a:t>While economically</a:t>
                      </a:r>
                      <a:r>
                        <a:rPr lang="en-US" sz="800" kern="1400" baseline="0" dirty="0" smtClean="0">
                          <a:solidFill>
                            <a:schemeClr val="tx1"/>
                          </a:solidFill>
                          <a:latin typeface="Arial" pitchFamily="34" charset="0"/>
                          <a:cs typeface="Arial" pitchFamily="34" charset="0"/>
                        </a:rPr>
                        <a:t> important and favorably priced, t</a:t>
                      </a:r>
                      <a:r>
                        <a:rPr lang="en-US" sz="800" kern="1400" dirty="0" smtClean="0">
                          <a:solidFill>
                            <a:schemeClr val="tx1"/>
                          </a:solidFill>
                          <a:latin typeface="Arial" pitchFamily="34" charset="0"/>
                          <a:cs typeface="Arial" pitchFamily="34" charset="0"/>
                        </a:rPr>
                        <a:t>hese markets still face headwinds.</a:t>
                      </a:r>
                    </a:p>
                  </a:txBody>
                  <a:tcPr marL="45720" marR="34030" marT="18288" marB="18288">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50737">
                <a:tc>
                  <a:txBody>
                    <a:bodyPr/>
                    <a:lstStyle/>
                    <a:p>
                      <a:pPr marL="455613" marR="0" lvl="1" indent="-284163" algn="l" rtl="0">
                        <a:spcBef>
                          <a:spcPts val="0"/>
                        </a:spcBef>
                        <a:spcAft>
                          <a:spcPts val="0"/>
                        </a:spcAft>
                      </a:pPr>
                      <a:r>
                        <a:rPr lang="en-US" sz="800" b="0" kern="1400" dirty="0" smtClean="0">
                          <a:solidFill>
                            <a:schemeClr val="tx1"/>
                          </a:solidFill>
                          <a:latin typeface="Arial" pitchFamily="34" charset="0"/>
                          <a:cs typeface="Arial" pitchFamily="34" charset="0"/>
                        </a:rPr>
                        <a:t>Real Estate Securities</a:t>
                      </a:r>
                      <a:endParaRPr lang="en-US" sz="800" b="0" kern="1400" dirty="0">
                        <a:solidFill>
                          <a:schemeClr val="tx1"/>
                        </a:solidFill>
                        <a:latin typeface="Arial" pitchFamily="34" charset="0"/>
                        <a:cs typeface="Arial" pitchFamily="34" charset="0"/>
                      </a:endParaRPr>
                    </a:p>
                  </a:txBody>
                  <a:tcPr marL="45720" marR="34030" marT="18288" marB="18288"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endParaRPr lang="en-US" sz="800" kern="1400" dirty="0">
                        <a:solidFill>
                          <a:srgbClr val="F15D22"/>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spcBef>
                          <a:spcPts val="0"/>
                        </a:spcBef>
                        <a:spcAft>
                          <a:spcPts val="0"/>
                        </a:spcAft>
                      </a:pPr>
                      <a:endParaRPr lang="en-US" sz="800" kern="1400" dirty="0">
                        <a:solidFill>
                          <a:srgbClr val="003366"/>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r>
                        <a:rPr lang="en-US" sz="800" kern="1400" dirty="0" smtClean="0">
                          <a:solidFill>
                            <a:srgbClr val="F15D22"/>
                          </a:solidFill>
                          <a:latin typeface="Arial" pitchFamily="34" charset="0"/>
                          <a:cs typeface="Arial" pitchFamily="34" charset="0"/>
                          <a:sym typeface="Wingdings 2"/>
                        </a:rPr>
                        <a:t></a:t>
                      </a:r>
                      <a:endParaRPr lang="en-US" sz="800" kern="1400" dirty="0">
                        <a:solidFill>
                          <a:schemeClr val="bg1">
                            <a:lumMod val="50000"/>
                          </a:schemeClr>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3972" rtl="0" eaLnBrk="1" fontAlgn="auto" latinLnBrk="0" hangingPunct="1">
                        <a:lnSpc>
                          <a:spcPct val="100000"/>
                        </a:lnSpc>
                        <a:spcBef>
                          <a:spcPts val="0"/>
                        </a:spcBef>
                        <a:spcAft>
                          <a:spcPts val="0"/>
                        </a:spcAft>
                        <a:buClrTx/>
                        <a:buSzTx/>
                        <a:buFontTx/>
                        <a:buNone/>
                        <a:tabLst/>
                        <a:defRPr/>
                      </a:pPr>
                      <a:r>
                        <a:rPr lang="en-US" sz="800" kern="1400" dirty="0" smtClean="0">
                          <a:solidFill>
                            <a:schemeClr val="tx1"/>
                          </a:solidFill>
                          <a:latin typeface="Arial" pitchFamily="34" charset="0"/>
                          <a:cs typeface="Arial" pitchFamily="34" charset="0"/>
                        </a:rPr>
                        <a:t>Should be a near-term beneficiary of a moderately improving economy and labor market. </a:t>
                      </a:r>
                      <a:endParaRPr lang="en-US" sz="800" kern="1400" dirty="0">
                        <a:solidFill>
                          <a:schemeClr val="tx1"/>
                        </a:solidFill>
                        <a:latin typeface="Arial" pitchFamily="34" charset="0"/>
                        <a:cs typeface="Arial" pitchFamily="34" charset="0"/>
                      </a:endParaRPr>
                    </a:p>
                  </a:txBody>
                  <a:tcPr marL="45720" marR="34030" marT="18288" marB="18288">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50737">
                <a:tc>
                  <a:txBody>
                    <a:bodyPr/>
                    <a:lstStyle/>
                    <a:p>
                      <a:pPr marL="455613" marR="0" lvl="1" indent="-284163" algn="l" defTabSz="913972" rtl="0" eaLnBrk="1" fontAlgn="auto" latinLnBrk="0" hangingPunct="1">
                        <a:lnSpc>
                          <a:spcPct val="100000"/>
                        </a:lnSpc>
                        <a:spcBef>
                          <a:spcPts val="0"/>
                        </a:spcBef>
                        <a:spcAft>
                          <a:spcPts val="0"/>
                        </a:spcAft>
                        <a:buClrTx/>
                        <a:buSzTx/>
                        <a:buFontTx/>
                        <a:buNone/>
                        <a:tabLst/>
                        <a:defRPr/>
                      </a:pPr>
                      <a:r>
                        <a:rPr lang="en-US" sz="800" b="0" kern="1400" dirty="0" smtClean="0">
                          <a:solidFill>
                            <a:schemeClr val="tx1"/>
                          </a:solidFill>
                          <a:latin typeface="Arial" pitchFamily="34" charset="0"/>
                          <a:cs typeface="Arial" pitchFamily="34" charset="0"/>
                        </a:rPr>
                        <a:t>Natural</a:t>
                      </a:r>
                      <a:r>
                        <a:rPr lang="en-US" sz="800" b="0" kern="1400" baseline="0" dirty="0" smtClean="0">
                          <a:solidFill>
                            <a:schemeClr val="tx1"/>
                          </a:solidFill>
                          <a:latin typeface="Arial" pitchFamily="34" charset="0"/>
                          <a:cs typeface="Arial" pitchFamily="34" charset="0"/>
                        </a:rPr>
                        <a:t> Resources</a:t>
                      </a:r>
                      <a:endParaRPr lang="en-US" sz="800" b="0" kern="1400" dirty="0">
                        <a:solidFill>
                          <a:schemeClr val="tx1"/>
                        </a:solidFill>
                        <a:latin typeface="Arial" pitchFamily="34" charset="0"/>
                        <a:cs typeface="Arial" pitchFamily="34" charset="0"/>
                      </a:endParaRPr>
                    </a:p>
                  </a:txBody>
                  <a:tcPr marL="45720" marR="34030" marT="18288" marB="18288"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3972" rtl="0" eaLnBrk="1" fontAlgn="auto" latinLnBrk="0" hangingPunct="1">
                        <a:lnSpc>
                          <a:spcPct val="100000"/>
                        </a:lnSpc>
                        <a:spcBef>
                          <a:spcPts val="0"/>
                        </a:spcBef>
                        <a:spcAft>
                          <a:spcPts val="0"/>
                        </a:spcAft>
                        <a:buClrTx/>
                        <a:buSzTx/>
                        <a:buFontTx/>
                        <a:buNone/>
                        <a:tabLst/>
                        <a:defRPr/>
                      </a:pPr>
                      <a:r>
                        <a:rPr lang="en-US" sz="800" kern="1400" dirty="0" smtClean="0">
                          <a:solidFill>
                            <a:srgbClr val="F15D22"/>
                          </a:solidFill>
                          <a:latin typeface="Arial" pitchFamily="34" charset="0"/>
                          <a:cs typeface="Arial" pitchFamily="34" charset="0"/>
                          <a:sym typeface="Wingdings 2"/>
                        </a:rPr>
                        <a:t></a:t>
                      </a:r>
                      <a:endParaRPr lang="en-US" sz="800" kern="1400" dirty="0" smtClean="0">
                        <a:solidFill>
                          <a:srgbClr val="F15D22"/>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spcBef>
                          <a:spcPts val="0"/>
                        </a:spcBef>
                        <a:spcAft>
                          <a:spcPts val="0"/>
                        </a:spcAft>
                      </a:pPr>
                      <a:endParaRPr lang="en-US" sz="800" kern="1400" dirty="0">
                        <a:solidFill>
                          <a:srgbClr val="003366"/>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endParaRPr lang="en-US" sz="800" kern="1400" dirty="0">
                        <a:solidFill>
                          <a:schemeClr val="bg1">
                            <a:lumMod val="50000"/>
                          </a:schemeClr>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3972" rtl="0" eaLnBrk="1" fontAlgn="auto" latinLnBrk="0" hangingPunct="1">
                        <a:lnSpc>
                          <a:spcPct val="100000"/>
                        </a:lnSpc>
                        <a:spcBef>
                          <a:spcPts val="0"/>
                        </a:spcBef>
                        <a:spcAft>
                          <a:spcPts val="0"/>
                        </a:spcAft>
                        <a:buClrTx/>
                        <a:buSzTx/>
                        <a:buFontTx/>
                        <a:buNone/>
                        <a:tabLst/>
                        <a:defRPr/>
                      </a:pPr>
                      <a:r>
                        <a:rPr lang="en-US" sz="800" kern="1400" dirty="0" smtClean="0">
                          <a:solidFill>
                            <a:schemeClr val="tx1"/>
                          </a:solidFill>
                          <a:latin typeface="Arial" pitchFamily="34" charset="0"/>
                          <a:cs typeface="Arial" pitchFamily="34" charset="0"/>
                        </a:rPr>
                        <a:t>Though valuations are fair, commodity supply dynamics are not favorable.</a:t>
                      </a:r>
                      <a:endParaRPr lang="en-US" sz="800" kern="1400" dirty="0">
                        <a:solidFill>
                          <a:schemeClr val="tx1"/>
                        </a:solidFill>
                        <a:latin typeface="Arial" pitchFamily="34" charset="0"/>
                        <a:cs typeface="Arial" pitchFamily="34" charset="0"/>
                      </a:endParaRPr>
                    </a:p>
                  </a:txBody>
                  <a:tcPr marL="45720" marR="34030" marT="18288" marB="18288">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66689">
                <a:tc>
                  <a:txBody>
                    <a:bodyPr/>
                    <a:lstStyle/>
                    <a:p>
                      <a:pPr marR="0" indent="0" algn="l" rtl="0">
                        <a:spcBef>
                          <a:spcPts val="0"/>
                        </a:spcBef>
                        <a:spcAft>
                          <a:spcPts val="0"/>
                        </a:spcAft>
                      </a:pPr>
                      <a:r>
                        <a:rPr lang="en-US" sz="800" b="1" kern="1400" cap="all" baseline="0" dirty="0" smtClean="0">
                          <a:solidFill>
                            <a:schemeClr val="tx1"/>
                          </a:solidFill>
                          <a:latin typeface="Arial" pitchFamily="34" charset="0"/>
                          <a:cs typeface="Arial" pitchFamily="34" charset="0"/>
                        </a:rPr>
                        <a:t>Fixed Income </a:t>
                      </a:r>
                    </a:p>
                  </a:txBody>
                  <a:tcPr marL="45720" marR="34030" marT="18288" marB="18288"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BDE4"/>
                    </a:solidFill>
                  </a:tcPr>
                </a:tc>
                <a:tc>
                  <a:txBody>
                    <a:bodyPr/>
                    <a:lstStyle/>
                    <a:p>
                      <a:pPr marR="0" indent="0" algn="ctr" rtl="0">
                        <a:spcBef>
                          <a:spcPts val="0"/>
                        </a:spcBef>
                        <a:spcAft>
                          <a:spcPts val="0"/>
                        </a:spcAft>
                      </a:pPr>
                      <a:endParaRPr lang="en-US" sz="800" kern="1400" dirty="0">
                        <a:solidFill>
                          <a:schemeClr val="tx1"/>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BDE4"/>
                    </a:solidFill>
                  </a:tcPr>
                </a:tc>
                <a:tc>
                  <a:txBody>
                    <a:bodyPr/>
                    <a:lstStyle/>
                    <a:p>
                      <a:pPr marR="0" indent="0" algn="l" rtl="0">
                        <a:spcBef>
                          <a:spcPts val="0"/>
                        </a:spcBef>
                        <a:spcAft>
                          <a:spcPts val="0"/>
                        </a:spcAft>
                      </a:pPr>
                      <a:r>
                        <a:rPr lang="en-US" sz="800" kern="1400" dirty="0" smtClean="0">
                          <a:solidFill>
                            <a:schemeClr val="tx1"/>
                          </a:solidFill>
                          <a:latin typeface="Arial" pitchFamily="34" charset="0"/>
                          <a:cs typeface="Arial" pitchFamily="34" charset="0"/>
                          <a:sym typeface="Wingdings 2"/>
                        </a:rPr>
                        <a:t>             </a:t>
                      </a:r>
                      <a:endParaRPr lang="en-US" sz="800" kern="1400" dirty="0">
                        <a:solidFill>
                          <a:schemeClr val="tx1"/>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BDE4"/>
                    </a:solidFill>
                  </a:tcPr>
                </a:tc>
                <a:tc>
                  <a:txBody>
                    <a:bodyPr/>
                    <a:lstStyle/>
                    <a:p>
                      <a:pPr marR="0" indent="0" algn="ctr" rtl="0">
                        <a:spcBef>
                          <a:spcPts val="0"/>
                        </a:spcBef>
                        <a:spcAft>
                          <a:spcPts val="0"/>
                        </a:spcAft>
                      </a:pPr>
                      <a:endParaRPr lang="en-US" sz="800" kern="1400" dirty="0">
                        <a:solidFill>
                          <a:schemeClr val="tx1"/>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BDE4"/>
                    </a:solidFill>
                  </a:tcPr>
                </a:tc>
                <a:tc>
                  <a:txBody>
                    <a:bodyPr/>
                    <a:lstStyle/>
                    <a:p>
                      <a:pPr marL="0" marR="0" indent="0" algn="just" defTabSz="913972" rtl="0" eaLnBrk="1" fontAlgn="auto" latinLnBrk="0" hangingPunct="1">
                        <a:lnSpc>
                          <a:spcPct val="100000"/>
                        </a:lnSpc>
                        <a:spcBef>
                          <a:spcPts val="0"/>
                        </a:spcBef>
                        <a:spcAft>
                          <a:spcPts val="0"/>
                        </a:spcAft>
                        <a:buClrTx/>
                        <a:buSzTx/>
                        <a:buFontTx/>
                        <a:buNone/>
                        <a:tabLst/>
                        <a:defRPr/>
                      </a:pPr>
                      <a:r>
                        <a:rPr lang="en-US" sz="800" kern="1400" dirty="0" smtClean="0">
                          <a:solidFill>
                            <a:schemeClr val="tx1"/>
                          </a:solidFill>
                          <a:latin typeface="Arial" pitchFamily="34" charset="0"/>
                          <a:cs typeface="Arial" pitchFamily="34" charset="0"/>
                        </a:rPr>
                        <a:t>With a better economy and a transition in Fed policy, rates should move higher; we continue to underweight the more interest-rate sensitive bond market sectors. </a:t>
                      </a:r>
                      <a:endParaRPr lang="en-US" sz="800" kern="1400" dirty="0">
                        <a:solidFill>
                          <a:schemeClr val="tx1"/>
                        </a:solidFill>
                        <a:latin typeface="Arial" pitchFamily="34" charset="0"/>
                        <a:cs typeface="Arial" pitchFamily="34" charset="0"/>
                      </a:endParaRPr>
                    </a:p>
                  </a:txBody>
                  <a:tcPr marL="45720" marR="34030" marT="18288" marB="18288">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BDE4"/>
                    </a:solidFill>
                  </a:tcPr>
                </a:tc>
              </a:tr>
              <a:tr h="150737">
                <a:tc>
                  <a:txBody>
                    <a:bodyPr/>
                    <a:lstStyle/>
                    <a:p>
                      <a:pPr marL="455613" marR="0" lvl="1" indent="-284163" algn="l" rtl="0">
                        <a:spcBef>
                          <a:spcPts val="0"/>
                        </a:spcBef>
                        <a:spcAft>
                          <a:spcPts val="0"/>
                        </a:spcAft>
                      </a:pPr>
                      <a:r>
                        <a:rPr lang="en-US" sz="800" b="0" kern="1400" dirty="0" smtClean="0">
                          <a:solidFill>
                            <a:schemeClr val="tx1"/>
                          </a:solidFill>
                          <a:latin typeface="Arial" pitchFamily="34" charset="0"/>
                          <a:cs typeface="Arial" pitchFamily="34" charset="0"/>
                        </a:rPr>
                        <a:t>US Government</a:t>
                      </a:r>
                    </a:p>
                  </a:txBody>
                  <a:tcPr marL="45720" marR="34030" marT="18288" marB="18288"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endParaRPr lang="en-US" sz="800" kern="1400" dirty="0">
                        <a:solidFill>
                          <a:srgbClr val="F15D22"/>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spcBef>
                          <a:spcPts val="0"/>
                        </a:spcBef>
                        <a:spcAft>
                          <a:spcPts val="0"/>
                        </a:spcAft>
                      </a:pPr>
                      <a:r>
                        <a:rPr lang="en-US" sz="800" kern="1400" dirty="0" smtClean="0">
                          <a:solidFill>
                            <a:srgbClr val="003366"/>
                          </a:solidFill>
                          <a:latin typeface="Arial" pitchFamily="34" charset="0"/>
                          <a:cs typeface="Arial" pitchFamily="34" charset="0"/>
                          <a:sym typeface="Wingdings 2"/>
                        </a:rPr>
                        <a:t></a:t>
                      </a:r>
                      <a:endParaRPr lang="en-US" sz="800" kern="1400" dirty="0">
                        <a:solidFill>
                          <a:srgbClr val="003366"/>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endParaRPr lang="en-US" sz="800" kern="1400" dirty="0">
                        <a:solidFill>
                          <a:schemeClr val="bg1">
                            <a:lumMod val="50000"/>
                          </a:schemeClr>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3972" rtl="0" eaLnBrk="1" fontAlgn="auto" latinLnBrk="0" hangingPunct="1">
                        <a:lnSpc>
                          <a:spcPct val="100000"/>
                        </a:lnSpc>
                        <a:spcBef>
                          <a:spcPts val="0"/>
                        </a:spcBef>
                        <a:spcAft>
                          <a:spcPts val="0"/>
                        </a:spcAft>
                        <a:buClrTx/>
                        <a:buSzTx/>
                        <a:buFontTx/>
                        <a:buNone/>
                        <a:tabLst/>
                        <a:defRPr/>
                      </a:pPr>
                      <a:r>
                        <a:rPr lang="en-US" sz="800" kern="1400" dirty="0" smtClean="0">
                          <a:solidFill>
                            <a:schemeClr val="tx1"/>
                          </a:solidFill>
                          <a:latin typeface="Arial" pitchFamily="34" charset="0"/>
                          <a:cs typeface="Arial" pitchFamily="34" charset="0"/>
                        </a:rPr>
                        <a:t>Particularly vulnerable</a:t>
                      </a:r>
                      <a:r>
                        <a:rPr lang="en-US" sz="800" kern="1400" baseline="0" dirty="0" smtClean="0">
                          <a:solidFill>
                            <a:schemeClr val="tx1"/>
                          </a:solidFill>
                          <a:latin typeface="Arial" pitchFamily="34" charset="0"/>
                          <a:cs typeface="Arial" pitchFamily="34" charset="0"/>
                        </a:rPr>
                        <a:t> to a rise in rates; TIPS continue to provide some relative value.</a:t>
                      </a:r>
                    </a:p>
                  </a:txBody>
                  <a:tcPr marL="45720" marR="34030" marT="18288" marB="18288">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50737">
                <a:tc>
                  <a:txBody>
                    <a:bodyPr/>
                    <a:lstStyle/>
                    <a:p>
                      <a:pPr marL="455613" marR="0" lvl="1" indent="-284163" algn="l" rtl="0">
                        <a:spcBef>
                          <a:spcPts val="0"/>
                        </a:spcBef>
                        <a:spcAft>
                          <a:spcPts val="0"/>
                        </a:spcAft>
                      </a:pPr>
                      <a:r>
                        <a:rPr lang="en-US" sz="800" b="0" kern="1400" dirty="0" smtClean="0">
                          <a:solidFill>
                            <a:schemeClr val="tx1"/>
                          </a:solidFill>
                          <a:latin typeface="Arial" pitchFamily="34" charset="0"/>
                          <a:cs typeface="Arial" pitchFamily="34" charset="0"/>
                        </a:rPr>
                        <a:t>US Mortgage-Backed</a:t>
                      </a:r>
                      <a:r>
                        <a:rPr lang="en-US" sz="800" b="0" kern="1400" baseline="0" dirty="0" smtClean="0">
                          <a:solidFill>
                            <a:schemeClr val="tx1"/>
                          </a:solidFill>
                          <a:latin typeface="Arial" pitchFamily="34" charset="0"/>
                          <a:cs typeface="Arial" pitchFamily="34" charset="0"/>
                        </a:rPr>
                        <a:t> Securities</a:t>
                      </a:r>
                      <a:endParaRPr lang="en-US" sz="800" b="0" kern="1400" dirty="0">
                        <a:solidFill>
                          <a:schemeClr val="tx1"/>
                        </a:solidFill>
                        <a:latin typeface="Arial" pitchFamily="34" charset="0"/>
                        <a:cs typeface="Arial" pitchFamily="34" charset="0"/>
                      </a:endParaRPr>
                    </a:p>
                  </a:txBody>
                  <a:tcPr marL="45720" marR="34030" marT="18288" marB="18288"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endParaRPr lang="en-US" sz="800" kern="1400" dirty="0">
                        <a:solidFill>
                          <a:srgbClr val="F15D22"/>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spcBef>
                          <a:spcPts val="0"/>
                        </a:spcBef>
                        <a:spcAft>
                          <a:spcPts val="0"/>
                        </a:spcAft>
                      </a:pPr>
                      <a:r>
                        <a:rPr lang="en-US" sz="800" kern="1400" dirty="0" smtClean="0">
                          <a:solidFill>
                            <a:srgbClr val="003366"/>
                          </a:solidFill>
                          <a:latin typeface="Arial" pitchFamily="34" charset="0"/>
                          <a:cs typeface="Arial" pitchFamily="34" charset="0"/>
                          <a:sym typeface="Wingdings 2"/>
                        </a:rPr>
                        <a:t>                             </a:t>
                      </a:r>
                      <a:endParaRPr lang="en-US" sz="800" kern="1400" dirty="0">
                        <a:solidFill>
                          <a:srgbClr val="003366"/>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endParaRPr lang="en-US" sz="800" kern="1400" dirty="0">
                        <a:solidFill>
                          <a:schemeClr val="bg1">
                            <a:lumMod val="50000"/>
                          </a:schemeClr>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cap="none" normalizeH="0" baseline="0" dirty="0" smtClean="0">
                          <a:ln>
                            <a:noFill/>
                          </a:ln>
                          <a:solidFill>
                            <a:schemeClr val="tx1"/>
                          </a:solidFill>
                          <a:effectLst/>
                          <a:latin typeface="Arial" pitchFamily="34" charset="0"/>
                          <a:cs typeface="Arial" pitchFamily="34" charset="0"/>
                        </a:rPr>
                        <a:t>Tend to outperform government bonds when rates rise and have a slightly higher yield. </a:t>
                      </a:r>
                    </a:p>
                  </a:txBody>
                  <a:tcPr marL="45720" marR="34030" marT="18288" marB="18288">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50737">
                <a:tc>
                  <a:txBody>
                    <a:bodyPr/>
                    <a:lstStyle/>
                    <a:p>
                      <a:pPr marL="455613" marR="0" lvl="1" indent="-284163" algn="l" rtl="0">
                        <a:spcBef>
                          <a:spcPts val="0"/>
                        </a:spcBef>
                        <a:spcAft>
                          <a:spcPts val="0"/>
                        </a:spcAft>
                      </a:pPr>
                      <a:r>
                        <a:rPr lang="en-US" sz="800" b="0" kern="1400" dirty="0" smtClean="0">
                          <a:solidFill>
                            <a:schemeClr val="tx1"/>
                          </a:solidFill>
                          <a:latin typeface="Arial" pitchFamily="34" charset="0"/>
                          <a:cs typeface="Arial" pitchFamily="34" charset="0"/>
                        </a:rPr>
                        <a:t>US Investment Grade Corporate</a:t>
                      </a:r>
                      <a:endParaRPr lang="en-US" sz="800" b="0" kern="1400" dirty="0">
                        <a:solidFill>
                          <a:schemeClr val="tx1"/>
                        </a:solidFill>
                        <a:latin typeface="Arial" pitchFamily="34" charset="0"/>
                        <a:cs typeface="Arial" pitchFamily="34" charset="0"/>
                      </a:endParaRPr>
                    </a:p>
                  </a:txBody>
                  <a:tcPr marL="45720" marR="34030" marT="18288" marB="18288"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3972" rtl="0" eaLnBrk="1" fontAlgn="auto" latinLnBrk="0" hangingPunct="1">
                        <a:lnSpc>
                          <a:spcPct val="100000"/>
                        </a:lnSpc>
                        <a:spcBef>
                          <a:spcPts val="0"/>
                        </a:spcBef>
                        <a:spcAft>
                          <a:spcPts val="0"/>
                        </a:spcAft>
                        <a:buClrTx/>
                        <a:buSzTx/>
                        <a:buFontTx/>
                        <a:buNone/>
                        <a:tabLst/>
                        <a:defRPr/>
                      </a:pPr>
                      <a:endParaRPr lang="en-US" sz="800" kern="1400" dirty="0" smtClean="0">
                        <a:solidFill>
                          <a:srgbClr val="F15D22"/>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spcBef>
                          <a:spcPts val="0"/>
                        </a:spcBef>
                        <a:spcAft>
                          <a:spcPts val="0"/>
                        </a:spcAft>
                      </a:pPr>
                      <a:r>
                        <a:rPr lang="en-US" sz="800" kern="1400" dirty="0" smtClean="0">
                          <a:solidFill>
                            <a:srgbClr val="003366"/>
                          </a:solidFill>
                          <a:latin typeface="Arial" pitchFamily="34" charset="0"/>
                          <a:cs typeface="Arial" pitchFamily="34" charset="0"/>
                          <a:sym typeface="Wingdings 2"/>
                        </a:rPr>
                        <a:t>    </a:t>
                      </a:r>
                      <a:endParaRPr lang="en-US" sz="800" kern="1400" dirty="0">
                        <a:solidFill>
                          <a:srgbClr val="003366"/>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endParaRPr lang="en-US" sz="800" kern="1400" dirty="0">
                        <a:solidFill>
                          <a:schemeClr val="bg1">
                            <a:lumMod val="50000"/>
                          </a:schemeClr>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cap="none" normalizeH="0" baseline="0" dirty="0" smtClean="0">
                          <a:ln>
                            <a:noFill/>
                          </a:ln>
                          <a:solidFill>
                            <a:schemeClr val="tx1"/>
                          </a:solidFill>
                          <a:effectLst/>
                          <a:latin typeface="Arial" pitchFamily="34" charset="0"/>
                          <a:cs typeface="Arial" pitchFamily="34" charset="0"/>
                        </a:rPr>
                        <a:t>Within credit, investment-grade bonds have lower yields and a longer duration profile.</a:t>
                      </a:r>
                    </a:p>
                  </a:txBody>
                  <a:tcPr marL="45720" marR="34030" marT="18288" marB="18288">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50737">
                <a:tc>
                  <a:txBody>
                    <a:bodyPr/>
                    <a:lstStyle/>
                    <a:p>
                      <a:pPr marL="455613" marR="0" lvl="1" indent="-284163" algn="l" defTabSz="913972" rtl="0" eaLnBrk="1" fontAlgn="auto" latinLnBrk="0" hangingPunct="1">
                        <a:lnSpc>
                          <a:spcPct val="100000"/>
                        </a:lnSpc>
                        <a:spcBef>
                          <a:spcPts val="0"/>
                        </a:spcBef>
                        <a:spcAft>
                          <a:spcPts val="0"/>
                        </a:spcAft>
                        <a:buClrTx/>
                        <a:buSzTx/>
                        <a:buFontTx/>
                        <a:buNone/>
                        <a:tabLst/>
                        <a:defRPr/>
                      </a:pPr>
                      <a:r>
                        <a:rPr lang="en-US" sz="800" b="0" kern="1400" dirty="0" smtClean="0">
                          <a:solidFill>
                            <a:schemeClr val="tx1"/>
                          </a:solidFill>
                          <a:latin typeface="Arial" pitchFamily="34" charset="0"/>
                          <a:cs typeface="Arial" pitchFamily="34" charset="0"/>
                        </a:rPr>
                        <a:t>US Preferred Securities</a:t>
                      </a:r>
                    </a:p>
                  </a:txBody>
                  <a:tcPr marL="45720" marR="34030" marT="18288" marB="18288"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r>
                        <a:rPr lang="en-US" sz="800" kern="1400" dirty="0" smtClean="0">
                          <a:solidFill>
                            <a:srgbClr val="F15D22"/>
                          </a:solidFill>
                          <a:latin typeface="Arial" pitchFamily="34" charset="0"/>
                          <a:cs typeface="Arial" pitchFamily="34" charset="0"/>
                          <a:sym typeface="Wingdings 2"/>
                        </a:rPr>
                        <a:t></a:t>
                      </a:r>
                      <a:endParaRPr lang="en-US" sz="800" kern="1400" dirty="0">
                        <a:solidFill>
                          <a:srgbClr val="F15D22"/>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spcBef>
                          <a:spcPts val="0"/>
                        </a:spcBef>
                        <a:spcAft>
                          <a:spcPts val="0"/>
                        </a:spcAft>
                      </a:pPr>
                      <a:endParaRPr lang="en-US" sz="800" kern="1400" dirty="0">
                        <a:solidFill>
                          <a:srgbClr val="003366"/>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endParaRPr lang="en-US" sz="800" kern="1400" dirty="0">
                        <a:solidFill>
                          <a:schemeClr val="bg1">
                            <a:lumMod val="50000"/>
                          </a:schemeClr>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cap="none" normalizeH="0" baseline="0" dirty="0" smtClean="0">
                          <a:ln>
                            <a:noFill/>
                          </a:ln>
                          <a:solidFill>
                            <a:schemeClr val="tx1"/>
                          </a:solidFill>
                          <a:effectLst/>
                          <a:latin typeface="Arial" pitchFamily="34" charset="0"/>
                          <a:cs typeface="Arial" pitchFamily="34" charset="0"/>
                        </a:rPr>
                        <a:t>High risk profile and sensitivity to interest rates increase chance for negative returns.</a:t>
                      </a:r>
                    </a:p>
                  </a:txBody>
                  <a:tcPr marL="45720" marR="34030" marT="18288" marB="18288">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50737">
                <a:tc>
                  <a:txBody>
                    <a:bodyPr/>
                    <a:lstStyle/>
                    <a:p>
                      <a:pPr marL="455613" marR="0" lvl="1" indent="-284163" algn="l" defTabSz="913972" rtl="0" eaLnBrk="1" fontAlgn="auto" latinLnBrk="0" hangingPunct="1">
                        <a:lnSpc>
                          <a:spcPct val="100000"/>
                        </a:lnSpc>
                        <a:spcBef>
                          <a:spcPts val="0"/>
                        </a:spcBef>
                        <a:spcAft>
                          <a:spcPts val="0"/>
                        </a:spcAft>
                        <a:buClrTx/>
                        <a:buSzTx/>
                        <a:buFontTx/>
                        <a:buNone/>
                        <a:tabLst/>
                        <a:defRPr/>
                      </a:pPr>
                      <a:r>
                        <a:rPr lang="en-US" sz="800" b="0" kern="1400" dirty="0" smtClean="0">
                          <a:solidFill>
                            <a:schemeClr val="tx1"/>
                          </a:solidFill>
                          <a:latin typeface="Arial" pitchFamily="34" charset="0"/>
                          <a:cs typeface="Arial" pitchFamily="34" charset="0"/>
                        </a:rPr>
                        <a:t>US Convertible</a:t>
                      </a:r>
                    </a:p>
                  </a:txBody>
                  <a:tcPr marL="45720" marR="34030" marT="18288" marB="18288"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r>
                        <a:rPr lang="en-US" sz="800" kern="1400" dirty="0" smtClean="0">
                          <a:solidFill>
                            <a:srgbClr val="F15D22"/>
                          </a:solidFill>
                          <a:latin typeface="Arial" pitchFamily="34" charset="0"/>
                          <a:cs typeface="Arial" pitchFamily="34" charset="0"/>
                          <a:sym typeface="Wingdings 2"/>
                        </a:rPr>
                        <a:t></a:t>
                      </a:r>
                      <a:endParaRPr lang="en-US" sz="800" kern="1400" dirty="0">
                        <a:solidFill>
                          <a:srgbClr val="F15D22"/>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spcBef>
                          <a:spcPts val="0"/>
                        </a:spcBef>
                        <a:spcAft>
                          <a:spcPts val="0"/>
                        </a:spcAft>
                      </a:pPr>
                      <a:endParaRPr lang="en-US" sz="800" kern="1400" dirty="0">
                        <a:solidFill>
                          <a:srgbClr val="003366"/>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endParaRPr lang="en-US" sz="800" kern="1400" dirty="0">
                        <a:solidFill>
                          <a:schemeClr val="bg1">
                            <a:lumMod val="50000"/>
                          </a:schemeClr>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cap="none" normalizeH="0" baseline="0" dirty="0" smtClean="0">
                          <a:ln>
                            <a:noFill/>
                          </a:ln>
                          <a:solidFill>
                            <a:schemeClr val="tx1"/>
                          </a:solidFill>
                          <a:effectLst/>
                          <a:latin typeface="Arial" pitchFamily="34" charset="0"/>
                          <a:cs typeface="Arial" pitchFamily="34" charset="0"/>
                        </a:rPr>
                        <a:t>Opportunity relative to US equity and credit is not compelling. </a:t>
                      </a:r>
                    </a:p>
                  </a:txBody>
                  <a:tcPr marL="45720" marR="34030" marT="18288" marB="18288">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50737">
                <a:tc>
                  <a:txBody>
                    <a:bodyPr/>
                    <a:lstStyle/>
                    <a:p>
                      <a:pPr marL="455613" marR="0" lvl="1" indent="-284163" algn="l" defTabSz="913972" rtl="0" eaLnBrk="1" fontAlgn="auto" latinLnBrk="0" hangingPunct="1">
                        <a:lnSpc>
                          <a:spcPct val="100000"/>
                        </a:lnSpc>
                        <a:spcBef>
                          <a:spcPts val="0"/>
                        </a:spcBef>
                        <a:spcAft>
                          <a:spcPts val="0"/>
                        </a:spcAft>
                        <a:buClrTx/>
                        <a:buSzTx/>
                        <a:buFontTx/>
                        <a:buNone/>
                        <a:tabLst/>
                        <a:defRPr/>
                      </a:pPr>
                      <a:r>
                        <a:rPr lang="en-US" sz="800" b="0" kern="1400" dirty="0" smtClean="0">
                          <a:solidFill>
                            <a:schemeClr val="tx1"/>
                          </a:solidFill>
                          <a:latin typeface="Arial" pitchFamily="34" charset="0"/>
                          <a:cs typeface="Arial" pitchFamily="34" charset="0"/>
                        </a:rPr>
                        <a:t>Municipal </a:t>
                      </a:r>
                    </a:p>
                  </a:txBody>
                  <a:tcPr marL="45720" marR="34030" marT="18288" marB="18288"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endParaRPr lang="en-US" sz="800" kern="1400" dirty="0">
                        <a:solidFill>
                          <a:srgbClr val="F15D22"/>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spcBef>
                          <a:spcPts val="0"/>
                        </a:spcBef>
                        <a:spcAft>
                          <a:spcPts val="0"/>
                        </a:spcAft>
                      </a:pPr>
                      <a:r>
                        <a:rPr lang="en-US" sz="800" kern="1400" dirty="0" smtClean="0">
                          <a:solidFill>
                            <a:srgbClr val="003366"/>
                          </a:solidFill>
                          <a:latin typeface="Arial" pitchFamily="34" charset="0"/>
                          <a:cs typeface="Arial" pitchFamily="34" charset="0"/>
                          <a:sym typeface="Wingdings 2"/>
                        </a:rPr>
                        <a:t>             </a:t>
                      </a:r>
                      <a:endParaRPr lang="en-US" sz="800" kern="1400" dirty="0">
                        <a:solidFill>
                          <a:srgbClr val="003366"/>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endParaRPr lang="en-US" sz="800" kern="1400" dirty="0">
                        <a:solidFill>
                          <a:schemeClr val="bg1">
                            <a:lumMod val="50000"/>
                          </a:schemeClr>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cap="none" normalizeH="0" baseline="0" dirty="0" smtClean="0">
                          <a:ln>
                            <a:noFill/>
                          </a:ln>
                          <a:solidFill>
                            <a:schemeClr val="tx1"/>
                          </a:solidFill>
                          <a:effectLst/>
                          <a:latin typeface="Arial" pitchFamily="34" charset="0"/>
                          <a:cs typeface="Arial" pitchFamily="34" charset="0"/>
                        </a:rPr>
                        <a:t>Attractive on an after-tax basis, but underweight due to potential for rising rates.</a:t>
                      </a:r>
                    </a:p>
                  </a:txBody>
                  <a:tcPr marL="45720" marR="34030" marT="18288" marB="18288">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50737">
                <a:tc>
                  <a:txBody>
                    <a:bodyPr/>
                    <a:lstStyle/>
                    <a:p>
                      <a:pPr marL="455613" marR="0" lvl="1" indent="-284163" algn="l" defTabSz="913972" rtl="0" eaLnBrk="1" fontAlgn="auto" latinLnBrk="0" hangingPunct="1">
                        <a:lnSpc>
                          <a:spcPct val="100000"/>
                        </a:lnSpc>
                        <a:spcBef>
                          <a:spcPts val="0"/>
                        </a:spcBef>
                        <a:spcAft>
                          <a:spcPts val="0"/>
                        </a:spcAft>
                        <a:buClrTx/>
                        <a:buSzTx/>
                        <a:buFontTx/>
                        <a:buNone/>
                        <a:tabLst/>
                        <a:defRPr/>
                      </a:pPr>
                      <a:r>
                        <a:rPr lang="en-US" sz="800" b="0" kern="1400" dirty="0" smtClean="0">
                          <a:solidFill>
                            <a:schemeClr val="tx1"/>
                          </a:solidFill>
                          <a:latin typeface="Arial" pitchFamily="34" charset="0"/>
                          <a:cs typeface="Arial" pitchFamily="34" charset="0"/>
                        </a:rPr>
                        <a:t>US High Yield</a:t>
                      </a:r>
                    </a:p>
                  </a:txBody>
                  <a:tcPr marL="45720" marR="34030" marT="18288" marB="18288"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endParaRPr lang="en-US" sz="800" kern="1400" dirty="0">
                        <a:solidFill>
                          <a:srgbClr val="F15D22"/>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spcBef>
                          <a:spcPts val="0"/>
                        </a:spcBef>
                        <a:spcAft>
                          <a:spcPts val="0"/>
                        </a:spcAft>
                      </a:pPr>
                      <a:endParaRPr lang="en-US" sz="800" kern="1400" dirty="0">
                        <a:solidFill>
                          <a:srgbClr val="003366"/>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3972" rtl="0" eaLnBrk="1" fontAlgn="auto" latinLnBrk="0" hangingPunct="1">
                        <a:lnSpc>
                          <a:spcPct val="100000"/>
                        </a:lnSpc>
                        <a:spcBef>
                          <a:spcPts val="0"/>
                        </a:spcBef>
                        <a:spcAft>
                          <a:spcPts val="0"/>
                        </a:spcAft>
                        <a:buClrTx/>
                        <a:buSzTx/>
                        <a:buFontTx/>
                        <a:buNone/>
                        <a:tabLst/>
                        <a:defRPr/>
                      </a:pPr>
                      <a:r>
                        <a:rPr lang="en-US" sz="800" kern="1400" dirty="0" smtClean="0">
                          <a:solidFill>
                            <a:srgbClr val="F15D22"/>
                          </a:solidFill>
                          <a:latin typeface="Arial" pitchFamily="34" charset="0"/>
                          <a:cs typeface="Arial" pitchFamily="34" charset="0"/>
                          <a:sym typeface="Wingdings 2"/>
                        </a:rPr>
                        <a:t></a:t>
                      </a:r>
                      <a:endParaRPr lang="en-US" sz="800" kern="1400" dirty="0" smtClean="0">
                        <a:solidFill>
                          <a:schemeClr val="bg1">
                            <a:lumMod val="50000"/>
                          </a:schemeClr>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cap="none" normalizeH="0" baseline="0" dirty="0" smtClean="0">
                          <a:ln>
                            <a:noFill/>
                          </a:ln>
                          <a:solidFill>
                            <a:schemeClr val="tx1"/>
                          </a:solidFill>
                          <a:effectLst/>
                          <a:latin typeface="Arial" pitchFamily="34" charset="0"/>
                          <a:cs typeface="Arial" pitchFamily="34" charset="0"/>
                        </a:rPr>
                        <a:t>Better yield, lower duration and current environment supports low default expectations. </a:t>
                      </a:r>
                    </a:p>
                  </a:txBody>
                  <a:tcPr marL="45720" marR="34030" marT="18288" marB="18288">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50737">
                <a:tc>
                  <a:txBody>
                    <a:bodyPr/>
                    <a:lstStyle/>
                    <a:p>
                      <a:pPr marL="455613" marR="0" lvl="1" indent="-284163" algn="l" defTabSz="913972" rtl="0" eaLnBrk="1" fontAlgn="auto" latinLnBrk="0" hangingPunct="1">
                        <a:lnSpc>
                          <a:spcPct val="100000"/>
                        </a:lnSpc>
                        <a:spcBef>
                          <a:spcPts val="0"/>
                        </a:spcBef>
                        <a:spcAft>
                          <a:spcPts val="0"/>
                        </a:spcAft>
                        <a:buClrTx/>
                        <a:buSzTx/>
                        <a:buFontTx/>
                        <a:buNone/>
                        <a:tabLst/>
                        <a:defRPr/>
                      </a:pPr>
                      <a:r>
                        <a:rPr lang="en-US" sz="800" b="0" kern="1400" dirty="0" smtClean="0">
                          <a:solidFill>
                            <a:schemeClr val="tx1"/>
                          </a:solidFill>
                          <a:latin typeface="Arial" pitchFamily="34" charset="0"/>
                          <a:cs typeface="Arial" pitchFamily="34" charset="0"/>
                        </a:rPr>
                        <a:t>US Leveraged Loans</a:t>
                      </a:r>
                    </a:p>
                  </a:txBody>
                  <a:tcPr marL="45720" marR="34030" marT="18288" marB="18288"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endParaRPr lang="en-US" sz="800" kern="1400" dirty="0">
                        <a:solidFill>
                          <a:srgbClr val="F15D22"/>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spcBef>
                          <a:spcPts val="0"/>
                        </a:spcBef>
                        <a:spcAft>
                          <a:spcPts val="0"/>
                        </a:spcAft>
                      </a:pPr>
                      <a:endParaRPr lang="en-US" sz="800" kern="1400" dirty="0">
                        <a:solidFill>
                          <a:srgbClr val="003366"/>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r>
                        <a:rPr lang="en-US" sz="800" kern="1400" dirty="0" smtClean="0">
                          <a:solidFill>
                            <a:srgbClr val="F15D22"/>
                          </a:solidFill>
                          <a:latin typeface="Arial" pitchFamily="34" charset="0"/>
                          <a:cs typeface="Arial" pitchFamily="34" charset="0"/>
                          <a:sym typeface="Wingdings 2"/>
                        </a:rPr>
                        <a:t></a:t>
                      </a:r>
                      <a:endParaRPr lang="en-US" sz="800" kern="1400" dirty="0">
                        <a:solidFill>
                          <a:schemeClr val="bg1">
                            <a:lumMod val="50000"/>
                          </a:schemeClr>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cap="none" normalizeH="0" baseline="0" dirty="0" smtClean="0">
                          <a:ln>
                            <a:noFill/>
                          </a:ln>
                          <a:solidFill>
                            <a:schemeClr val="tx1"/>
                          </a:solidFill>
                          <a:effectLst/>
                          <a:latin typeface="Arial" pitchFamily="34" charset="0"/>
                          <a:cs typeface="Arial" pitchFamily="34" charset="0"/>
                        </a:rPr>
                        <a:t>Provides duration management and return opportunity should rates rise.</a:t>
                      </a:r>
                    </a:p>
                  </a:txBody>
                  <a:tcPr marL="45720" marR="34030" marT="18288" marB="18288">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50737">
                <a:tc>
                  <a:txBody>
                    <a:bodyPr/>
                    <a:lstStyle/>
                    <a:p>
                      <a:pPr marL="455613" marR="0" lvl="1" indent="-284163" algn="l" defTabSz="913972" rtl="0" eaLnBrk="1" fontAlgn="auto" latinLnBrk="0" hangingPunct="1">
                        <a:lnSpc>
                          <a:spcPct val="100000"/>
                        </a:lnSpc>
                        <a:spcBef>
                          <a:spcPts val="0"/>
                        </a:spcBef>
                        <a:spcAft>
                          <a:spcPts val="0"/>
                        </a:spcAft>
                        <a:buClrTx/>
                        <a:buSzTx/>
                        <a:buFontTx/>
                        <a:buNone/>
                        <a:tabLst/>
                        <a:defRPr/>
                      </a:pPr>
                      <a:r>
                        <a:rPr lang="en-US" sz="800" b="0" kern="1400" dirty="0" smtClean="0">
                          <a:solidFill>
                            <a:schemeClr val="tx1"/>
                          </a:solidFill>
                          <a:latin typeface="Arial" pitchFamily="34" charset="0"/>
                          <a:cs typeface="Arial" pitchFamily="34" charset="0"/>
                        </a:rPr>
                        <a:t>Non-US Developed Markets</a:t>
                      </a:r>
                    </a:p>
                  </a:txBody>
                  <a:tcPr marL="45720" marR="34030" marT="18288" marB="18288"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r>
                        <a:rPr lang="en-US" sz="800" kern="1400" dirty="0" smtClean="0">
                          <a:solidFill>
                            <a:srgbClr val="F15D22"/>
                          </a:solidFill>
                          <a:latin typeface="Arial" pitchFamily="34" charset="0"/>
                          <a:cs typeface="Arial" pitchFamily="34" charset="0"/>
                          <a:sym typeface="Wingdings 2"/>
                        </a:rPr>
                        <a:t></a:t>
                      </a:r>
                      <a:endParaRPr lang="en-US" sz="800" kern="1400" dirty="0">
                        <a:solidFill>
                          <a:srgbClr val="F15D22"/>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spcBef>
                          <a:spcPts val="0"/>
                        </a:spcBef>
                        <a:spcAft>
                          <a:spcPts val="0"/>
                        </a:spcAft>
                      </a:pPr>
                      <a:endParaRPr lang="en-US" sz="800" kern="1400" dirty="0">
                        <a:solidFill>
                          <a:srgbClr val="003366"/>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endParaRPr lang="en-US" sz="800" kern="1400" dirty="0">
                        <a:solidFill>
                          <a:schemeClr val="bg1">
                            <a:lumMod val="50000"/>
                          </a:schemeClr>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cap="none" normalizeH="0" baseline="0" dirty="0" smtClean="0">
                          <a:ln>
                            <a:noFill/>
                          </a:ln>
                          <a:solidFill>
                            <a:schemeClr val="tx1"/>
                          </a:solidFill>
                          <a:effectLst/>
                          <a:latin typeface="Arial" pitchFamily="34" charset="0"/>
                          <a:cs typeface="Arial" pitchFamily="34" charset="0"/>
                        </a:rPr>
                        <a:t>Yields likely to remain lower than US as economic trends/monetary policy lag. </a:t>
                      </a:r>
                    </a:p>
                  </a:txBody>
                  <a:tcPr marL="45720" marR="34030" marT="18288" marB="18288">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50737">
                <a:tc>
                  <a:txBody>
                    <a:bodyPr/>
                    <a:lstStyle/>
                    <a:p>
                      <a:pPr marL="455613" marR="0" lvl="1" indent="-284163" algn="l" rtl="0">
                        <a:spcBef>
                          <a:spcPts val="0"/>
                        </a:spcBef>
                        <a:spcAft>
                          <a:spcPts val="0"/>
                        </a:spcAft>
                      </a:pPr>
                      <a:r>
                        <a:rPr lang="en-US" sz="800" b="0" kern="1400" dirty="0" smtClean="0">
                          <a:solidFill>
                            <a:schemeClr val="tx1"/>
                          </a:solidFill>
                          <a:latin typeface="Arial" pitchFamily="34" charset="0"/>
                          <a:cs typeface="Arial" pitchFamily="34" charset="0"/>
                        </a:rPr>
                        <a:t>Emerging Markets</a:t>
                      </a:r>
                      <a:endParaRPr lang="en-US" sz="800" b="0" kern="1400" dirty="0">
                        <a:solidFill>
                          <a:schemeClr val="tx1"/>
                        </a:solidFill>
                        <a:latin typeface="Arial" pitchFamily="34" charset="0"/>
                        <a:cs typeface="Arial" pitchFamily="34" charset="0"/>
                      </a:endParaRPr>
                    </a:p>
                  </a:txBody>
                  <a:tcPr marL="45720" marR="34030" marT="18288" marB="18288"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endParaRPr lang="en-US" sz="800" kern="1400" dirty="0">
                        <a:solidFill>
                          <a:srgbClr val="F15D22"/>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spcBef>
                          <a:spcPts val="0"/>
                        </a:spcBef>
                        <a:spcAft>
                          <a:spcPts val="0"/>
                        </a:spcAft>
                      </a:pPr>
                      <a:endParaRPr lang="en-US" sz="800" kern="1400" dirty="0">
                        <a:solidFill>
                          <a:srgbClr val="003366"/>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r>
                        <a:rPr lang="en-US" sz="800" kern="1400" dirty="0" smtClean="0">
                          <a:solidFill>
                            <a:srgbClr val="F15D22"/>
                          </a:solidFill>
                          <a:latin typeface="Arial" pitchFamily="34" charset="0"/>
                          <a:cs typeface="Arial" pitchFamily="34" charset="0"/>
                          <a:sym typeface="Wingdings 2"/>
                        </a:rPr>
                        <a:t></a:t>
                      </a:r>
                      <a:endParaRPr lang="en-US" sz="800" kern="1400" dirty="0">
                        <a:solidFill>
                          <a:schemeClr val="bg1">
                            <a:lumMod val="50000"/>
                          </a:schemeClr>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cap="none" normalizeH="0" baseline="0" dirty="0" smtClean="0">
                          <a:ln>
                            <a:noFill/>
                          </a:ln>
                          <a:solidFill>
                            <a:schemeClr val="tx1"/>
                          </a:solidFill>
                          <a:effectLst/>
                          <a:latin typeface="Arial" pitchFamily="34" charset="0"/>
                          <a:cs typeface="Arial" pitchFamily="34" charset="0"/>
                        </a:rPr>
                        <a:t>Attractive yields and diversification opportunity, but volatility may persist near term.</a:t>
                      </a:r>
                    </a:p>
                  </a:txBody>
                  <a:tcPr marL="45720" marR="34030" marT="18288" marB="18288">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66689">
                <a:tc>
                  <a:txBody>
                    <a:bodyPr/>
                    <a:lstStyle/>
                    <a:p>
                      <a:pPr marL="0" marR="0" indent="0" algn="l" defTabSz="913972" rtl="0" eaLnBrk="1" fontAlgn="auto" latinLnBrk="0" hangingPunct="1">
                        <a:lnSpc>
                          <a:spcPct val="100000"/>
                        </a:lnSpc>
                        <a:spcBef>
                          <a:spcPts val="0"/>
                        </a:spcBef>
                        <a:spcAft>
                          <a:spcPts val="0"/>
                        </a:spcAft>
                        <a:buClrTx/>
                        <a:buSzTx/>
                        <a:buFontTx/>
                        <a:buNone/>
                        <a:tabLst/>
                        <a:defRPr/>
                      </a:pPr>
                      <a:r>
                        <a:rPr lang="en-US" sz="800" b="1" kern="1400" cap="all" baseline="0" dirty="0" smtClean="0">
                          <a:solidFill>
                            <a:schemeClr val="tx1"/>
                          </a:solidFill>
                          <a:latin typeface="Arial" pitchFamily="34" charset="0"/>
                          <a:cs typeface="Arial" pitchFamily="34" charset="0"/>
                        </a:rPr>
                        <a:t>Non-Traditional</a:t>
                      </a:r>
                      <a:endParaRPr lang="en-US" sz="800" b="1" kern="1400" cap="all" baseline="0" dirty="0">
                        <a:solidFill>
                          <a:schemeClr val="tx1"/>
                        </a:solidFill>
                        <a:latin typeface="Arial" pitchFamily="34" charset="0"/>
                        <a:cs typeface="Arial" pitchFamily="34" charset="0"/>
                      </a:endParaRPr>
                    </a:p>
                  </a:txBody>
                  <a:tcPr marL="45720" marR="34030" marT="18288" marB="18288"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BDE4"/>
                    </a:solidFill>
                  </a:tcPr>
                </a:tc>
                <a:tc>
                  <a:txBody>
                    <a:bodyPr/>
                    <a:lstStyle/>
                    <a:p>
                      <a:pPr marR="0" indent="0" algn="ctr" rtl="0">
                        <a:spcBef>
                          <a:spcPts val="0"/>
                        </a:spcBef>
                        <a:spcAft>
                          <a:spcPts val="0"/>
                        </a:spcAft>
                      </a:pPr>
                      <a:endParaRPr lang="en-US" sz="800" kern="1400" dirty="0">
                        <a:solidFill>
                          <a:schemeClr val="tx1"/>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BDE4"/>
                    </a:solidFill>
                  </a:tcPr>
                </a:tc>
                <a:tc>
                  <a:txBody>
                    <a:bodyPr/>
                    <a:lstStyle/>
                    <a:p>
                      <a:pPr marR="0" indent="0" algn="l" rtl="0">
                        <a:spcBef>
                          <a:spcPts val="0"/>
                        </a:spcBef>
                        <a:spcAft>
                          <a:spcPts val="0"/>
                        </a:spcAft>
                      </a:pPr>
                      <a:endParaRPr lang="en-US" sz="800" kern="1400" dirty="0">
                        <a:solidFill>
                          <a:schemeClr val="tx1"/>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BDE4"/>
                    </a:solidFill>
                  </a:tcPr>
                </a:tc>
                <a:tc>
                  <a:txBody>
                    <a:bodyPr/>
                    <a:lstStyle/>
                    <a:p>
                      <a:pPr marR="0" indent="0" algn="ctr" rtl="0">
                        <a:spcBef>
                          <a:spcPts val="0"/>
                        </a:spcBef>
                        <a:spcAft>
                          <a:spcPts val="0"/>
                        </a:spcAft>
                      </a:pPr>
                      <a:r>
                        <a:rPr lang="en-US" sz="800" kern="1400" dirty="0" smtClean="0">
                          <a:solidFill>
                            <a:srgbClr val="F15D22"/>
                          </a:solidFill>
                          <a:latin typeface="Arial" pitchFamily="34" charset="0"/>
                          <a:cs typeface="Arial" pitchFamily="34" charset="0"/>
                          <a:sym typeface="Wingdings 2"/>
                        </a:rPr>
                        <a:t></a:t>
                      </a:r>
                      <a:endParaRPr lang="en-US" sz="800" kern="1400" dirty="0">
                        <a:solidFill>
                          <a:srgbClr val="F15D22"/>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BDE4"/>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cap="none" normalizeH="0" baseline="0" dirty="0" smtClean="0">
                          <a:ln>
                            <a:noFill/>
                          </a:ln>
                          <a:solidFill>
                            <a:schemeClr val="tx1"/>
                          </a:solidFill>
                          <a:effectLst/>
                          <a:latin typeface="Arial" pitchFamily="34" charset="0"/>
                          <a:cs typeface="Arial" pitchFamily="34" charset="0"/>
                        </a:rPr>
                        <a:t>Allocations to hedge funds should smooth returns and expand the opportunity set as stock market returns moderate and a move up in interest rates pressures fixed income. </a:t>
                      </a:r>
                    </a:p>
                  </a:txBody>
                  <a:tcPr marL="45720" marR="34030" marT="18288" marB="18288">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BDE4"/>
                    </a:solidFill>
                  </a:tcPr>
                </a:tc>
              </a:tr>
              <a:tr h="266689">
                <a:tc>
                  <a:txBody>
                    <a:bodyPr/>
                    <a:lstStyle/>
                    <a:p>
                      <a:pPr marL="455613" marR="0" lvl="1" indent="-284163" algn="l" defTabSz="913972" rtl="0" eaLnBrk="1" fontAlgn="auto" latinLnBrk="0" hangingPunct="1">
                        <a:lnSpc>
                          <a:spcPct val="100000"/>
                        </a:lnSpc>
                        <a:spcBef>
                          <a:spcPts val="0"/>
                        </a:spcBef>
                        <a:spcAft>
                          <a:spcPts val="0"/>
                        </a:spcAft>
                        <a:buClrTx/>
                        <a:buSzTx/>
                        <a:buFontTx/>
                        <a:buNone/>
                        <a:tabLst/>
                        <a:defRPr/>
                      </a:pPr>
                      <a:r>
                        <a:rPr lang="en-US" sz="800" b="0" kern="1400" dirty="0" smtClean="0">
                          <a:solidFill>
                            <a:schemeClr val="tx1"/>
                          </a:solidFill>
                          <a:latin typeface="Arial" pitchFamily="34" charset="0"/>
                          <a:ea typeface="+mn-ea"/>
                          <a:cs typeface="Arial" pitchFamily="34" charset="0"/>
                        </a:rPr>
                        <a:t>Alternative Strategies</a:t>
                      </a:r>
                      <a:endParaRPr lang="en-US" sz="800" b="0" kern="1400" dirty="0">
                        <a:solidFill>
                          <a:schemeClr val="tx1"/>
                        </a:solidFill>
                        <a:latin typeface="Arial" pitchFamily="34" charset="0"/>
                        <a:ea typeface="+mn-ea"/>
                        <a:cs typeface="Arial" pitchFamily="34" charset="0"/>
                      </a:endParaRPr>
                    </a:p>
                  </a:txBody>
                  <a:tcPr marL="45720" marR="34030" marT="18288" marB="18288"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endParaRPr lang="en-US" sz="800" kern="1400" dirty="0">
                        <a:solidFill>
                          <a:srgbClr val="F15D22"/>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spcBef>
                          <a:spcPts val="0"/>
                        </a:spcBef>
                        <a:spcAft>
                          <a:spcPts val="0"/>
                        </a:spcAft>
                      </a:pPr>
                      <a:endParaRPr lang="en-US" sz="800" kern="1400" dirty="0">
                        <a:solidFill>
                          <a:srgbClr val="003366"/>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r>
                        <a:rPr lang="en-US" sz="800" kern="1400" dirty="0" smtClean="0">
                          <a:solidFill>
                            <a:srgbClr val="F15D22"/>
                          </a:solidFill>
                          <a:latin typeface="Arial" pitchFamily="34" charset="0"/>
                          <a:cs typeface="Arial" pitchFamily="34" charset="0"/>
                          <a:sym typeface="Wingdings 2"/>
                        </a:rPr>
                        <a:t></a:t>
                      </a:r>
                      <a:endParaRPr lang="en-US" sz="800" kern="1400" dirty="0">
                        <a:solidFill>
                          <a:schemeClr val="bg1">
                            <a:lumMod val="50000"/>
                          </a:schemeClr>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cap="none" normalizeH="0" baseline="0" dirty="0" smtClean="0">
                          <a:ln>
                            <a:noFill/>
                          </a:ln>
                          <a:solidFill>
                            <a:schemeClr val="tx1"/>
                          </a:solidFill>
                          <a:effectLst/>
                          <a:latin typeface="Arial" pitchFamily="34" charset="0"/>
                          <a:cs typeface="Arial" pitchFamily="34" charset="0"/>
                        </a:rPr>
                        <a:t>Offers differentiated sources of return and lower risk profile vs. equity. Hedged equity should benefit from falling intra-stock correlations. </a:t>
                      </a:r>
                    </a:p>
                  </a:txBody>
                  <a:tcPr marL="45720" marR="34030" marT="18288" marB="18288">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66689">
                <a:tc>
                  <a:txBody>
                    <a:bodyPr/>
                    <a:lstStyle/>
                    <a:p>
                      <a:pPr marL="455613" marR="0" lvl="1" indent="-284163" algn="l" defTabSz="913972" rtl="0" eaLnBrk="1" fontAlgn="auto" latinLnBrk="0" hangingPunct="1">
                        <a:lnSpc>
                          <a:spcPct val="100000"/>
                        </a:lnSpc>
                        <a:spcBef>
                          <a:spcPts val="0"/>
                        </a:spcBef>
                        <a:spcAft>
                          <a:spcPts val="0"/>
                        </a:spcAft>
                        <a:buClrTx/>
                        <a:buSzTx/>
                        <a:buFontTx/>
                        <a:buNone/>
                        <a:tabLst/>
                        <a:defRPr/>
                      </a:pPr>
                      <a:r>
                        <a:rPr lang="en-US" sz="800" b="0" kern="1400" dirty="0" smtClean="0">
                          <a:solidFill>
                            <a:schemeClr val="tx1"/>
                          </a:solidFill>
                          <a:latin typeface="Arial" pitchFamily="34" charset="0"/>
                          <a:ea typeface="+mn-ea"/>
                          <a:cs typeface="Arial" pitchFamily="34" charset="0"/>
                        </a:rPr>
                        <a:t>Real Assets</a:t>
                      </a:r>
                      <a:endParaRPr lang="en-US" sz="800" b="0" kern="1400" dirty="0">
                        <a:solidFill>
                          <a:schemeClr val="tx1"/>
                        </a:solidFill>
                        <a:latin typeface="Arial" pitchFamily="34" charset="0"/>
                        <a:ea typeface="+mn-ea"/>
                        <a:cs typeface="Arial" pitchFamily="34" charset="0"/>
                      </a:endParaRPr>
                    </a:p>
                  </a:txBody>
                  <a:tcPr marL="45720" marR="34030" marT="18288" marB="18288"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r>
                        <a:rPr lang="en-US" sz="800" kern="1400" dirty="0" smtClean="0">
                          <a:solidFill>
                            <a:srgbClr val="F15D22"/>
                          </a:solidFill>
                          <a:latin typeface="Arial" pitchFamily="34" charset="0"/>
                          <a:cs typeface="Arial" pitchFamily="34" charset="0"/>
                          <a:sym typeface="Wingdings 2"/>
                        </a:rPr>
                        <a:t></a:t>
                      </a:r>
                      <a:endParaRPr lang="en-US" sz="800" kern="1400" dirty="0">
                        <a:solidFill>
                          <a:srgbClr val="F15D22"/>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spcBef>
                          <a:spcPts val="0"/>
                        </a:spcBef>
                        <a:spcAft>
                          <a:spcPts val="0"/>
                        </a:spcAft>
                      </a:pPr>
                      <a:endParaRPr lang="en-US" sz="800" kern="1400" dirty="0">
                        <a:solidFill>
                          <a:srgbClr val="003366"/>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spcBef>
                          <a:spcPts val="0"/>
                        </a:spcBef>
                        <a:spcAft>
                          <a:spcPts val="0"/>
                        </a:spcAft>
                      </a:pPr>
                      <a:endParaRPr lang="en-US" sz="800" kern="1400" dirty="0">
                        <a:solidFill>
                          <a:schemeClr val="bg1">
                            <a:lumMod val="50000"/>
                          </a:schemeClr>
                        </a:solidFill>
                        <a:latin typeface="Arial" pitchFamily="34" charset="0"/>
                        <a:cs typeface="Arial" pitchFamily="34" charset="0"/>
                      </a:endParaRPr>
                    </a:p>
                  </a:txBody>
                  <a:tcPr marL="45720" marR="34030" marT="18288" marB="18288"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cap="none" normalizeH="0" baseline="0" dirty="0" smtClean="0">
                          <a:ln>
                            <a:noFill/>
                          </a:ln>
                          <a:solidFill>
                            <a:schemeClr val="tx1"/>
                          </a:solidFill>
                          <a:effectLst/>
                          <a:latin typeface="Arial" pitchFamily="34" charset="0"/>
                          <a:cs typeface="Arial" pitchFamily="34" charset="0"/>
                        </a:rPr>
                        <a:t>Current data do not support adding inflation protection to portfolios. Commodities expected to be pressured by a stronger dollar, slower growth in China and improving supply.</a:t>
                      </a:r>
                    </a:p>
                  </a:txBody>
                  <a:tcPr marL="45720" marR="34030" marT="18288" marB="18288">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28" name="Straight Connector 27"/>
          <p:cNvCxnSpPr/>
          <p:nvPr/>
        </p:nvCxnSpPr>
        <p:spPr bwMode="auto">
          <a:xfrm>
            <a:off x="3707895" y="1609344"/>
            <a:ext cx="0" cy="4407408"/>
          </a:xfrm>
          <a:prstGeom prst="line">
            <a:avLst/>
          </a:prstGeom>
          <a:solidFill>
            <a:schemeClr val="tx2"/>
          </a:solidFill>
          <a:ln w="12700" cap="flat" cmpd="sng" algn="ctr">
            <a:solidFill>
              <a:schemeClr val="bg1">
                <a:lumMod val="50000"/>
              </a:schemeClr>
            </a:solidFill>
            <a:prstDash val="solid"/>
            <a:round/>
            <a:headEnd type="none" w="med" len="med"/>
            <a:tailEnd type="none" w="med" len="med"/>
          </a:ln>
          <a:effectLst/>
        </p:spPr>
      </p:cxnSp>
      <p:cxnSp>
        <p:nvCxnSpPr>
          <p:cNvPr id="13" name="Straight Connector 12"/>
          <p:cNvCxnSpPr/>
          <p:nvPr/>
        </p:nvCxnSpPr>
        <p:spPr bwMode="auto">
          <a:xfrm>
            <a:off x="3189432" y="1609344"/>
            <a:ext cx="0" cy="4407408"/>
          </a:xfrm>
          <a:prstGeom prst="line">
            <a:avLst/>
          </a:prstGeom>
          <a:solidFill>
            <a:schemeClr val="tx2"/>
          </a:solidFill>
          <a:ln w="12700" cap="flat" cmpd="sng" algn="ctr">
            <a:solidFill>
              <a:schemeClr val="bg1">
                <a:lumMod val="50000"/>
              </a:schemeClr>
            </a:solidFill>
            <a:prstDash val="solid"/>
            <a:round/>
            <a:headEnd type="none" w="med" len="med"/>
            <a:tailEnd type="none" w="med" len="med"/>
          </a:ln>
          <a:effectLst/>
        </p:spPr>
      </p:cxnSp>
      <p:sp>
        <p:nvSpPr>
          <p:cNvPr id="38" name="Text Box 17"/>
          <p:cNvSpPr txBox="1">
            <a:spLocks noChangeArrowheads="1"/>
          </p:cNvSpPr>
          <p:nvPr/>
        </p:nvSpPr>
        <p:spPr bwMode="auto">
          <a:xfrm>
            <a:off x="481903" y="6078923"/>
            <a:ext cx="8180194" cy="316838"/>
          </a:xfrm>
          <a:prstGeom prst="rect">
            <a:avLst/>
          </a:prstGeom>
          <a:noFill/>
          <a:ln w="9525" algn="in">
            <a:noFill/>
            <a:miter lim="800000"/>
            <a:headEnd/>
            <a:tailEnd/>
          </a:ln>
          <a:effectLst/>
        </p:spPr>
        <p:txBody>
          <a:bodyPr vert="horz" wrap="square" lIns="0" tIns="0" rIns="0" bIns="0" numCol="1" anchor="t" anchorCtr="0" compatLnSpc="1">
            <a:prstTxWarp prst="textNoShape">
              <a:avLst/>
            </a:prstTxWarp>
          </a:bodyPr>
          <a:lstStyle/>
          <a:p>
            <a:r>
              <a:rPr kumimoji="0" lang="en-US" sz="700" b="0" i="0" u="none" strike="noStrike" cap="none" normalizeH="0" baseline="0" dirty="0" smtClean="0">
                <a:ln>
                  <a:noFill/>
                </a:ln>
                <a:solidFill>
                  <a:srgbClr val="000000"/>
                </a:solidFill>
                <a:effectLst/>
                <a:latin typeface="Arial" pitchFamily="34" charset="0"/>
              </a:rPr>
              <a:t>Allocations based on a balanced portfolio.  Neutral = within 10% of </a:t>
            </a:r>
            <a:r>
              <a:rPr lang="en-US" sz="700" dirty="0" smtClean="0">
                <a:solidFill>
                  <a:srgbClr val="000000"/>
                </a:solidFill>
                <a:latin typeface="Arial" pitchFamily="34" charset="0"/>
              </a:rPr>
              <a:t>benchmark weight; </a:t>
            </a:r>
            <a:r>
              <a:rPr kumimoji="0" lang="en-US" sz="700" b="0" i="0" u="none" strike="noStrike" cap="none" normalizeH="0" baseline="0" dirty="0" smtClean="0">
                <a:ln>
                  <a:noFill/>
                </a:ln>
                <a:solidFill>
                  <a:srgbClr val="000000"/>
                </a:solidFill>
                <a:effectLst/>
                <a:latin typeface="Arial" pitchFamily="34" charset="0"/>
              </a:rPr>
              <a:t>Over/Underweight = over 11% deviation from </a:t>
            </a:r>
            <a:r>
              <a:rPr lang="en-US" sz="700" dirty="0" smtClean="0">
                <a:solidFill>
                  <a:srgbClr val="000000"/>
                </a:solidFill>
                <a:latin typeface="Arial" pitchFamily="34" charset="0"/>
              </a:rPr>
              <a:t>benchmark weight.  Opportunistic allocations are out-of-benchmark and are made within a range of 0-20%.  Benchmark = 50% MSCI All Country World Index, 50% Barclays Aggregate Bond Index. </a:t>
            </a:r>
          </a:p>
          <a:p>
            <a:r>
              <a:rPr lang="en-US" sz="700" kern="1400" dirty="0" smtClean="0">
                <a:solidFill>
                  <a:srgbClr val="F15D22"/>
                </a:solidFill>
                <a:latin typeface="Arial" pitchFamily="34" charset="0"/>
                <a:cs typeface="Arial" pitchFamily="34" charset="0"/>
                <a:sym typeface="Wingdings 2"/>
              </a:rPr>
              <a:t></a:t>
            </a:r>
            <a:r>
              <a:rPr lang="en-US" sz="700" kern="1400" dirty="0" smtClean="0">
                <a:solidFill>
                  <a:schemeClr val="bg1">
                    <a:lumMod val="50000"/>
                  </a:schemeClr>
                </a:solidFill>
                <a:latin typeface="Arial" pitchFamily="34" charset="0"/>
                <a:cs typeface="Arial" pitchFamily="34" charset="0"/>
                <a:sym typeface="Wingdings 2"/>
              </a:rPr>
              <a:t> </a:t>
            </a:r>
            <a:r>
              <a:rPr lang="en-US" sz="700" b="1" dirty="0" smtClean="0">
                <a:latin typeface="Arial" pitchFamily="34" charset="0"/>
                <a:sym typeface="Wingdings 2"/>
              </a:rPr>
              <a:t>= No Allocation; </a:t>
            </a:r>
            <a:r>
              <a:rPr lang="en-US" sz="700" b="1" kern="1400" dirty="0" smtClean="0">
                <a:solidFill>
                  <a:srgbClr val="003366"/>
                </a:solidFill>
                <a:latin typeface="Arial" pitchFamily="34" charset="0"/>
                <a:cs typeface="Arial" pitchFamily="34" charset="0"/>
                <a:sym typeface="Wingdings 2"/>
              </a:rPr>
              <a:t></a:t>
            </a:r>
            <a:r>
              <a:rPr lang="en-US" sz="700" b="1" kern="1400" dirty="0" smtClean="0">
                <a:solidFill>
                  <a:srgbClr val="5CA5D9"/>
                </a:solidFill>
                <a:latin typeface="Arial" pitchFamily="34" charset="0"/>
                <a:cs typeface="Arial" pitchFamily="34" charset="0"/>
                <a:sym typeface="Wingdings 2"/>
              </a:rPr>
              <a:t> </a:t>
            </a:r>
            <a:r>
              <a:rPr lang="en-US" sz="700" b="1" kern="1400" dirty="0" smtClean="0">
                <a:latin typeface="Arial" pitchFamily="34" charset="0"/>
                <a:cs typeface="Arial" pitchFamily="34" charset="0"/>
                <a:sym typeface="Wingdings 2"/>
              </a:rPr>
              <a:t>= </a:t>
            </a:r>
            <a:r>
              <a:rPr lang="en-US" sz="700" b="1" dirty="0" smtClean="0">
                <a:latin typeface="Arial" pitchFamily="34" charset="0"/>
                <a:sym typeface="Wingdings 2"/>
              </a:rPr>
              <a:t>Current Allocation; </a:t>
            </a:r>
            <a:r>
              <a:rPr lang="en-US" sz="700" b="1" kern="1400" dirty="0" smtClean="0">
                <a:solidFill>
                  <a:srgbClr val="F15D22"/>
                </a:solidFill>
                <a:latin typeface="Arial" pitchFamily="34" charset="0"/>
                <a:cs typeface="Arial" pitchFamily="34" charset="0"/>
                <a:sym typeface="Wingdings 2"/>
              </a:rPr>
              <a:t></a:t>
            </a:r>
            <a:r>
              <a:rPr lang="en-US" sz="700" b="1" kern="1400" dirty="0" smtClean="0">
                <a:latin typeface="Arial" pitchFamily="34" charset="0"/>
                <a:cs typeface="Arial" pitchFamily="34" charset="0"/>
                <a:sym typeface="Wingdings 2"/>
              </a:rPr>
              <a:t> = Opportunistic Allocation</a:t>
            </a:r>
          </a:p>
        </p:txBody>
      </p:sp>
      <p:sp>
        <p:nvSpPr>
          <p:cNvPr id="21" name="TextBox 20"/>
          <p:cNvSpPr txBox="1"/>
          <p:nvPr/>
        </p:nvSpPr>
        <p:spPr>
          <a:xfrm>
            <a:off x="424295" y="896112"/>
            <a:ext cx="8237802" cy="565924"/>
          </a:xfrm>
          <a:prstGeom prst="rect">
            <a:avLst/>
          </a:prstGeom>
          <a:noFill/>
        </p:spPr>
        <p:txBody>
          <a:bodyPr wrap="square" rtlCol="0">
            <a:spAutoFit/>
          </a:bodyPr>
          <a:lstStyle/>
          <a:p>
            <a:pPr>
              <a:lnSpc>
                <a:spcPct val="114000"/>
              </a:lnSpc>
            </a:pPr>
            <a:r>
              <a:rPr lang="en-US" sz="900" b="1" dirty="0" smtClean="0"/>
              <a:t>These positions represent SunTrust’s outlook regarding the attractiveness of asset classes and strategies versus our benchmark over a tactical time horizon in a balanced portfolio.  Our opinions are informed by the assessment of global economic variables, financial stress indicators, valuation metrics and technical analysis under a broad range of potential risk and return scenarios.</a:t>
            </a:r>
            <a:endParaRPr lang="en-US" sz="900" b="1" dirty="0"/>
          </a:p>
        </p:txBody>
      </p:sp>
      <p:sp>
        <p:nvSpPr>
          <p:cNvPr id="39" name="Rectangle 2"/>
          <p:cNvSpPr txBox="1">
            <a:spLocks noChangeArrowheads="1"/>
          </p:cNvSpPr>
          <p:nvPr/>
        </p:nvSpPr>
        <p:spPr>
          <a:xfrm>
            <a:off x="438912" y="539496"/>
            <a:ext cx="8388373" cy="411162"/>
          </a:xfrm>
          <a:prstGeom prst="rect">
            <a:avLst/>
          </a:prstGeom>
        </p:spPr>
        <p:txBody>
          <a:bodyPr/>
          <a:lstStyle/>
          <a:p>
            <a:pPr>
              <a:defRPr/>
            </a:pPr>
            <a:r>
              <a:rPr lang="en-US" sz="1600" b="1" kern="0" dirty="0">
                <a:solidFill>
                  <a:srgbClr val="003366"/>
                </a:solidFill>
                <a:cs typeface="Arial" pitchFamily="34" charset="0"/>
              </a:rPr>
              <a:t>Strategy Summary </a:t>
            </a:r>
            <a:r>
              <a:rPr lang="en-US" sz="1600" b="1" kern="0" dirty="0" smtClean="0">
                <a:solidFill>
                  <a:srgbClr val="003366"/>
                </a:solidFill>
                <a:cs typeface="Arial" pitchFamily="34" charset="0"/>
              </a:rPr>
              <a:t>April </a:t>
            </a:r>
            <a:r>
              <a:rPr lang="en-US" sz="1600" b="1" kern="0" dirty="0">
                <a:solidFill>
                  <a:srgbClr val="003366"/>
                </a:solidFill>
                <a:cs typeface="Arial" pitchFamily="34" charset="0"/>
              </a:rPr>
              <a:t>2014</a:t>
            </a:r>
            <a:endParaRPr lang="en-US" sz="1600" b="1" kern="0" dirty="0">
              <a:solidFill>
                <a:schemeClr val="tx2"/>
              </a:solidFill>
            </a:endParaRPr>
          </a:p>
        </p:txBody>
      </p:sp>
      <p:sp>
        <p:nvSpPr>
          <p:cNvPr id="8" name="Slide Number Placeholder 7"/>
          <p:cNvSpPr txBox="1">
            <a:spLocks/>
          </p:cNvSpPr>
          <p:nvPr/>
        </p:nvSpPr>
        <p:spPr>
          <a:xfrm>
            <a:off x="4410706" y="6492875"/>
            <a:ext cx="378781" cy="365125"/>
          </a:xfrm>
          <a:prstGeom prst="rect">
            <a:avLst/>
          </a:prstGeom>
          <a:ln/>
        </p:spPr>
        <p:txBody>
          <a:bodyPr/>
          <a:lstStyle>
            <a:lvl1pPr algn="l">
              <a:defRPr sz="1000">
                <a:solidFill>
                  <a:srgbClr val="000000"/>
                </a:solidFill>
              </a:defRPr>
            </a:lvl1pPr>
          </a:lstStyle>
          <a:p>
            <a:pPr>
              <a:defRPr/>
            </a:pPr>
            <a:fld id="{DE4EC572-9149-4F2D-81C6-E10B54558E10}" type="slidenum">
              <a:rPr lang="en-US" sz="800" smtClean="0"/>
              <a:pPr>
                <a:defRPr/>
              </a:pPr>
              <a:t>27</a:t>
            </a:fld>
            <a:endParaRPr lang="en-US" sz="800" dirty="0"/>
          </a:p>
        </p:txBody>
      </p:sp>
    </p:spTree>
    <p:extLst>
      <p:ext uri="{BB962C8B-B14F-4D97-AF65-F5344CB8AC3E}">
        <p14:creationId xmlns:p14="http://schemas.microsoft.com/office/powerpoint/2010/main" val="1745244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184877" y="563611"/>
            <a:ext cx="8683625" cy="247650"/>
          </a:xfrm>
          <a:prstGeom prst="rect">
            <a:avLst/>
          </a:prstGeom>
        </p:spPr>
        <p:txBody>
          <a:bodyPr/>
          <a:lstStyle>
            <a:lvl1pPr algn="l" rtl="0" eaLnBrk="0" fontAlgn="base" hangingPunct="0">
              <a:spcBef>
                <a:spcPct val="0"/>
              </a:spcBef>
              <a:spcAft>
                <a:spcPct val="0"/>
              </a:spcAft>
              <a:defRPr sz="1600" b="1">
                <a:solidFill>
                  <a:srgbClr val="003366"/>
                </a:solidFill>
                <a:latin typeface="Arial" pitchFamily="34" charset="0"/>
                <a:ea typeface="+mj-ea"/>
                <a:cs typeface="Arial" pitchFamily="34" charset="0"/>
              </a:defRPr>
            </a:lvl1pPr>
            <a:lvl2pPr algn="l" rtl="0" eaLnBrk="0" fontAlgn="base" hangingPunct="0">
              <a:spcBef>
                <a:spcPct val="0"/>
              </a:spcBef>
              <a:spcAft>
                <a:spcPct val="0"/>
              </a:spcAft>
              <a:defRPr sz="1600" b="1">
                <a:solidFill>
                  <a:srgbClr val="003366"/>
                </a:solidFill>
                <a:latin typeface="Arial" charset="0"/>
                <a:ea typeface="ＭＳ Ｐゴシック" pitchFamily="28" charset="-128"/>
                <a:cs typeface="Arial" pitchFamily="34" charset="0"/>
              </a:defRPr>
            </a:lvl2pPr>
            <a:lvl3pPr algn="l" rtl="0" eaLnBrk="0" fontAlgn="base" hangingPunct="0">
              <a:spcBef>
                <a:spcPct val="0"/>
              </a:spcBef>
              <a:spcAft>
                <a:spcPct val="0"/>
              </a:spcAft>
              <a:defRPr sz="1600" b="1">
                <a:solidFill>
                  <a:srgbClr val="003366"/>
                </a:solidFill>
                <a:latin typeface="Arial" charset="0"/>
                <a:ea typeface="ＭＳ Ｐゴシック" pitchFamily="28" charset="-128"/>
                <a:cs typeface="Arial" pitchFamily="34" charset="0"/>
              </a:defRPr>
            </a:lvl3pPr>
            <a:lvl4pPr algn="l" rtl="0" eaLnBrk="0" fontAlgn="base" hangingPunct="0">
              <a:spcBef>
                <a:spcPct val="0"/>
              </a:spcBef>
              <a:spcAft>
                <a:spcPct val="0"/>
              </a:spcAft>
              <a:defRPr sz="1600" b="1">
                <a:solidFill>
                  <a:srgbClr val="003366"/>
                </a:solidFill>
                <a:latin typeface="Arial" charset="0"/>
                <a:ea typeface="ＭＳ Ｐゴシック" pitchFamily="28" charset="-128"/>
                <a:cs typeface="Arial" pitchFamily="34" charset="0"/>
              </a:defRPr>
            </a:lvl4pPr>
            <a:lvl5pPr algn="l" rtl="0" eaLnBrk="0" fontAlgn="base" hangingPunct="0">
              <a:spcBef>
                <a:spcPct val="0"/>
              </a:spcBef>
              <a:spcAft>
                <a:spcPct val="0"/>
              </a:spcAft>
              <a:defRPr sz="1600" b="1">
                <a:solidFill>
                  <a:srgbClr val="003366"/>
                </a:solidFill>
                <a:latin typeface="Arial" charset="0"/>
                <a:ea typeface="ＭＳ Ｐゴシック" pitchFamily="28" charset="-128"/>
                <a:cs typeface="Arial" pitchFamily="34" charset="0"/>
              </a:defRPr>
            </a:lvl5pPr>
            <a:lvl6pPr marL="457200" algn="l" rtl="0" fontAlgn="base">
              <a:spcBef>
                <a:spcPct val="0"/>
              </a:spcBef>
              <a:spcAft>
                <a:spcPct val="0"/>
              </a:spcAft>
              <a:defRPr sz="1600" b="1">
                <a:solidFill>
                  <a:srgbClr val="003366"/>
                </a:solidFill>
                <a:latin typeface="Arial" charset="0"/>
                <a:ea typeface="ＭＳ Ｐゴシック" pitchFamily="28" charset="-128"/>
              </a:defRPr>
            </a:lvl6pPr>
            <a:lvl7pPr marL="914400" algn="l" rtl="0" fontAlgn="base">
              <a:spcBef>
                <a:spcPct val="0"/>
              </a:spcBef>
              <a:spcAft>
                <a:spcPct val="0"/>
              </a:spcAft>
              <a:defRPr sz="1600" b="1">
                <a:solidFill>
                  <a:srgbClr val="003366"/>
                </a:solidFill>
                <a:latin typeface="Arial" charset="0"/>
                <a:ea typeface="ＭＳ Ｐゴシック" pitchFamily="28" charset="-128"/>
              </a:defRPr>
            </a:lvl7pPr>
            <a:lvl8pPr marL="1371600" algn="l" rtl="0" fontAlgn="base">
              <a:spcBef>
                <a:spcPct val="0"/>
              </a:spcBef>
              <a:spcAft>
                <a:spcPct val="0"/>
              </a:spcAft>
              <a:defRPr sz="1600" b="1">
                <a:solidFill>
                  <a:srgbClr val="003366"/>
                </a:solidFill>
                <a:latin typeface="Arial" charset="0"/>
                <a:ea typeface="ＭＳ Ｐゴシック" pitchFamily="28" charset="-128"/>
              </a:defRPr>
            </a:lvl8pPr>
            <a:lvl9pPr marL="1828800" algn="l" rtl="0" fontAlgn="base">
              <a:spcBef>
                <a:spcPct val="0"/>
              </a:spcBef>
              <a:spcAft>
                <a:spcPct val="0"/>
              </a:spcAft>
              <a:defRPr sz="1600" b="1">
                <a:solidFill>
                  <a:srgbClr val="003366"/>
                </a:solidFill>
                <a:latin typeface="Arial" charset="0"/>
                <a:ea typeface="ＭＳ Ｐゴシック" pitchFamily="28" charset="-128"/>
              </a:defRPr>
            </a:lvl9pPr>
          </a:lstStyle>
          <a:p>
            <a:r>
              <a:rPr lang="en-US" smtClean="0"/>
              <a:t>What Next?</a:t>
            </a:r>
            <a:endParaRPr lang="en-US" dirty="0" smtClean="0"/>
          </a:p>
        </p:txBody>
      </p:sp>
      <p:cxnSp>
        <p:nvCxnSpPr>
          <p:cNvPr id="5" name="Straight Connector 4"/>
          <p:cNvCxnSpPr/>
          <p:nvPr/>
        </p:nvCxnSpPr>
        <p:spPr bwMode="auto">
          <a:xfrm>
            <a:off x="4515577" y="1111297"/>
            <a:ext cx="0" cy="3641678"/>
          </a:xfrm>
          <a:prstGeom prst="line">
            <a:avLst/>
          </a:prstGeom>
          <a:solidFill>
            <a:schemeClr val="accent1"/>
          </a:solidFill>
          <a:ln w="22225" cap="flat" cmpd="sng" algn="ctr">
            <a:solidFill>
              <a:schemeClr val="tx2"/>
            </a:solidFill>
            <a:prstDash val="dash"/>
            <a:round/>
            <a:headEnd type="none" w="med" len="med"/>
            <a:tailEnd type="none" w="med" len="med"/>
          </a:ln>
          <a:effectLst/>
        </p:spPr>
      </p:cxnSp>
      <p:sp>
        <p:nvSpPr>
          <p:cNvPr id="8" name="Text Box 9"/>
          <p:cNvSpPr txBox="1">
            <a:spLocks noChangeArrowheads="1"/>
          </p:cNvSpPr>
          <p:nvPr/>
        </p:nvSpPr>
        <p:spPr bwMode="auto">
          <a:xfrm>
            <a:off x="746051" y="989065"/>
            <a:ext cx="3405010" cy="338554"/>
          </a:xfrm>
          <a:prstGeom prst="rect">
            <a:avLst/>
          </a:prstGeom>
          <a:noFill/>
          <a:ln w="9525">
            <a:noFill/>
            <a:miter lim="800000"/>
            <a:headEnd/>
            <a:tailEnd/>
          </a:ln>
        </p:spPr>
        <p:txBody>
          <a:bodyPr lIns="0" anchor="b">
            <a:spAutoFit/>
          </a:bodyPr>
          <a:lstStyle/>
          <a:p>
            <a:pPr algn="ctr"/>
            <a:r>
              <a:rPr lang="en-US" sz="1600" b="1" i="0" dirty="0" smtClean="0">
                <a:solidFill>
                  <a:srgbClr val="003366"/>
                </a:solidFill>
                <a:latin typeface="Arial" charset="0"/>
              </a:rPr>
              <a:t>Reasons for Optimism </a:t>
            </a:r>
            <a:endParaRPr lang="en-US" sz="1600" b="1" i="0" dirty="0">
              <a:solidFill>
                <a:srgbClr val="003366"/>
              </a:solidFill>
              <a:latin typeface="Arial" charset="0"/>
            </a:endParaRPr>
          </a:p>
        </p:txBody>
      </p:sp>
      <p:sp>
        <p:nvSpPr>
          <p:cNvPr id="9" name="Text Box 9"/>
          <p:cNvSpPr txBox="1">
            <a:spLocks noChangeArrowheads="1"/>
          </p:cNvSpPr>
          <p:nvPr/>
        </p:nvSpPr>
        <p:spPr bwMode="auto">
          <a:xfrm>
            <a:off x="5010877" y="970274"/>
            <a:ext cx="3733800" cy="338554"/>
          </a:xfrm>
          <a:prstGeom prst="rect">
            <a:avLst/>
          </a:prstGeom>
          <a:noFill/>
          <a:ln w="9525">
            <a:noFill/>
            <a:miter lim="800000"/>
            <a:headEnd/>
            <a:tailEnd/>
          </a:ln>
        </p:spPr>
        <p:txBody>
          <a:bodyPr wrap="square" lIns="0" anchor="b">
            <a:spAutoFit/>
          </a:bodyPr>
          <a:lstStyle/>
          <a:p>
            <a:pPr algn="ctr"/>
            <a:r>
              <a:rPr lang="en-US" sz="1600" b="1" i="0" dirty="0" smtClean="0">
                <a:solidFill>
                  <a:srgbClr val="003366"/>
                </a:solidFill>
                <a:latin typeface="Arial" charset="0"/>
              </a:rPr>
              <a:t>Reasons for Concern</a:t>
            </a:r>
            <a:endParaRPr lang="en-US" sz="1600" b="1" i="0" dirty="0">
              <a:solidFill>
                <a:srgbClr val="003366"/>
              </a:solidFill>
              <a:latin typeface="Arial" charset="0"/>
            </a:endParaRPr>
          </a:p>
        </p:txBody>
      </p:sp>
      <p:sp>
        <p:nvSpPr>
          <p:cNvPr id="10" name="Line 25"/>
          <p:cNvSpPr>
            <a:spLocks noChangeShapeType="1"/>
          </p:cNvSpPr>
          <p:nvPr/>
        </p:nvSpPr>
        <p:spPr bwMode="auto">
          <a:xfrm flipV="1">
            <a:off x="5013550" y="1330373"/>
            <a:ext cx="3750177" cy="2165"/>
          </a:xfrm>
          <a:prstGeom prst="line">
            <a:avLst/>
          </a:prstGeom>
          <a:noFill/>
          <a:ln w="22225">
            <a:solidFill>
              <a:schemeClr val="tx2"/>
            </a:solidFill>
            <a:round/>
            <a:headEnd/>
            <a:tailEnd/>
          </a:ln>
        </p:spPr>
        <p:txBody>
          <a:bodyPr/>
          <a:lstStyle/>
          <a:p>
            <a:endParaRPr lang="en-US" sz="700" b="0" i="1" smtClean="0">
              <a:solidFill>
                <a:srgbClr val="000000"/>
              </a:solidFill>
            </a:endParaRPr>
          </a:p>
        </p:txBody>
      </p:sp>
      <p:sp>
        <p:nvSpPr>
          <p:cNvPr id="11" name="Line 25"/>
          <p:cNvSpPr>
            <a:spLocks noChangeShapeType="1"/>
          </p:cNvSpPr>
          <p:nvPr/>
        </p:nvSpPr>
        <p:spPr bwMode="auto">
          <a:xfrm>
            <a:off x="745132" y="1327567"/>
            <a:ext cx="3275145" cy="2806"/>
          </a:xfrm>
          <a:prstGeom prst="line">
            <a:avLst/>
          </a:prstGeom>
          <a:noFill/>
          <a:ln w="22225">
            <a:solidFill>
              <a:schemeClr val="tx2"/>
            </a:solidFill>
            <a:round/>
            <a:headEnd/>
            <a:tailEnd/>
          </a:ln>
        </p:spPr>
        <p:txBody>
          <a:bodyPr/>
          <a:lstStyle/>
          <a:p>
            <a:endParaRPr lang="en-US" sz="700" b="0" i="1" smtClean="0">
              <a:solidFill>
                <a:srgbClr val="000000"/>
              </a:solidFill>
            </a:endParaRPr>
          </a:p>
        </p:txBody>
      </p:sp>
      <p:sp>
        <p:nvSpPr>
          <p:cNvPr id="13" name="TextBox 12"/>
          <p:cNvSpPr txBox="1"/>
          <p:nvPr/>
        </p:nvSpPr>
        <p:spPr>
          <a:xfrm>
            <a:off x="745133" y="1568497"/>
            <a:ext cx="3550642" cy="3493264"/>
          </a:xfrm>
          <a:prstGeom prst="rect">
            <a:avLst/>
          </a:prstGeom>
          <a:noFill/>
        </p:spPr>
        <p:txBody>
          <a:bodyPr wrap="square" rtlCol="0">
            <a:spAutoFit/>
          </a:bodyPr>
          <a:lstStyle/>
          <a:p>
            <a:pPr marL="342900" lvl="1" indent="-228600" defTabSz="171450" eaLnBrk="0" hangingPunct="0">
              <a:lnSpc>
                <a:spcPct val="150000"/>
              </a:lnSpc>
              <a:buClr>
                <a:srgbClr val="003366"/>
              </a:buClr>
              <a:buSzPct val="100000"/>
              <a:buFont typeface="Wingdings" pitchFamily="2" charset="2"/>
              <a:buChar char="§"/>
              <a:tabLst>
                <a:tab pos="171450" algn="l"/>
              </a:tabLst>
            </a:pPr>
            <a:r>
              <a:rPr lang="en-US" sz="1400" b="0" dirty="0" smtClean="0">
                <a:solidFill>
                  <a:srgbClr val="003366"/>
                </a:solidFill>
              </a:rPr>
              <a:t>Improving economic backdrop</a:t>
            </a:r>
          </a:p>
          <a:p>
            <a:pPr marL="342900" lvl="1" indent="-228600" defTabSz="171450" eaLnBrk="0" hangingPunct="0">
              <a:lnSpc>
                <a:spcPct val="150000"/>
              </a:lnSpc>
              <a:buClr>
                <a:srgbClr val="003366"/>
              </a:buClr>
              <a:buSzPct val="100000"/>
              <a:buFont typeface="Wingdings" pitchFamily="2" charset="2"/>
              <a:buChar char="§"/>
              <a:tabLst>
                <a:tab pos="171450" algn="l"/>
              </a:tabLst>
            </a:pPr>
            <a:endParaRPr lang="en-US" sz="1400" b="0" dirty="0" smtClean="0">
              <a:solidFill>
                <a:srgbClr val="003366"/>
              </a:solidFill>
            </a:endParaRPr>
          </a:p>
          <a:p>
            <a:pPr marL="342900" lvl="1" indent="-228600" defTabSz="171450" eaLnBrk="0" hangingPunct="0">
              <a:lnSpc>
                <a:spcPct val="150000"/>
              </a:lnSpc>
              <a:buClr>
                <a:srgbClr val="003366"/>
              </a:buClr>
              <a:buSzPct val="100000"/>
              <a:buFont typeface="Wingdings" pitchFamily="2" charset="2"/>
              <a:buChar char="§"/>
              <a:tabLst>
                <a:tab pos="171450" algn="l"/>
              </a:tabLst>
            </a:pPr>
            <a:r>
              <a:rPr lang="en-US" sz="1400" b="0" dirty="0" smtClean="0">
                <a:solidFill>
                  <a:srgbClr val="003366"/>
                </a:solidFill>
              </a:rPr>
              <a:t>Housing market recovery</a:t>
            </a:r>
          </a:p>
          <a:p>
            <a:pPr marL="342900" lvl="1" indent="-228600" defTabSz="171450" eaLnBrk="0" hangingPunct="0">
              <a:lnSpc>
                <a:spcPct val="150000"/>
              </a:lnSpc>
              <a:buClr>
                <a:srgbClr val="003366"/>
              </a:buClr>
              <a:buSzPct val="100000"/>
              <a:buFont typeface="Wingdings" pitchFamily="2" charset="2"/>
              <a:buChar char="§"/>
              <a:tabLst>
                <a:tab pos="171450" algn="l"/>
              </a:tabLst>
            </a:pPr>
            <a:endParaRPr lang="en-US" sz="1400" b="0" dirty="0" smtClean="0">
              <a:solidFill>
                <a:srgbClr val="003366"/>
              </a:solidFill>
            </a:endParaRPr>
          </a:p>
          <a:p>
            <a:pPr marL="342900" lvl="1" indent="-228600" defTabSz="171450" eaLnBrk="0" hangingPunct="0">
              <a:lnSpc>
                <a:spcPct val="150000"/>
              </a:lnSpc>
              <a:buClr>
                <a:srgbClr val="003366"/>
              </a:buClr>
              <a:buSzPct val="100000"/>
              <a:buFont typeface="Wingdings" pitchFamily="2" charset="2"/>
              <a:buChar char="§"/>
              <a:tabLst>
                <a:tab pos="171450" algn="l"/>
              </a:tabLst>
            </a:pPr>
            <a:r>
              <a:rPr lang="en-US" sz="1400" b="0" dirty="0" smtClean="0">
                <a:solidFill>
                  <a:srgbClr val="003366"/>
                </a:solidFill>
              </a:rPr>
              <a:t>Wealth impact from increasing home and equity prices</a:t>
            </a:r>
          </a:p>
          <a:p>
            <a:pPr marL="342900" lvl="1" indent="-228600" defTabSz="171450" eaLnBrk="0" hangingPunct="0">
              <a:lnSpc>
                <a:spcPct val="150000"/>
              </a:lnSpc>
              <a:buClr>
                <a:srgbClr val="003366"/>
              </a:buClr>
              <a:buSzPct val="100000"/>
              <a:buFont typeface="Wingdings" pitchFamily="2" charset="2"/>
              <a:buChar char="§"/>
              <a:tabLst>
                <a:tab pos="171450" algn="l"/>
              </a:tabLst>
            </a:pPr>
            <a:endParaRPr lang="en-US" sz="1400" b="0" dirty="0" smtClean="0">
              <a:solidFill>
                <a:srgbClr val="003366"/>
              </a:solidFill>
            </a:endParaRPr>
          </a:p>
          <a:p>
            <a:pPr marL="342900" lvl="1" indent="-228600" defTabSz="171450" eaLnBrk="0" hangingPunct="0">
              <a:lnSpc>
                <a:spcPct val="150000"/>
              </a:lnSpc>
              <a:buClr>
                <a:srgbClr val="003366"/>
              </a:buClr>
              <a:buSzPct val="100000"/>
              <a:buFont typeface="Wingdings" pitchFamily="2" charset="2"/>
              <a:buChar char="§"/>
              <a:tabLst>
                <a:tab pos="171450" algn="l"/>
              </a:tabLst>
            </a:pPr>
            <a:r>
              <a:rPr lang="en-US" sz="1400" b="0" dirty="0" smtClean="0">
                <a:solidFill>
                  <a:srgbClr val="003366"/>
                </a:solidFill>
              </a:rPr>
              <a:t>Rapid technological innovation</a:t>
            </a:r>
          </a:p>
          <a:p>
            <a:pPr marL="342900" lvl="1" indent="-228600" defTabSz="171450" eaLnBrk="0" hangingPunct="0">
              <a:lnSpc>
                <a:spcPct val="150000"/>
              </a:lnSpc>
              <a:buClr>
                <a:srgbClr val="003366"/>
              </a:buClr>
              <a:buSzPct val="100000"/>
              <a:buFont typeface="Wingdings" pitchFamily="2" charset="2"/>
              <a:buChar char="§"/>
              <a:tabLst>
                <a:tab pos="171450" algn="l"/>
              </a:tabLst>
            </a:pPr>
            <a:endParaRPr lang="en-US" sz="1400" b="0" dirty="0" smtClean="0">
              <a:solidFill>
                <a:srgbClr val="003366"/>
              </a:solidFill>
            </a:endParaRPr>
          </a:p>
          <a:p>
            <a:pPr marL="342900" lvl="1" indent="-228600" defTabSz="171450" eaLnBrk="0" hangingPunct="0">
              <a:lnSpc>
                <a:spcPct val="150000"/>
              </a:lnSpc>
              <a:buClr>
                <a:srgbClr val="003366"/>
              </a:buClr>
              <a:buSzPct val="100000"/>
              <a:buFont typeface="Wingdings" pitchFamily="2" charset="2"/>
              <a:buChar char="§"/>
              <a:tabLst>
                <a:tab pos="171450" algn="l"/>
              </a:tabLst>
            </a:pPr>
            <a:r>
              <a:rPr lang="en-US" sz="1400" b="0" dirty="0" smtClean="0">
                <a:solidFill>
                  <a:srgbClr val="003366"/>
                </a:solidFill>
              </a:rPr>
              <a:t>Stabilizing European debt crisis</a:t>
            </a:r>
          </a:p>
          <a:p>
            <a:endParaRPr lang="en-US" sz="1100" dirty="0"/>
          </a:p>
        </p:txBody>
      </p:sp>
      <p:sp>
        <p:nvSpPr>
          <p:cNvPr id="14" name="TextBox 13"/>
          <p:cNvSpPr txBox="1"/>
          <p:nvPr/>
        </p:nvSpPr>
        <p:spPr>
          <a:xfrm>
            <a:off x="5010877" y="1332538"/>
            <a:ext cx="3752850" cy="3493264"/>
          </a:xfrm>
          <a:prstGeom prst="rect">
            <a:avLst/>
          </a:prstGeom>
          <a:noFill/>
        </p:spPr>
        <p:txBody>
          <a:bodyPr wrap="square" rtlCol="0">
            <a:spAutoFit/>
          </a:bodyPr>
          <a:lstStyle/>
          <a:p>
            <a:pPr marL="342900" lvl="1" indent="-228600" defTabSz="171450" eaLnBrk="0" hangingPunct="0">
              <a:lnSpc>
                <a:spcPct val="150000"/>
              </a:lnSpc>
              <a:buClr>
                <a:srgbClr val="003366"/>
              </a:buClr>
              <a:buSzPct val="100000"/>
              <a:buFont typeface="Wingdings" pitchFamily="2" charset="2"/>
              <a:buChar char="§"/>
              <a:tabLst>
                <a:tab pos="171450" algn="l"/>
              </a:tabLst>
            </a:pPr>
            <a:endParaRPr lang="en-US" sz="1400" b="0" dirty="0" smtClean="0">
              <a:solidFill>
                <a:srgbClr val="003366"/>
              </a:solidFill>
            </a:endParaRPr>
          </a:p>
          <a:p>
            <a:pPr marL="342900" lvl="1" indent="-228600" defTabSz="171450" eaLnBrk="0" hangingPunct="0">
              <a:lnSpc>
                <a:spcPct val="150000"/>
              </a:lnSpc>
              <a:buClr>
                <a:srgbClr val="003366"/>
              </a:buClr>
              <a:buSzPct val="100000"/>
              <a:buFont typeface="Wingdings" pitchFamily="2" charset="2"/>
              <a:buChar char="§"/>
              <a:tabLst>
                <a:tab pos="171450" algn="l"/>
              </a:tabLst>
            </a:pPr>
            <a:r>
              <a:rPr lang="en-US" sz="1400" b="0" dirty="0" smtClean="0">
                <a:solidFill>
                  <a:srgbClr val="003366"/>
                </a:solidFill>
              </a:rPr>
              <a:t>Structural </a:t>
            </a:r>
            <a:r>
              <a:rPr lang="en-US" sz="1400" b="0" dirty="0" smtClean="0">
                <a:solidFill>
                  <a:srgbClr val="003366"/>
                </a:solidFill>
              </a:rPr>
              <a:t>employment problems</a:t>
            </a:r>
          </a:p>
          <a:p>
            <a:pPr marL="342900" lvl="1" indent="-228600" defTabSz="171450" eaLnBrk="0" hangingPunct="0">
              <a:lnSpc>
                <a:spcPct val="150000"/>
              </a:lnSpc>
              <a:buClr>
                <a:srgbClr val="003366"/>
              </a:buClr>
              <a:buSzPct val="100000"/>
              <a:buFont typeface="Wingdings" pitchFamily="2" charset="2"/>
              <a:buChar char="§"/>
              <a:tabLst>
                <a:tab pos="171450" algn="l"/>
              </a:tabLst>
            </a:pPr>
            <a:endParaRPr lang="en-US" sz="1400" b="0" dirty="0" smtClean="0">
              <a:solidFill>
                <a:srgbClr val="003366"/>
              </a:solidFill>
            </a:endParaRPr>
          </a:p>
          <a:p>
            <a:pPr marL="342900" lvl="1" indent="-228600" defTabSz="171450" eaLnBrk="0" hangingPunct="0">
              <a:lnSpc>
                <a:spcPct val="150000"/>
              </a:lnSpc>
              <a:buClr>
                <a:srgbClr val="003366"/>
              </a:buClr>
              <a:buSzPct val="100000"/>
              <a:buFont typeface="Wingdings" pitchFamily="2" charset="2"/>
              <a:buChar char="§"/>
              <a:tabLst>
                <a:tab pos="171450" algn="l"/>
              </a:tabLst>
            </a:pPr>
            <a:r>
              <a:rPr lang="en-US" sz="1400" b="0" dirty="0" smtClean="0">
                <a:solidFill>
                  <a:srgbClr val="003366"/>
                </a:solidFill>
              </a:rPr>
              <a:t>Global monetary policy can distort markets and create unintended  consequences</a:t>
            </a:r>
          </a:p>
          <a:p>
            <a:pPr marL="342900" lvl="1" indent="-228600" defTabSz="171450" eaLnBrk="0" hangingPunct="0">
              <a:lnSpc>
                <a:spcPct val="150000"/>
              </a:lnSpc>
              <a:buClr>
                <a:srgbClr val="003366"/>
              </a:buClr>
              <a:buSzPct val="100000"/>
              <a:buFont typeface="Wingdings" pitchFamily="2" charset="2"/>
              <a:buChar char="§"/>
              <a:tabLst>
                <a:tab pos="171450" algn="l"/>
              </a:tabLst>
            </a:pPr>
            <a:endParaRPr lang="en-US" sz="1400" b="0" dirty="0" smtClean="0">
              <a:solidFill>
                <a:srgbClr val="003366"/>
              </a:solidFill>
            </a:endParaRPr>
          </a:p>
          <a:p>
            <a:pPr marL="342900" lvl="1" indent="-228600" defTabSz="171450" eaLnBrk="0" hangingPunct="0">
              <a:lnSpc>
                <a:spcPct val="150000"/>
              </a:lnSpc>
              <a:buClr>
                <a:srgbClr val="003366"/>
              </a:buClr>
              <a:buSzPct val="100000"/>
              <a:buFont typeface="Wingdings" pitchFamily="2" charset="2"/>
              <a:buChar char="§"/>
              <a:tabLst>
                <a:tab pos="171450" algn="l"/>
              </a:tabLst>
            </a:pPr>
            <a:r>
              <a:rPr lang="en-US" sz="1400" b="0" dirty="0" smtClean="0">
                <a:solidFill>
                  <a:srgbClr val="003366"/>
                </a:solidFill>
              </a:rPr>
              <a:t>Aging demographic trends</a:t>
            </a:r>
          </a:p>
          <a:p>
            <a:pPr marL="342900" lvl="1" indent="-228600" defTabSz="171450" eaLnBrk="0" hangingPunct="0">
              <a:lnSpc>
                <a:spcPct val="150000"/>
              </a:lnSpc>
              <a:buClr>
                <a:srgbClr val="003366"/>
              </a:buClr>
              <a:buSzPct val="100000"/>
              <a:buFont typeface="Wingdings" pitchFamily="2" charset="2"/>
              <a:buChar char="§"/>
              <a:tabLst>
                <a:tab pos="171450" algn="l"/>
              </a:tabLst>
            </a:pPr>
            <a:endParaRPr lang="en-US" sz="1400" b="0" dirty="0" smtClean="0">
              <a:solidFill>
                <a:srgbClr val="003366"/>
              </a:solidFill>
            </a:endParaRPr>
          </a:p>
          <a:p>
            <a:pPr marL="342900" lvl="1" indent="-228600" defTabSz="171450" eaLnBrk="0" hangingPunct="0">
              <a:lnSpc>
                <a:spcPct val="150000"/>
              </a:lnSpc>
              <a:buClr>
                <a:srgbClr val="003366"/>
              </a:buClr>
              <a:buSzPct val="100000"/>
              <a:buFont typeface="Wingdings" pitchFamily="2" charset="2"/>
              <a:buChar char="§"/>
              <a:tabLst>
                <a:tab pos="171450" algn="l"/>
              </a:tabLst>
            </a:pPr>
            <a:r>
              <a:rPr lang="en-US" sz="1400" b="0" dirty="0" smtClean="0">
                <a:solidFill>
                  <a:srgbClr val="003366"/>
                </a:solidFill>
              </a:rPr>
              <a:t>Large fiscal deficit</a:t>
            </a:r>
          </a:p>
          <a:p>
            <a:endParaRPr lang="en-US" sz="1100" dirty="0"/>
          </a:p>
        </p:txBody>
      </p:sp>
      <p:sp>
        <p:nvSpPr>
          <p:cNvPr id="15" name="Slide Number Placeholder 7"/>
          <p:cNvSpPr txBox="1">
            <a:spLocks/>
          </p:cNvSpPr>
          <p:nvPr/>
        </p:nvSpPr>
        <p:spPr>
          <a:xfrm>
            <a:off x="4410706" y="6492875"/>
            <a:ext cx="378781" cy="365125"/>
          </a:xfrm>
          <a:prstGeom prst="rect">
            <a:avLst/>
          </a:prstGeom>
          <a:ln/>
        </p:spPr>
        <p:txBody>
          <a:bodyPr/>
          <a:lstStyle>
            <a:lvl1pPr algn="l">
              <a:defRPr sz="1000">
                <a:solidFill>
                  <a:srgbClr val="000000"/>
                </a:solidFill>
              </a:defRPr>
            </a:lvl1pPr>
          </a:lstStyle>
          <a:p>
            <a:pPr>
              <a:defRPr/>
            </a:pPr>
            <a:fld id="{DE4EC572-9149-4F2D-81C6-E10B54558E10}" type="slidenum">
              <a:rPr lang="en-US" sz="800" smtClean="0"/>
              <a:pPr>
                <a:defRPr/>
              </a:pPr>
              <a:t>28</a:t>
            </a:fld>
            <a:endParaRPr lang="en-US" sz="800" dirty="0"/>
          </a:p>
        </p:txBody>
      </p:sp>
    </p:spTree>
    <p:extLst>
      <p:ext uri="{BB962C8B-B14F-4D97-AF65-F5344CB8AC3E}">
        <p14:creationId xmlns:p14="http://schemas.microsoft.com/office/powerpoint/2010/main" val="2924554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57200" y="639763"/>
            <a:ext cx="8226425" cy="393700"/>
          </a:xfrm>
          <a:prstGeom prst="rect">
            <a:avLst/>
          </a:prstGeom>
        </p:spPr>
        <p:txBody>
          <a:bodyPr lIns="0"/>
          <a:lstStyle/>
          <a:p>
            <a:pPr>
              <a:defRPr/>
            </a:pPr>
            <a:r>
              <a:rPr lang="en-US" sz="1600" b="1" kern="0" dirty="0" smtClean="0">
                <a:solidFill>
                  <a:schemeClr val="accent1"/>
                </a:solidFill>
                <a:ea typeface="ＭＳ Ｐゴシック" pitchFamily="28" charset="-128"/>
                <a:cs typeface="Arial" pitchFamily="34" charset="0"/>
              </a:rPr>
              <a:t>Summary</a:t>
            </a:r>
            <a:endParaRPr lang="en-US" sz="1600" b="1" kern="0" dirty="0">
              <a:solidFill>
                <a:schemeClr val="accent1"/>
              </a:solidFill>
              <a:ea typeface="ＭＳ Ｐゴシック" pitchFamily="28" charset="-128"/>
              <a:cs typeface="Arial" pitchFamily="34" charset="0"/>
            </a:endParaRPr>
          </a:p>
        </p:txBody>
      </p:sp>
      <p:sp>
        <p:nvSpPr>
          <p:cNvPr id="7" name="Text Box 8"/>
          <p:cNvSpPr txBox="1">
            <a:spLocks noChangeArrowheads="1"/>
          </p:cNvSpPr>
          <p:nvPr/>
        </p:nvSpPr>
        <p:spPr bwMode="auto">
          <a:xfrm>
            <a:off x="457200" y="1081302"/>
            <a:ext cx="8321675" cy="5262979"/>
          </a:xfrm>
          <a:prstGeom prst="rect">
            <a:avLst/>
          </a:prstGeom>
          <a:noFill/>
          <a:ln w="9525">
            <a:noFill/>
            <a:miter lim="800000"/>
            <a:headEnd/>
            <a:tailEnd/>
          </a:ln>
        </p:spPr>
        <p:txBody>
          <a:bodyPr>
            <a:spAutoFit/>
          </a:bodyPr>
          <a:lstStyle/>
          <a:p>
            <a:pPr marL="228600" indent="-228600">
              <a:spcBef>
                <a:spcPts val="0"/>
              </a:spcBef>
              <a:spcAft>
                <a:spcPts val="600"/>
              </a:spcAft>
              <a:buClr>
                <a:schemeClr val="tx2"/>
              </a:buClr>
              <a:buFont typeface="Wingdings" pitchFamily="2" charset="2"/>
              <a:buChar char="§"/>
              <a:defRPr/>
            </a:pPr>
            <a:r>
              <a:rPr lang="en-US" sz="1100" b="1" dirty="0">
                <a:solidFill>
                  <a:srgbClr val="000000"/>
                </a:solidFill>
              </a:rPr>
              <a:t>Global stocks were slightly higher in March, capping off a choppy first quarter</a:t>
            </a:r>
          </a:p>
          <a:p>
            <a:pPr lvl="1" indent="-223838" algn="just">
              <a:lnSpc>
                <a:spcPct val="114000"/>
              </a:lnSpc>
              <a:spcAft>
                <a:spcPts val="1200"/>
              </a:spcAft>
              <a:buClr>
                <a:schemeClr val="tx2"/>
              </a:buClr>
              <a:buFont typeface="Arial" pitchFamily="34" charset="0"/>
              <a:buChar char="–"/>
              <a:defRPr/>
            </a:pPr>
            <a:r>
              <a:rPr lang="en-US" sz="1100" dirty="0">
                <a:solidFill>
                  <a:srgbClr val="000000"/>
                </a:solidFill>
              </a:rPr>
              <a:t>Equities proved resilient in March despite ongoing tensions in Ukraine and soft China economic data. A rebound in payrolls and manufacturing indicates the US is thawing from the winter chill, while Europe’s recovery continued at a gradual pace. </a:t>
            </a:r>
          </a:p>
          <a:p>
            <a:pPr lvl="1" indent="-223838" algn="just">
              <a:lnSpc>
                <a:spcPct val="114000"/>
              </a:lnSpc>
              <a:spcAft>
                <a:spcPts val="1200"/>
              </a:spcAft>
              <a:buClr>
                <a:schemeClr val="tx2"/>
              </a:buClr>
              <a:buFont typeface="Arial" pitchFamily="34" charset="0"/>
              <a:buChar char="–"/>
              <a:defRPr/>
            </a:pPr>
            <a:r>
              <a:rPr lang="en-US" sz="1100" dirty="0">
                <a:solidFill>
                  <a:srgbClr val="000000"/>
                </a:solidFill>
              </a:rPr>
              <a:t>The MSCI ACWI, a proxy for global equities, rose 0.4% in March, finishing a choppy first quarter with a gain of 1.1%. The S&amp;P 500 gained 0.8% in the month, bringing its year-to-date return to 1.8%; eight of the ten S&amp;P 500 sectors were positive for the month, with Telecom, Utilities, and Financials gaining over 3%.</a:t>
            </a:r>
          </a:p>
          <a:p>
            <a:pPr lvl="1" indent="-223838" algn="just">
              <a:lnSpc>
                <a:spcPct val="114000"/>
              </a:lnSpc>
              <a:spcAft>
                <a:spcPts val="1200"/>
              </a:spcAft>
              <a:buClr>
                <a:schemeClr val="tx2"/>
              </a:buClr>
              <a:buFont typeface="Arial" pitchFamily="34" charset="0"/>
              <a:buChar char="–"/>
              <a:defRPr/>
            </a:pPr>
            <a:r>
              <a:rPr lang="en-US" sz="1100" dirty="0">
                <a:solidFill>
                  <a:srgbClr val="000000"/>
                </a:solidFill>
              </a:rPr>
              <a:t>Emerging markets (EM) equity was the clear leader last month, gaining 3.1%. This rebound helped cut EM’s first quarter loss to just 0.4%. Conversely, Developed International </a:t>
            </a:r>
            <a:r>
              <a:rPr lang="en-US" sz="1100" dirty="0" smtClean="0">
                <a:solidFill>
                  <a:srgbClr val="000000"/>
                </a:solidFill>
              </a:rPr>
              <a:t>markets </a:t>
            </a:r>
            <a:r>
              <a:rPr lang="en-US" sz="1100" dirty="0">
                <a:solidFill>
                  <a:srgbClr val="000000"/>
                </a:solidFill>
              </a:rPr>
              <a:t>declined 0.6% in March but closed the first quarter up  0.7%. </a:t>
            </a:r>
          </a:p>
          <a:p>
            <a:pPr marL="228600" lvl="1" indent="-228600">
              <a:spcBef>
                <a:spcPts val="0"/>
              </a:spcBef>
              <a:spcAft>
                <a:spcPts val="600"/>
              </a:spcAft>
              <a:buClr>
                <a:schemeClr val="tx2"/>
              </a:buClr>
              <a:buFont typeface="Wingdings" pitchFamily="2" charset="2"/>
              <a:buChar char="§"/>
              <a:defRPr/>
            </a:pPr>
            <a:r>
              <a:rPr lang="en-US" sz="1100" b="1" dirty="0">
                <a:solidFill>
                  <a:srgbClr val="000000"/>
                </a:solidFill>
              </a:rPr>
              <a:t>Bonds were mixed in March, but outperformed stocks in the first quarter </a:t>
            </a:r>
          </a:p>
          <a:p>
            <a:pPr lvl="1" indent="-223838" algn="just">
              <a:lnSpc>
                <a:spcPct val="114000"/>
              </a:lnSpc>
              <a:spcAft>
                <a:spcPts val="1200"/>
              </a:spcAft>
              <a:buClr>
                <a:schemeClr val="tx2"/>
              </a:buClr>
              <a:buFont typeface="Arial" pitchFamily="34" charset="0"/>
              <a:buChar char="–"/>
              <a:defRPr/>
            </a:pPr>
            <a:r>
              <a:rPr lang="en-US" sz="1100" dirty="0">
                <a:solidFill>
                  <a:srgbClr val="000000"/>
                </a:solidFill>
              </a:rPr>
              <a:t>Remarks from new Fed Chair Janet Yellen </a:t>
            </a:r>
            <a:r>
              <a:rPr lang="en-US" sz="1100" dirty="0" smtClean="0">
                <a:solidFill>
                  <a:srgbClr val="000000"/>
                </a:solidFill>
              </a:rPr>
              <a:t>suggested </a:t>
            </a:r>
            <a:r>
              <a:rPr lang="en-US" sz="1100" dirty="0">
                <a:solidFill>
                  <a:srgbClr val="000000"/>
                </a:solidFill>
              </a:rPr>
              <a:t>short term interest rates could rise earlier in 2015 than market expectations led to a slight rise in yields; the benchmark 10-year US Treasury yield ended March at 2.72%, up from 2.65%.</a:t>
            </a:r>
          </a:p>
          <a:p>
            <a:pPr lvl="1" indent="-223838" algn="just">
              <a:lnSpc>
                <a:spcPct val="114000"/>
              </a:lnSpc>
              <a:spcAft>
                <a:spcPts val="1200"/>
              </a:spcAft>
              <a:buClr>
                <a:schemeClr val="tx2"/>
              </a:buClr>
              <a:buFont typeface="Arial" pitchFamily="34" charset="0"/>
              <a:buChar char="–"/>
              <a:defRPr/>
            </a:pPr>
            <a:r>
              <a:rPr lang="en-US" sz="1100" dirty="0">
                <a:solidFill>
                  <a:srgbClr val="000000"/>
                </a:solidFill>
              </a:rPr>
              <a:t>The Barclays Aggregate Index declined 0.2% in March, but returned 1.8% in the first quarter. The Barclays High Yield Index extended its year-to-date outperformance by gaining 0.2% in March, while EM bonds </a:t>
            </a:r>
            <a:r>
              <a:rPr lang="en-US" sz="1100" dirty="0" smtClean="0">
                <a:solidFill>
                  <a:srgbClr val="000000"/>
                </a:solidFill>
              </a:rPr>
              <a:t>snapped back with a return of 1.3%. </a:t>
            </a:r>
            <a:r>
              <a:rPr lang="en-US" sz="1100" dirty="0">
                <a:solidFill>
                  <a:srgbClr val="000000"/>
                </a:solidFill>
              </a:rPr>
              <a:t>Municipal bonds also continued its 2014 leadership, gaining 0.2% for the month and is now up 3.3% for the year.  </a:t>
            </a:r>
          </a:p>
          <a:p>
            <a:pPr marL="223838" lvl="1" indent="-223838" algn="just">
              <a:spcBef>
                <a:spcPts val="0"/>
              </a:spcBef>
              <a:spcAft>
                <a:spcPts val="1200"/>
              </a:spcAft>
              <a:buClr>
                <a:schemeClr val="tx2"/>
              </a:buClr>
              <a:buFont typeface="Wingdings" panose="05000000000000000000" pitchFamily="2" charset="2"/>
              <a:buChar char="§"/>
              <a:defRPr/>
            </a:pPr>
            <a:r>
              <a:rPr lang="en-US" sz="1100" b="1" dirty="0">
                <a:solidFill>
                  <a:srgbClr val="000000"/>
                </a:solidFill>
              </a:rPr>
              <a:t>REITs and Commodities posted another positive month, as the FTSE NAREIT All Equity Index and DJ-UBS Commodity Index </a:t>
            </a:r>
            <a:r>
              <a:rPr lang="en-US" sz="1100" b="1" dirty="0" smtClean="0">
                <a:solidFill>
                  <a:srgbClr val="000000"/>
                </a:solidFill>
              </a:rPr>
              <a:t>each gained 0.4%. </a:t>
            </a:r>
            <a:r>
              <a:rPr lang="en-US" sz="1100" b="1" dirty="0">
                <a:solidFill>
                  <a:srgbClr val="000000"/>
                </a:solidFill>
              </a:rPr>
              <a:t>Both asset classes are up strongly thus far in 2014.</a:t>
            </a:r>
          </a:p>
          <a:p>
            <a:pPr marL="228600" indent="-228600">
              <a:spcBef>
                <a:spcPts val="0"/>
              </a:spcBef>
              <a:spcAft>
                <a:spcPts val="600"/>
              </a:spcAft>
              <a:buClr>
                <a:schemeClr val="tx2"/>
              </a:buClr>
              <a:buFont typeface="Wingdings" pitchFamily="2" charset="2"/>
              <a:buChar char="§"/>
              <a:defRPr/>
            </a:pPr>
            <a:r>
              <a:rPr lang="en-US" sz="1100" b="1" dirty="0">
                <a:solidFill>
                  <a:srgbClr val="000000"/>
                </a:solidFill>
              </a:rPr>
              <a:t>2014 base case outlook </a:t>
            </a:r>
            <a:r>
              <a:rPr lang="en-US" sz="1100" b="1" dirty="0" smtClean="0">
                <a:solidFill>
                  <a:srgbClr val="000000"/>
                </a:solidFill>
              </a:rPr>
              <a:t>remains </a:t>
            </a:r>
            <a:r>
              <a:rPr lang="en-US" sz="1100" b="1" dirty="0">
                <a:solidFill>
                  <a:srgbClr val="000000"/>
                </a:solidFill>
              </a:rPr>
              <a:t>intact</a:t>
            </a:r>
          </a:p>
          <a:p>
            <a:pPr lvl="1" indent="-223838" algn="just">
              <a:lnSpc>
                <a:spcPct val="114000"/>
              </a:lnSpc>
              <a:spcAft>
                <a:spcPts val="1200"/>
              </a:spcAft>
              <a:buFont typeface="Arial" pitchFamily="34" charset="0"/>
              <a:buChar char="–"/>
              <a:defRPr/>
            </a:pPr>
            <a:r>
              <a:rPr lang="en-US" sz="1100" dirty="0">
                <a:solidFill>
                  <a:srgbClr val="000000"/>
                </a:solidFill>
              </a:rPr>
              <a:t>With economic series rebounding, we expect the US growth will rise near 3% over the course of the year. Our 2014 equity outlook remains unchanged; we anticipate positive but moderate returns with greater volatility. This view is predicated on an improving economic and earnings outlook as we progress through the year. Within fixed income markets, we continue to favor a slightly short maturity portfolio and taking credit risks over interest rate risks.</a:t>
            </a:r>
            <a:endParaRPr lang="en-US" sz="1100" b="1" dirty="0">
              <a:solidFill>
                <a:srgbClr val="FF0000"/>
              </a:solidFill>
            </a:endParaRPr>
          </a:p>
        </p:txBody>
      </p:sp>
      <p:sp>
        <p:nvSpPr>
          <p:cNvPr id="4" name="Slide Number Placeholder 7"/>
          <p:cNvSpPr txBox="1">
            <a:spLocks/>
          </p:cNvSpPr>
          <p:nvPr/>
        </p:nvSpPr>
        <p:spPr>
          <a:xfrm>
            <a:off x="4410706" y="6492875"/>
            <a:ext cx="378781" cy="365125"/>
          </a:xfrm>
          <a:prstGeom prst="rect">
            <a:avLst/>
          </a:prstGeom>
          <a:ln/>
        </p:spPr>
        <p:txBody>
          <a:bodyPr/>
          <a:lstStyle>
            <a:lvl1pPr algn="l">
              <a:defRPr sz="1000">
                <a:solidFill>
                  <a:srgbClr val="000000"/>
                </a:solidFill>
              </a:defRPr>
            </a:lvl1pPr>
          </a:lstStyle>
          <a:p>
            <a:pPr>
              <a:defRPr/>
            </a:pPr>
            <a:fld id="{DE4EC572-9149-4F2D-81C6-E10B54558E10}" type="slidenum">
              <a:rPr lang="en-US" sz="800" smtClean="0"/>
              <a:pPr>
                <a:defRPr/>
              </a:pPr>
              <a:t>2</a:t>
            </a:fld>
            <a:endParaRPr lang="en-US" sz="800" dirty="0"/>
          </a:p>
        </p:txBody>
      </p:sp>
    </p:spTree>
    <p:extLst>
      <p:ext uri="{BB962C8B-B14F-4D97-AF65-F5344CB8AC3E}">
        <p14:creationId xmlns:p14="http://schemas.microsoft.com/office/powerpoint/2010/main" val="32024284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3232150"/>
            <a:ext cx="9144000" cy="393700"/>
          </a:xfrm>
          <a:prstGeom prst="rect">
            <a:avLst/>
          </a:prstGeom>
        </p:spPr>
        <p:txBody>
          <a:bodyPr lIns="0"/>
          <a:lstStyle/>
          <a:p>
            <a:pPr algn="ctr">
              <a:defRPr/>
            </a:pPr>
            <a:r>
              <a:rPr lang="en-US" sz="2800" b="1" kern="0" dirty="0" smtClean="0">
                <a:solidFill>
                  <a:schemeClr val="accent1"/>
                </a:solidFill>
                <a:ea typeface="ＭＳ Ｐゴシック" pitchFamily="28" charset="-128"/>
                <a:cs typeface="Arial" pitchFamily="34" charset="0"/>
              </a:rPr>
              <a:t>Q &amp; A </a:t>
            </a:r>
            <a:endParaRPr lang="en-US" sz="2800" b="1" kern="0" dirty="0" smtClean="0">
              <a:solidFill>
                <a:schemeClr val="accent1"/>
              </a:solidFill>
              <a:ea typeface="ＭＳ Ｐゴシック" pitchFamily="28" charset="-128"/>
              <a:cs typeface="Arial" pitchFamily="34" charset="0"/>
            </a:endParaRPr>
          </a:p>
          <a:p>
            <a:pPr algn="ctr">
              <a:defRPr/>
            </a:pPr>
            <a:endParaRPr lang="en-US" sz="1600" b="1" kern="0" dirty="0" smtClean="0">
              <a:solidFill>
                <a:schemeClr val="accent1"/>
              </a:solidFill>
              <a:ea typeface="ＭＳ Ｐゴシック" pitchFamily="28" charset="-128"/>
              <a:cs typeface="Arial" pitchFamily="34" charset="0"/>
            </a:endParaRPr>
          </a:p>
          <a:p>
            <a:pPr algn="ctr">
              <a:defRPr/>
            </a:pPr>
            <a:endParaRPr lang="en-US" sz="1600" b="1" kern="0" dirty="0" smtClean="0">
              <a:solidFill>
                <a:schemeClr val="accent1"/>
              </a:solidFill>
              <a:ea typeface="ＭＳ Ｐゴシック" pitchFamily="28" charset="-128"/>
              <a:cs typeface="Arial" pitchFamily="34" charset="0"/>
            </a:endParaRPr>
          </a:p>
        </p:txBody>
      </p:sp>
      <p:sp>
        <p:nvSpPr>
          <p:cNvPr id="3" name="Slide Number Placeholder 7"/>
          <p:cNvSpPr txBox="1">
            <a:spLocks/>
          </p:cNvSpPr>
          <p:nvPr/>
        </p:nvSpPr>
        <p:spPr>
          <a:xfrm>
            <a:off x="4410706" y="6492875"/>
            <a:ext cx="378781" cy="365125"/>
          </a:xfrm>
          <a:prstGeom prst="rect">
            <a:avLst/>
          </a:prstGeom>
          <a:ln/>
        </p:spPr>
        <p:txBody>
          <a:bodyPr/>
          <a:lstStyle>
            <a:lvl1pPr algn="l">
              <a:defRPr sz="1000">
                <a:solidFill>
                  <a:srgbClr val="000000"/>
                </a:solidFill>
              </a:defRPr>
            </a:lvl1pPr>
          </a:lstStyle>
          <a:p>
            <a:pPr>
              <a:defRPr/>
            </a:pPr>
            <a:fld id="{DE4EC572-9149-4F2D-81C6-E10B54558E10}" type="slidenum">
              <a:rPr lang="en-US" sz="800" smtClean="0"/>
              <a:pPr>
                <a:defRPr/>
              </a:pPr>
              <a:t>29</a:t>
            </a:fld>
            <a:endParaRPr lang="en-US" sz="800" dirty="0"/>
          </a:p>
        </p:txBody>
      </p:sp>
    </p:spTree>
    <p:extLst>
      <p:ext uri="{BB962C8B-B14F-4D97-AF65-F5344CB8AC3E}">
        <p14:creationId xmlns:p14="http://schemas.microsoft.com/office/powerpoint/2010/main" val="3504839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373785" y="1114426"/>
            <a:ext cx="8323262" cy="4483100"/>
          </a:xfrm>
        </p:spPr>
        <p:txBody>
          <a:bodyPr/>
          <a:lstStyle/>
          <a:p>
            <a:pPr marL="0" indent="0">
              <a:spcBef>
                <a:spcPts val="0"/>
              </a:spcBef>
              <a:spcAft>
                <a:spcPts val="125"/>
              </a:spcAft>
              <a:buNone/>
            </a:pPr>
            <a:endParaRPr lang="en-US" sz="1000" dirty="0" smtClean="0"/>
          </a:p>
          <a:p>
            <a:pPr marL="0" indent="0">
              <a:spcBef>
                <a:spcPts val="0"/>
              </a:spcBef>
              <a:spcAft>
                <a:spcPts val="125"/>
              </a:spcAft>
              <a:buNone/>
            </a:pPr>
            <a:r>
              <a:rPr lang="en-US" sz="800" dirty="0" smtClean="0"/>
              <a:t>The information and material presented in this commentary are for general information only and do not specifically address individual investment objectives, financial situations or the particular needs of any specific person who may receive this commentary. Investing in any security or investment strategies discussed herein may not be suitable for you, and you may want to consult a financial advisor.  Nothing in this material constitutes individual investment, legal or tax advice.  Investments involve risk and an investor may incur either profits or losses. Past performance should not be taken as an indication or guarantee of future performance. </a:t>
            </a:r>
          </a:p>
          <a:p>
            <a:pPr marL="0" indent="0">
              <a:spcBef>
                <a:spcPts val="0"/>
              </a:spcBef>
              <a:spcAft>
                <a:spcPts val="125"/>
              </a:spcAft>
              <a:buNone/>
            </a:pPr>
            <a:endParaRPr lang="en-US" sz="800" dirty="0" smtClean="0"/>
          </a:p>
          <a:p>
            <a:pPr marL="0" indent="0">
              <a:spcBef>
                <a:spcPts val="0"/>
              </a:spcBef>
              <a:spcAft>
                <a:spcPts val="125"/>
              </a:spcAft>
              <a:buNone/>
            </a:pPr>
            <a:r>
              <a:rPr lang="en-US" sz="800" dirty="0" smtClean="0"/>
              <a:t>Services provided by the following affiliates of  SunTrust Banks, Inc. : Banking and trust products and services, including investment advisory products and services, are provided by SunTrust Bank. Securities, insurance (including annuities) and other investment products and services are offered by SunTrust Investment Services, Inc., an SEC registered broker-dealer and a member of the FINRA and SIPC, and a licensed insurance agency.  Investment advisory products and services are offered by SunTrust Investment Services, Inc., RidgeWorth Capital Management, Inc., and GenSpring Family Offices, LLC, investment advisers registered with the SEC.</a:t>
            </a:r>
          </a:p>
          <a:p>
            <a:pPr marL="0" indent="0">
              <a:spcBef>
                <a:spcPts val="0"/>
              </a:spcBef>
              <a:spcAft>
                <a:spcPts val="125"/>
              </a:spcAft>
              <a:buNone/>
            </a:pPr>
            <a:endParaRPr lang="en-US" sz="800" dirty="0" smtClean="0"/>
          </a:p>
          <a:p>
            <a:pPr marL="0" indent="0">
              <a:spcBef>
                <a:spcPts val="0"/>
              </a:spcBef>
              <a:spcAft>
                <a:spcPts val="125"/>
              </a:spcAft>
              <a:buNone/>
            </a:pPr>
            <a:r>
              <a:rPr lang="en-US" sz="800" dirty="0" smtClean="0"/>
              <a:t>SunTrust Bank and its affiliates and the directors, officers, employees and agents of SunTrust Bank and its affiliates (collectively, "SunTrust") are not permitted to give legal or tax advice. Clients of SunTrust should consult with their legal and tax advisors prior to entering into any financial transaction.</a:t>
            </a:r>
          </a:p>
          <a:p>
            <a:pPr marL="0" indent="0">
              <a:spcBef>
                <a:spcPts val="0"/>
              </a:spcBef>
              <a:spcAft>
                <a:spcPts val="125"/>
              </a:spcAft>
              <a:buNone/>
            </a:pPr>
            <a:endParaRPr lang="en-US" sz="800" dirty="0" smtClean="0"/>
          </a:p>
          <a:p>
            <a:pPr marL="0" indent="0" algn="just" eaLnBrk="1" hangingPunct="1">
              <a:spcBef>
                <a:spcPts val="0"/>
              </a:spcBef>
              <a:spcAft>
                <a:spcPts val="125"/>
              </a:spcAft>
              <a:buFont typeface="Wingdings" pitchFamily="28" charset="2"/>
              <a:buNone/>
              <a:defRPr/>
            </a:pPr>
            <a:r>
              <a:rPr lang="en-US" sz="800" dirty="0" smtClean="0"/>
              <a:t>If included as a part of the presentation, any Baseline Financial Services, Inc. (Baseline), or Crandall, Pierce &amp; Company (Crandall Pierce), or First Rate (First Rate) statistical data is provided as a service of SunTrust Banks, Inc. and its affiliates (including SunTrust Investment Services, Inc.) by Baseline, Crandall Pierce or First Rate, all of which are unaffiliated third party vendors. While this information is believed to be accurate, SunTrust Banks, Inc., including its affiliates, does not guarantee the accuracy, completeness or timeliness of, or otherwise endorse these analyses or market data.</a:t>
            </a:r>
          </a:p>
          <a:p>
            <a:pPr marL="0" indent="0" algn="just" eaLnBrk="1" hangingPunct="1">
              <a:spcBef>
                <a:spcPts val="0"/>
              </a:spcBef>
              <a:spcAft>
                <a:spcPts val="125"/>
              </a:spcAft>
              <a:buFont typeface="Wingdings" pitchFamily="28" charset="2"/>
              <a:buNone/>
              <a:defRPr/>
            </a:pPr>
            <a:endParaRPr lang="en-US" sz="800" b="1" dirty="0" smtClean="0"/>
          </a:p>
          <a:p>
            <a:pPr marL="0" indent="0" algn="just" eaLnBrk="1" hangingPunct="1">
              <a:spcBef>
                <a:spcPts val="0"/>
              </a:spcBef>
              <a:spcAft>
                <a:spcPts val="125"/>
              </a:spcAft>
              <a:buFont typeface="Wingdings" pitchFamily="28" charset="2"/>
              <a:buNone/>
              <a:defRPr/>
            </a:pPr>
            <a:r>
              <a:rPr lang="en-US" sz="800" b="1" dirty="0" smtClean="0"/>
              <a:t>Investment and Insurance Products: </a:t>
            </a:r>
          </a:p>
          <a:p>
            <a:pPr marL="0" indent="0" algn="just" eaLnBrk="1" hangingPunct="1">
              <a:spcBef>
                <a:spcPts val="0"/>
              </a:spcBef>
              <a:spcAft>
                <a:spcPts val="125"/>
              </a:spcAft>
              <a:buFont typeface="Wingdings" pitchFamily="28" charset="2"/>
              <a:buNone/>
              <a:defRPr/>
            </a:pPr>
            <a:r>
              <a:rPr lang="en-US" sz="800" b="1" dirty="0" smtClean="0"/>
              <a:t> •Are not FDIC or any other Government Agency Insured• Are not Bank Guaranteed •May Lose Value </a:t>
            </a:r>
          </a:p>
          <a:p>
            <a:pPr marL="0" indent="0" algn="just" eaLnBrk="1" hangingPunct="1">
              <a:spcBef>
                <a:spcPts val="0"/>
              </a:spcBef>
              <a:spcAft>
                <a:spcPts val="125"/>
              </a:spcAft>
              <a:buFont typeface="Wingdings" pitchFamily="28" charset="2"/>
              <a:buNone/>
              <a:defRPr/>
            </a:pPr>
            <a:endParaRPr lang="en-US" sz="800" b="1" dirty="0"/>
          </a:p>
          <a:p>
            <a:pPr marL="0" indent="0" algn="just" eaLnBrk="1" hangingPunct="1">
              <a:spcBef>
                <a:spcPts val="0"/>
              </a:spcBef>
              <a:buFont typeface="Wingdings" pitchFamily="28" charset="2"/>
              <a:buNone/>
              <a:defRPr/>
            </a:pPr>
            <a:r>
              <a:rPr lang="en-US" sz="800" dirty="0"/>
              <a:t>The opinions and information contained herein have been obtained or derived from sources believed to be reliable, but SunTrust Investment Services, Inc. (STIS) makes no representation or guarantee as to their timeliness, accuracy or completeness or for their fitness for any particular purpose.   The information contained herein does not purport to be a complete analysis of any security, company, or industry involved.  This material is not to be construed as an offer to sell or a solicitation of an offer to buy any security. </a:t>
            </a:r>
          </a:p>
          <a:p>
            <a:pPr marL="0" indent="0" algn="just" eaLnBrk="1" hangingPunct="1">
              <a:spcBef>
                <a:spcPts val="0"/>
              </a:spcBef>
              <a:buFont typeface="Wingdings" pitchFamily="28" charset="2"/>
              <a:buNone/>
              <a:defRPr/>
            </a:pPr>
            <a:endParaRPr lang="en-US" sz="800" dirty="0"/>
          </a:p>
          <a:p>
            <a:pPr marL="0" indent="0" algn="just" eaLnBrk="1" hangingPunct="1">
              <a:spcBef>
                <a:spcPts val="0"/>
              </a:spcBef>
              <a:buFont typeface="Wingdings" pitchFamily="28" charset="2"/>
              <a:buNone/>
              <a:defRPr/>
            </a:pPr>
            <a:r>
              <a:rPr lang="en-US" sz="800" dirty="0"/>
              <a:t>Opinions and information expressed herein are subject to change without notice. STIS and/or its affiliates may have issued materials that are inconsistent with or may reach different conclusions than those represented in this commentary, and all opinions and information are believed to be reflective of judgments and opinions as of the date that material was originally published.  STIS is under no obligation to ensure that other materials are brought to the attention of any recipient of this commentary.  </a:t>
            </a:r>
          </a:p>
          <a:p>
            <a:pPr marL="0" indent="0" algn="just" eaLnBrk="1" hangingPunct="1">
              <a:spcBef>
                <a:spcPts val="0"/>
              </a:spcBef>
              <a:buFont typeface="Wingdings" pitchFamily="28" charset="2"/>
              <a:buNone/>
              <a:defRPr/>
            </a:pPr>
            <a:endParaRPr lang="en-US" sz="800" dirty="0"/>
          </a:p>
          <a:p>
            <a:pPr marL="0" indent="0" algn="just" eaLnBrk="1" hangingPunct="1">
              <a:spcBef>
                <a:spcPts val="0"/>
              </a:spcBef>
              <a:buFont typeface="Wingdings" pitchFamily="28" charset="2"/>
              <a:buNone/>
              <a:defRPr/>
            </a:pPr>
            <a:r>
              <a:rPr lang="en-US" sz="800" dirty="0"/>
              <a:t>STIS shall accept no liability for any loss arising from the use of this material, nor shall STIS treat any recipient of this material as a customer or client simply by virtue of the receipt of this material. </a:t>
            </a:r>
          </a:p>
          <a:p>
            <a:pPr marL="0" indent="0" algn="just" eaLnBrk="1" hangingPunct="1">
              <a:spcBef>
                <a:spcPts val="0"/>
              </a:spcBef>
              <a:buFont typeface="Wingdings" pitchFamily="28" charset="2"/>
              <a:buNone/>
              <a:defRPr/>
            </a:pPr>
            <a:endParaRPr lang="en-US" sz="800" dirty="0"/>
          </a:p>
          <a:p>
            <a:pPr marL="0" indent="0" algn="just" eaLnBrk="1" hangingPunct="1">
              <a:spcBef>
                <a:spcPts val="0"/>
              </a:spcBef>
              <a:buFont typeface="Wingdings" pitchFamily="28" charset="2"/>
              <a:buNone/>
              <a:defRPr/>
            </a:pPr>
            <a:r>
              <a:rPr lang="en-US" sz="800" dirty="0"/>
              <a:t>The information herein is for persons residing in the United States of America only and is not intended for any person in any other jurisdiction. </a:t>
            </a:r>
          </a:p>
          <a:p>
            <a:pPr marL="0" indent="0" algn="just" eaLnBrk="1" hangingPunct="1">
              <a:spcBef>
                <a:spcPts val="0"/>
              </a:spcBef>
              <a:buFont typeface="Wingdings" pitchFamily="28" charset="2"/>
              <a:buNone/>
              <a:defRPr/>
            </a:pPr>
            <a:endParaRPr lang="en-US" sz="800" dirty="0"/>
          </a:p>
          <a:p>
            <a:pPr marL="0" indent="0" algn="just" eaLnBrk="1" hangingPunct="1">
              <a:spcBef>
                <a:spcPts val="0"/>
              </a:spcBef>
              <a:buFont typeface="Wingdings" pitchFamily="28" charset="2"/>
              <a:buNone/>
              <a:defRPr/>
            </a:pPr>
            <a:r>
              <a:rPr lang="en-US" sz="800" dirty="0"/>
              <a:t>Investors may be prohibited in certain states from purchasing some over-the-counter securities mentioned herein. </a:t>
            </a:r>
          </a:p>
          <a:p>
            <a:pPr marL="0" indent="0" algn="just" eaLnBrk="1" hangingPunct="1">
              <a:spcBef>
                <a:spcPts val="0"/>
              </a:spcBef>
              <a:buFont typeface="Wingdings" pitchFamily="28" charset="2"/>
              <a:buNone/>
              <a:defRPr/>
            </a:pPr>
            <a:endParaRPr lang="en-US" sz="800" dirty="0"/>
          </a:p>
          <a:p>
            <a:pPr marL="0" indent="0" algn="just" eaLnBrk="1" hangingPunct="1">
              <a:spcBef>
                <a:spcPts val="0"/>
              </a:spcBef>
              <a:buFont typeface="Wingdings" pitchFamily="28" charset="2"/>
              <a:buNone/>
              <a:defRPr/>
            </a:pPr>
            <a:r>
              <a:rPr lang="en-US" sz="800" dirty="0"/>
              <a:t>The information contained in this material is produced and copyrighted by SunTrust Banks, Inc. and any unauthorized use, duplication, redistribution or disclosure is prohibited by law.   </a:t>
            </a:r>
          </a:p>
          <a:p>
            <a:pPr marL="0" indent="0" algn="just" eaLnBrk="1" hangingPunct="1">
              <a:spcBef>
                <a:spcPts val="0"/>
              </a:spcBef>
              <a:buFont typeface="Wingdings" pitchFamily="28" charset="2"/>
              <a:buNone/>
              <a:defRPr/>
            </a:pPr>
            <a:endParaRPr lang="en-US" sz="800" dirty="0"/>
          </a:p>
          <a:p>
            <a:pPr marL="0" indent="0" algn="just" eaLnBrk="1" hangingPunct="1">
              <a:spcBef>
                <a:spcPts val="0"/>
              </a:spcBef>
              <a:buFont typeface="Wingdings" pitchFamily="28" charset="2"/>
              <a:buNone/>
              <a:defRPr/>
            </a:pPr>
            <a:r>
              <a:rPr lang="en-US" sz="800" dirty="0"/>
              <a:t>STIS’s officers, employees, agents and/or affiliates may have positions in securities, options, rights, or warrants mentioned or discussed in this material.</a:t>
            </a:r>
          </a:p>
        </p:txBody>
      </p:sp>
      <p:sp>
        <p:nvSpPr>
          <p:cNvPr id="8" name="Title 3"/>
          <p:cNvSpPr txBox="1">
            <a:spLocks/>
          </p:cNvSpPr>
          <p:nvPr/>
        </p:nvSpPr>
        <p:spPr>
          <a:xfrm>
            <a:off x="360363" y="890588"/>
            <a:ext cx="8226425" cy="3937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effectLst/>
                <a:uLnTx/>
                <a:uFillTx/>
                <a:latin typeface="Arial" pitchFamily="34" charset="0"/>
                <a:ea typeface="+mj-ea"/>
                <a:cs typeface="Arial" pitchFamily="34" charset="0"/>
              </a:rPr>
              <a:t>Important Disclosures</a:t>
            </a:r>
          </a:p>
        </p:txBody>
      </p:sp>
      <p:sp>
        <p:nvSpPr>
          <p:cNvPr id="4" name="Slide Number Placeholder 7"/>
          <p:cNvSpPr txBox="1">
            <a:spLocks/>
          </p:cNvSpPr>
          <p:nvPr/>
        </p:nvSpPr>
        <p:spPr>
          <a:xfrm>
            <a:off x="4410706" y="6492875"/>
            <a:ext cx="378781" cy="365125"/>
          </a:xfrm>
          <a:prstGeom prst="rect">
            <a:avLst/>
          </a:prstGeom>
          <a:ln/>
        </p:spPr>
        <p:txBody>
          <a:bodyPr/>
          <a:lstStyle>
            <a:lvl1pPr algn="l">
              <a:defRPr sz="1000">
                <a:solidFill>
                  <a:srgbClr val="000000"/>
                </a:solidFill>
              </a:defRPr>
            </a:lvl1pPr>
          </a:lstStyle>
          <a:p>
            <a:pPr>
              <a:defRPr/>
            </a:pPr>
            <a:fld id="{DE4EC572-9149-4F2D-81C6-E10B54558E10}" type="slidenum">
              <a:rPr lang="en-US" sz="800" smtClean="0"/>
              <a:pPr>
                <a:defRPr/>
              </a:pPr>
              <a:t>30</a:t>
            </a:fld>
            <a:endParaRPr lang="en-US" sz="800" dirty="0"/>
          </a:p>
        </p:txBody>
      </p:sp>
    </p:spTree>
    <p:extLst>
      <p:ext uri="{BB962C8B-B14F-4D97-AF65-F5344CB8AC3E}">
        <p14:creationId xmlns:p14="http://schemas.microsoft.com/office/powerpoint/2010/main" val="3595382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403761" y="1371599"/>
            <a:ext cx="3859480" cy="4696691"/>
          </a:xfrm>
        </p:spPr>
        <p:txBody>
          <a:bodyPr/>
          <a:lstStyle/>
          <a:p>
            <a:pPr marL="0" indent="0" algn="just" eaLnBrk="1" hangingPunct="1">
              <a:spcBef>
                <a:spcPts val="0"/>
              </a:spcBef>
              <a:spcAft>
                <a:spcPts val="150"/>
              </a:spcAft>
              <a:buFont typeface="Wingdings" pitchFamily="28" charset="2"/>
              <a:buNone/>
              <a:defRPr/>
            </a:pPr>
            <a:r>
              <a:rPr lang="en-US" sz="800" dirty="0" smtClean="0"/>
              <a:t>Asset Allocation does not assure a profit or protect against loss in declining financial markets.</a:t>
            </a:r>
          </a:p>
          <a:p>
            <a:pPr marL="0" indent="0" algn="just" eaLnBrk="1" hangingPunct="1">
              <a:spcBef>
                <a:spcPts val="600"/>
              </a:spcBef>
              <a:spcAft>
                <a:spcPts val="150"/>
              </a:spcAft>
              <a:buFont typeface="Wingdings" pitchFamily="28" charset="2"/>
              <a:buNone/>
              <a:defRPr/>
            </a:pPr>
            <a:r>
              <a:rPr lang="en-US" sz="800" dirty="0" smtClean="0"/>
              <a:t>Emerging Markets: Investing in the securities of such companies and countries involves certain considerations not usually associated with investing in developed countries, including unstable political and economic conditions, adverse geopolitical developments, price volatility, lack of liquidity, and fluctuations in currency exchange rates.</a:t>
            </a:r>
          </a:p>
          <a:p>
            <a:pPr marL="0" indent="0" algn="just" eaLnBrk="1" hangingPunct="1">
              <a:spcBef>
                <a:spcPts val="600"/>
              </a:spcBef>
              <a:spcAft>
                <a:spcPts val="150"/>
              </a:spcAft>
              <a:buFont typeface="Wingdings" pitchFamily="28" charset="2"/>
              <a:buNone/>
              <a:defRPr/>
            </a:pPr>
            <a:r>
              <a:rPr lang="en-US" sz="800" dirty="0" smtClean="0"/>
              <a:t>Fixed Income Securities are subject to interest rate risk, credit risk, prepayment risk, market risk, and reinvestment risk. Fixed Income Securities, if held to maturity, may provide a fixed rate of return and a fixed principal value. Fixed Income Securities prices fluctuate and when redeemed, may be worth more or less than their original cost. </a:t>
            </a:r>
          </a:p>
          <a:p>
            <a:pPr marL="0" indent="0" algn="just" eaLnBrk="1" hangingPunct="1">
              <a:spcBef>
                <a:spcPts val="600"/>
              </a:spcBef>
              <a:spcAft>
                <a:spcPts val="150"/>
              </a:spcAft>
              <a:buFont typeface="Wingdings" pitchFamily="28" charset="2"/>
              <a:buNone/>
              <a:defRPr/>
            </a:pPr>
            <a:r>
              <a:rPr lang="en-US" sz="800" dirty="0" smtClean="0"/>
              <a:t>Hedge funds may involve a high degree of risk, often engage in leveraging and other speculative investment practices that may increase the risk of investment loss, can be highly illiquid, are not required to provide periodic pricing or valuation information to investors, may involve complex tax structures and delays in distributing important tax information, are not subject to the same regulatory requirements as mutual funds often charge high fees which may offset any trading profits, and in many cases the underlying investments are not transparent and are known only to the investment manager.</a:t>
            </a:r>
          </a:p>
          <a:p>
            <a:pPr marL="0" indent="0" algn="just" eaLnBrk="1" hangingPunct="1">
              <a:spcBef>
                <a:spcPts val="600"/>
              </a:spcBef>
              <a:spcAft>
                <a:spcPts val="150"/>
              </a:spcAft>
              <a:buFont typeface="Wingdings" pitchFamily="28" charset="2"/>
              <a:buNone/>
              <a:defRPr/>
            </a:pPr>
            <a:r>
              <a:rPr lang="en-US" sz="800" dirty="0" smtClean="0"/>
              <a:t>High Yield Fixed Income Investments, also known as junk bonds, are considered speculative, involve greater risk of default and tend to be more volatile than investment grade fixed income securities.</a:t>
            </a:r>
          </a:p>
          <a:p>
            <a:pPr marL="0" indent="0" algn="just" eaLnBrk="1" hangingPunct="1">
              <a:spcBef>
                <a:spcPts val="600"/>
              </a:spcBef>
              <a:spcAft>
                <a:spcPts val="150"/>
              </a:spcAft>
              <a:buFont typeface="Wingdings" pitchFamily="28" charset="2"/>
              <a:buNone/>
              <a:defRPr/>
            </a:pPr>
            <a:endParaRPr lang="en-US" sz="1000" dirty="0"/>
          </a:p>
        </p:txBody>
      </p:sp>
      <p:sp>
        <p:nvSpPr>
          <p:cNvPr id="9" name="Title 3"/>
          <p:cNvSpPr txBox="1">
            <a:spLocks/>
          </p:cNvSpPr>
          <p:nvPr/>
        </p:nvSpPr>
        <p:spPr>
          <a:xfrm>
            <a:off x="360363" y="890588"/>
            <a:ext cx="8226425" cy="3937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effectLst/>
                <a:uLnTx/>
                <a:uFillTx/>
                <a:latin typeface="Arial" pitchFamily="34" charset="0"/>
                <a:ea typeface="+mj-ea"/>
                <a:cs typeface="Arial" pitchFamily="34" charset="0"/>
              </a:rPr>
              <a:t>Important Disclosures</a:t>
            </a:r>
          </a:p>
        </p:txBody>
      </p:sp>
      <p:sp>
        <p:nvSpPr>
          <p:cNvPr id="5" name="Content Placeholder 5"/>
          <p:cNvSpPr txBox="1">
            <a:spLocks/>
          </p:cNvSpPr>
          <p:nvPr/>
        </p:nvSpPr>
        <p:spPr bwMode="auto">
          <a:xfrm>
            <a:off x="4607954" y="1371600"/>
            <a:ext cx="3880924" cy="4646612"/>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0" indent="0" algn="just" eaLnBrk="1" hangingPunct="1">
              <a:spcBef>
                <a:spcPts val="600"/>
              </a:spcBef>
              <a:spcAft>
                <a:spcPts val="150"/>
              </a:spcAft>
              <a:buFont typeface="Wingdings" pitchFamily="28" charset="2"/>
              <a:buNone/>
              <a:defRPr/>
            </a:pPr>
            <a:r>
              <a:rPr lang="en-US" sz="800" dirty="0" smtClean="0"/>
              <a:t>International investing entails greater risk, as well as greater potential rewards compared to U.S. investing. These risks include potential economic uncertainties of foreign countries as well as the risk of currency fluctuations. These risks are magnified in emerging market countries, since these countries may have relatively unstable governments and less established markets and economies. </a:t>
            </a:r>
          </a:p>
          <a:p>
            <a:pPr marL="0" indent="0" algn="just" eaLnBrk="1" hangingPunct="1">
              <a:spcBef>
                <a:spcPts val="600"/>
              </a:spcBef>
              <a:spcAft>
                <a:spcPts val="150"/>
              </a:spcAft>
              <a:buFont typeface="Wingdings" pitchFamily="28" charset="2"/>
              <a:buNone/>
              <a:defRPr/>
            </a:pPr>
            <a:r>
              <a:rPr lang="en-US" sz="800" dirty="0" smtClean="0"/>
              <a:t>Investing in smaller companies involves greater risks not associated with investing in more established companies, such as business risk, significant stock price fluctuations, and illiquidity.</a:t>
            </a:r>
          </a:p>
          <a:p>
            <a:pPr marL="0" indent="0" algn="just" eaLnBrk="1" hangingPunct="1">
              <a:spcBef>
                <a:spcPts val="600"/>
              </a:spcBef>
              <a:spcAft>
                <a:spcPts val="150"/>
              </a:spcAft>
              <a:buFont typeface="Wingdings" pitchFamily="28" charset="2"/>
              <a:buNone/>
              <a:defRPr/>
            </a:pPr>
            <a:r>
              <a:rPr lang="en-US" sz="800" dirty="0" smtClean="0"/>
              <a:t>uncomfortable with this level of risk should not trade managed futures or commodities. </a:t>
            </a:r>
          </a:p>
          <a:p>
            <a:pPr marL="0" indent="0" algn="just" eaLnBrk="1" hangingPunct="1">
              <a:spcBef>
                <a:spcPts val="600"/>
              </a:spcBef>
              <a:spcAft>
                <a:spcPts val="150"/>
              </a:spcAft>
              <a:buFont typeface="Wingdings" pitchFamily="28" charset="2"/>
              <a:buNone/>
              <a:defRPr/>
            </a:pPr>
            <a:r>
              <a:rPr lang="en-US" sz="800" dirty="0" smtClean="0"/>
              <a:t>Real Estate Investments are subject to special risks, including interest rate and property value fluctuations, as well as risks related to general economic conditions. Because of their narrow focus, sector investments tend to be more volatile than investments that diversify across many sectors and companies. </a:t>
            </a:r>
          </a:p>
          <a:p>
            <a:pPr marL="0" indent="0">
              <a:spcBef>
                <a:spcPts val="0"/>
              </a:spcBef>
              <a:buNone/>
            </a:pPr>
            <a:endParaRPr lang="en-US" sz="800" dirty="0"/>
          </a:p>
          <a:p>
            <a:pPr marL="0" indent="0" algn="just">
              <a:spcBef>
                <a:spcPts val="0"/>
              </a:spcBef>
              <a:spcAft>
                <a:spcPts val="600"/>
              </a:spcAft>
              <a:buNone/>
              <a:defRPr/>
            </a:pPr>
            <a:endParaRPr kumimoji="0" lang="en-US" sz="800" b="0"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
        <p:nvSpPr>
          <p:cNvPr id="7" name="Slide Number Placeholder 7"/>
          <p:cNvSpPr txBox="1">
            <a:spLocks/>
          </p:cNvSpPr>
          <p:nvPr/>
        </p:nvSpPr>
        <p:spPr>
          <a:xfrm>
            <a:off x="4410706" y="6492875"/>
            <a:ext cx="378781" cy="365125"/>
          </a:xfrm>
          <a:prstGeom prst="rect">
            <a:avLst/>
          </a:prstGeom>
          <a:ln/>
        </p:spPr>
        <p:txBody>
          <a:bodyPr/>
          <a:lstStyle>
            <a:lvl1pPr algn="l">
              <a:defRPr sz="1000">
                <a:solidFill>
                  <a:srgbClr val="000000"/>
                </a:solidFill>
              </a:defRPr>
            </a:lvl1pPr>
          </a:lstStyle>
          <a:p>
            <a:pPr>
              <a:defRPr/>
            </a:pPr>
            <a:fld id="{DE4EC572-9149-4F2D-81C6-E10B54558E10}" type="slidenum">
              <a:rPr lang="en-US" sz="800" smtClean="0"/>
              <a:pPr>
                <a:defRPr/>
              </a:pPr>
              <a:t>31</a:t>
            </a:fld>
            <a:endParaRPr lang="en-US" sz="800" dirty="0"/>
          </a:p>
        </p:txBody>
      </p:sp>
    </p:spTree>
    <p:extLst>
      <p:ext uri="{BB962C8B-B14F-4D97-AF65-F5344CB8AC3E}">
        <p14:creationId xmlns:p14="http://schemas.microsoft.com/office/powerpoint/2010/main" val="14536971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427332" y="1270555"/>
            <a:ext cx="4259881" cy="4949269"/>
          </a:xfrm>
        </p:spPr>
        <p:txBody>
          <a:bodyPr/>
          <a:lstStyle/>
          <a:p>
            <a:pPr marL="0" indent="0">
              <a:spcBef>
                <a:spcPts val="0"/>
              </a:spcBef>
              <a:buNone/>
            </a:pPr>
            <a:r>
              <a:rPr lang="en-US" sz="800" dirty="0">
                <a:solidFill>
                  <a:prstClr val="black"/>
                </a:solidFill>
              </a:rPr>
              <a:t>It is not possible to invest directly in an </a:t>
            </a:r>
            <a:r>
              <a:rPr lang="en-US" sz="800" dirty="0" smtClean="0">
                <a:solidFill>
                  <a:prstClr val="black"/>
                </a:solidFill>
              </a:rPr>
              <a:t>index</a:t>
            </a:r>
          </a:p>
          <a:p>
            <a:pPr marL="0" indent="0">
              <a:spcBef>
                <a:spcPts val="0"/>
              </a:spcBef>
              <a:buNone/>
            </a:pPr>
            <a:r>
              <a:rPr lang="en-US" sz="800" dirty="0" smtClean="0">
                <a:latin typeface="+mj-lt"/>
              </a:rPr>
              <a:t>Barclays Aggregate Bond Index: The broadest measure of the taxable U.S. bond market, including most Treasury, agency, corporate, mortgage-backed, asset-backed, and international dollar-denominated issues, all with investment-grade ratings (rated Baa3 or above by Moody’s) and maturities of one year or more.</a:t>
            </a:r>
          </a:p>
          <a:p>
            <a:pPr marL="0" indent="0">
              <a:spcBef>
                <a:spcPts val="0"/>
              </a:spcBef>
              <a:buNone/>
            </a:pPr>
            <a:r>
              <a:rPr lang="en-US" sz="800" dirty="0" smtClean="0">
                <a:latin typeface="+mj-lt"/>
              </a:rPr>
              <a:t>Barclays US Corporate High Yield includes USD-denominated, non-investment grade, fixed-rate, taxable corporate bond market. Securities are classified as high-yield if the middle rating of Moody’s, Fitch, and S&amp;P is Ba1/BB+/BB+ or below. </a:t>
            </a:r>
          </a:p>
          <a:p>
            <a:pPr marL="0" indent="0">
              <a:spcBef>
                <a:spcPts val="0"/>
              </a:spcBef>
              <a:buNone/>
            </a:pPr>
            <a:r>
              <a:rPr lang="en-US" sz="800" dirty="0" smtClean="0"/>
              <a:t>Barclays Corporate Bond Index includes fixed rate corporate bonds with a maturity of at least one year rated investment-grade (Baa3/BBB-/BBB-) or higher using the middle rating of Moody’s, S&amp;P, Fitch after dropping the highest and lowest available ratings. </a:t>
            </a:r>
          </a:p>
          <a:p>
            <a:pPr marL="0" indent="0">
              <a:spcBef>
                <a:spcPts val="0"/>
              </a:spcBef>
              <a:buNone/>
            </a:pPr>
            <a:r>
              <a:rPr lang="en-US" sz="800" dirty="0" smtClean="0">
                <a:solidFill>
                  <a:prstClr val="black"/>
                </a:solidFill>
              </a:rPr>
              <a:t>Barclays </a:t>
            </a:r>
            <a:r>
              <a:rPr lang="en-US" sz="800" dirty="0">
                <a:solidFill>
                  <a:prstClr val="black"/>
                </a:solidFill>
              </a:rPr>
              <a:t>US Government Index is representative of fixed income obligations issued by the U.S. Treasury, government agencies, and quasi-federal corporations</a:t>
            </a:r>
          </a:p>
          <a:p>
            <a:pPr marL="0" indent="0">
              <a:spcBef>
                <a:spcPts val="0"/>
              </a:spcBef>
              <a:buNone/>
            </a:pPr>
            <a:r>
              <a:rPr lang="en-US" sz="800" dirty="0" smtClean="0">
                <a:latin typeface="+mj-lt"/>
              </a:rPr>
              <a:t>Barclays 10-Year U.S. Treasury Bellwethers Index is a universe of Treasury bonds, and used as a benchmark against the market for long-term maturity fixed-income securities. The index assumes reinvestment of all distributions and interest payments. </a:t>
            </a:r>
          </a:p>
          <a:p>
            <a:pPr marL="0" indent="0">
              <a:spcBef>
                <a:spcPts val="0"/>
              </a:spcBef>
              <a:buNone/>
            </a:pPr>
            <a:r>
              <a:rPr lang="en-US" sz="800" dirty="0" smtClean="0"/>
              <a:t>Barclays </a:t>
            </a:r>
            <a:r>
              <a:rPr lang="en-US" sz="800" dirty="0"/>
              <a:t>1-15 Year Municipal Index is an unmanaged index of investment grade tax-exempt municipal bonds with maturities of one - 15 years</a:t>
            </a:r>
          </a:p>
          <a:p>
            <a:pPr marL="0" indent="0">
              <a:spcBef>
                <a:spcPts val="0"/>
              </a:spcBef>
              <a:buNone/>
            </a:pPr>
            <a:endParaRPr lang="en-US" sz="800" dirty="0" smtClean="0">
              <a:latin typeface="+mj-lt"/>
            </a:endParaRPr>
          </a:p>
          <a:p>
            <a:pPr marL="0" indent="0">
              <a:spcBef>
                <a:spcPts val="0"/>
              </a:spcBef>
              <a:buNone/>
            </a:pPr>
            <a:r>
              <a:rPr lang="en-US" sz="800" dirty="0" smtClean="0"/>
              <a:t>The J.P Morgan Emerging Markets Bond Index Plus (EMBI+) tracks total returns for traded external debt instruments (external meaning foreign currency denominated fixed income) in the emerging markets. The regular EMBI index covers U.S.dollar-denominated Brady bonds, loans and Eurobonds. The EMBI+ expands upon J.P.Morgan's original Emerging Markets Bond Index (EMBI), which was introduced in 1992 and covered only Brady bonds. An external debt version, the EMBI+ is the JPMorgan EMBI Global. JPMorgan EMBI Global Index is an unmanaged index that tracks debt securities of emerging markets</a:t>
            </a:r>
          </a:p>
          <a:p>
            <a:pPr marL="0" indent="0">
              <a:spcBef>
                <a:spcPts val="0"/>
              </a:spcBef>
              <a:buNone/>
            </a:pPr>
            <a:endParaRPr lang="en-US" sz="800" dirty="0" smtClean="0"/>
          </a:p>
          <a:p>
            <a:pPr marL="0" indent="0">
              <a:spcBef>
                <a:spcPts val="0"/>
              </a:spcBef>
              <a:buNone/>
            </a:pPr>
            <a:r>
              <a:rPr lang="en-US" sz="800" dirty="0"/>
              <a:t>FTSE NAREIT Equity REIT Index is an unmanaged index reflecting performance of the U.S. real estate investment trust market </a:t>
            </a:r>
          </a:p>
          <a:p>
            <a:pPr marL="0" indent="0">
              <a:spcBef>
                <a:spcPts val="0"/>
              </a:spcBef>
              <a:buNone/>
            </a:pPr>
            <a:endParaRPr lang="en-US" sz="800" dirty="0"/>
          </a:p>
          <a:p>
            <a:pPr marL="0" indent="0">
              <a:spcBef>
                <a:spcPts val="0"/>
              </a:spcBef>
              <a:buNone/>
            </a:pPr>
            <a:r>
              <a:rPr lang="en-US" sz="800" dirty="0"/>
              <a:t>BofAML US Treasury 3-Month Bill is represented by the a subset of The Bank of America Merrill Lynch 0-1 Year US Treasury Index including all securities with a remaining term to final maturity less than 3 months</a:t>
            </a:r>
            <a:r>
              <a:rPr lang="en-US" sz="800" dirty="0" smtClean="0"/>
              <a:t>.</a:t>
            </a:r>
          </a:p>
          <a:p>
            <a:pPr marL="0" indent="0">
              <a:spcBef>
                <a:spcPts val="0"/>
              </a:spcBef>
              <a:buNone/>
            </a:pPr>
            <a:endParaRPr lang="en-US" sz="800" dirty="0"/>
          </a:p>
          <a:p>
            <a:pPr marL="0" indent="0">
              <a:spcBef>
                <a:spcPts val="0"/>
              </a:spcBef>
              <a:buNone/>
            </a:pPr>
            <a:r>
              <a:rPr lang="en-US" sz="800" dirty="0" smtClean="0"/>
              <a:t>US intermediate term government bonds index is derived from Morningstar’s database and tends to have a similar duration of  three to five year treasuries</a:t>
            </a:r>
            <a:endParaRPr lang="en-US" sz="800" dirty="0"/>
          </a:p>
          <a:p>
            <a:pPr marL="0" indent="0">
              <a:spcBef>
                <a:spcPts val="0"/>
              </a:spcBef>
              <a:buNone/>
            </a:pPr>
            <a:endParaRPr lang="en-US" sz="800" dirty="0" smtClean="0">
              <a:latin typeface="+mj-lt"/>
            </a:endParaRPr>
          </a:p>
          <a:p>
            <a:pPr marL="0" indent="0">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a:p>
        </p:txBody>
      </p:sp>
      <p:sp>
        <p:nvSpPr>
          <p:cNvPr id="7" name="Title 3"/>
          <p:cNvSpPr txBox="1">
            <a:spLocks/>
          </p:cNvSpPr>
          <p:nvPr/>
        </p:nvSpPr>
        <p:spPr>
          <a:xfrm>
            <a:off x="360363" y="890588"/>
            <a:ext cx="8226425" cy="3937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effectLst/>
                <a:uLnTx/>
                <a:uFillTx/>
                <a:latin typeface="Arial" pitchFamily="34" charset="0"/>
                <a:ea typeface="+mj-ea"/>
                <a:cs typeface="Arial" pitchFamily="34" charset="0"/>
              </a:rPr>
              <a:t>Index Definitions</a:t>
            </a:r>
          </a:p>
        </p:txBody>
      </p:sp>
      <p:sp>
        <p:nvSpPr>
          <p:cNvPr id="4" name="Content Placeholder 4"/>
          <p:cNvSpPr txBox="1">
            <a:spLocks/>
          </p:cNvSpPr>
          <p:nvPr/>
        </p:nvSpPr>
        <p:spPr bwMode="auto">
          <a:xfrm>
            <a:off x="4925339" y="1247773"/>
            <a:ext cx="3942786" cy="4566063"/>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marL="0" indent="0">
              <a:spcBef>
                <a:spcPts val="0"/>
              </a:spcBef>
              <a:buNone/>
            </a:pPr>
            <a:r>
              <a:rPr lang="en-US" sz="800" dirty="0" smtClean="0"/>
              <a:t>Credit </a:t>
            </a:r>
            <a:r>
              <a:rPr lang="en-US" sz="800" dirty="0"/>
              <a:t>Suisse Leverage Loans  is a representative index of tradable, senior secured, U.S. dollar denominated non-investment-grade loans</a:t>
            </a:r>
          </a:p>
          <a:p>
            <a:pPr marL="0" indent="0">
              <a:spcBef>
                <a:spcPts val="0"/>
              </a:spcBef>
              <a:buNone/>
            </a:pPr>
            <a:endParaRPr lang="en-US" sz="800" dirty="0"/>
          </a:p>
          <a:p>
            <a:pPr marL="0" indent="0">
              <a:spcBef>
                <a:spcPts val="0"/>
              </a:spcBef>
              <a:buNone/>
            </a:pPr>
            <a:r>
              <a:rPr lang="en-US" sz="800" dirty="0"/>
              <a:t>DJ Dividend Select Index is an index that selects stocks by dividend yield, dividend per share growth, dividend payout ratio, and average trading volume and weighted by indicated annual dividend.</a:t>
            </a:r>
          </a:p>
          <a:p>
            <a:pPr marL="0" indent="0">
              <a:spcBef>
                <a:spcPts val="0"/>
              </a:spcBef>
              <a:buNone/>
            </a:pPr>
            <a:endParaRPr lang="en-US" sz="800" dirty="0"/>
          </a:p>
          <a:p>
            <a:pPr>
              <a:spcBef>
                <a:spcPts val="0"/>
              </a:spcBef>
            </a:pPr>
            <a:r>
              <a:rPr lang="en-US" sz="800" dirty="0" smtClean="0"/>
              <a:t>The </a:t>
            </a:r>
            <a:r>
              <a:rPr lang="en-US" sz="800" dirty="0"/>
              <a:t>S&amp;P GSCI® Gold Index provides investors with a reliable and publicly available benchmark tracking the COMEX gold future</a:t>
            </a:r>
          </a:p>
          <a:p>
            <a:pPr marL="0" indent="0">
              <a:spcBef>
                <a:spcPts val="0"/>
              </a:spcBef>
              <a:buNone/>
            </a:pPr>
            <a:endParaRPr lang="en-US" sz="800" dirty="0"/>
          </a:p>
          <a:p>
            <a:pPr marL="0" indent="0">
              <a:spcBef>
                <a:spcPts val="0"/>
              </a:spcBef>
              <a:buNone/>
            </a:pPr>
            <a:r>
              <a:rPr lang="en-US" sz="800" dirty="0" smtClean="0"/>
              <a:t>S&amp;P 500 Index is comprised of 500 widely-held securities considered to be representative of the stock market in general.</a:t>
            </a:r>
          </a:p>
          <a:p>
            <a:pPr marL="0" indent="0">
              <a:spcBef>
                <a:spcPts val="0"/>
              </a:spcBef>
              <a:buNone/>
            </a:pPr>
            <a:endParaRPr lang="en-US" sz="800" dirty="0" smtClean="0"/>
          </a:p>
          <a:p>
            <a:pPr marL="0" indent="0">
              <a:buNone/>
            </a:pPr>
            <a:r>
              <a:rPr lang="en-US" sz="800" dirty="0" smtClean="0"/>
              <a:t>MSCI EAFE Index comprises 21 MSCI developed country indices outside of North America: Europe, Australasia and the Far East. </a:t>
            </a:r>
          </a:p>
          <a:p>
            <a:endParaRPr lang="en-US" sz="800" dirty="0" smtClean="0"/>
          </a:p>
          <a:p>
            <a:r>
              <a:rPr lang="en-US" sz="800" dirty="0" smtClean="0"/>
              <a:t>MSCI Emerging Markets Index  is a free float-adjusted market capitalization index that is designed to measure equity market performance of emerging markets. As of May 27, 2010 the index consisted of the following 21 emerging market country indices: Brazil, Chile, China, Colombia, Czech Republic, Egypt, Hungary, India, Indonesia, Korea, Malaysia, Mexico, Morocco, Peru, Philippines, Poland, Russia, South Africa, Taiwan, Thailand, and Turkey.</a:t>
            </a:r>
          </a:p>
          <a:p>
            <a:pPr marL="0" indent="0">
              <a:buNone/>
            </a:pPr>
            <a:r>
              <a:rPr lang="en-US" sz="800" dirty="0" smtClean="0"/>
              <a:t>Source: MSCI. The MSCI information may only be used for your internal use, may not be reproduced or redisseminated in any form and may not be used as a basis for or a component of any financial instruments or products or indices. None of the MSCI information is intended to constitute investment advice or a recommendation to make (or refrain from making) any kind of investment decision and may not be relied on as such. Historical data and analysis should not be taken as an indication or guarantee of any future performance analysis, forecast or prediction. The MSCI information is provided on an “as is” basis and the user of this information assumes the entire risk of any use made of this information. MSCI, each of its affiliates and each other person involved in or related to compiling, computing or creating any MSCI information (collectively, the “MSCI Parties”) expressly disclaims all warranties (including, without limitation, any warranties of originality, accuracy, completeness, timeliness, non-infringement, merchantability and fitness for a particular purpose) with respect to this information. Without limiting any of the foregoing, in no event shall any MSCI Party have any liability for any direct, indirect, special, incidental, punitive, consequential (including, without limitation, lost profits) or any other damages. MSCI All-Country World ex-US Index: is a free float-adjusted market capitalization weighted index that is designed to measure the equity market performance of developed and emerging markets, ex-US equities.</a:t>
            </a:r>
          </a:p>
          <a:p>
            <a:pPr marL="0" indent="0">
              <a:buNone/>
            </a:pPr>
            <a:endParaRPr lang="en-US" sz="800" dirty="0" smtClean="0"/>
          </a:p>
          <a:p>
            <a:pPr marL="0" marR="0" lvl="0" indent="0" algn="l" defTabSz="914400" rtl="0" eaLnBrk="0" fontAlgn="base" latinLnBrk="0" hangingPunct="0">
              <a:lnSpc>
                <a:spcPct val="100000"/>
              </a:lnSpc>
              <a:spcBef>
                <a:spcPts val="0"/>
              </a:spcBef>
              <a:spcAft>
                <a:spcPct val="10000"/>
              </a:spcAft>
              <a:buClr>
                <a:srgbClr val="003366"/>
              </a:buClr>
              <a:buSzPct val="130000"/>
              <a:buFont typeface="Wingdings" pitchFamily="2" charset="2"/>
              <a:buNone/>
              <a:tabLst/>
              <a:defRPr/>
            </a:pPr>
            <a:endParaRPr kumimoji="0" lang="en-US" sz="10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Slide Number Placeholder 7"/>
          <p:cNvSpPr txBox="1">
            <a:spLocks/>
          </p:cNvSpPr>
          <p:nvPr/>
        </p:nvSpPr>
        <p:spPr>
          <a:xfrm>
            <a:off x="4410706" y="6492875"/>
            <a:ext cx="378781" cy="365125"/>
          </a:xfrm>
          <a:prstGeom prst="rect">
            <a:avLst/>
          </a:prstGeom>
          <a:ln/>
        </p:spPr>
        <p:txBody>
          <a:bodyPr/>
          <a:lstStyle>
            <a:lvl1pPr algn="l">
              <a:defRPr sz="1000">
                <a:solidFill>
                  <a:srgbClr val="000000"/>
                </a:solidFill>
              </a:defRPr>
            </a:lvl1pPr>
          </a:lstStyle>
          <a:p>
            <a:pPr>
              <a:defRPr/>
            </a:pPr>
            <a:fld id="{DE4EC572-9149-4F2D-81C6-E10B54558E10}" type="slidenum">
              <a:rPr lang="en-US" sz="800" smtClean="0"/>
              <a:pPr>
                <a:defRPr/>
              </a:pPr>
              <a:t>32</a:t>
            </a:fld>
            <a:endParaRPr lang="en-US" sz="800" dirty="0"/>
          </a:p>
        </p:txBody>
      </p:sp>
    </p:spTree>
    <p:extLst>
      <p:ext uri="{BB962C8B-B14F-4D97-AF65-F5344CB8AC3E}">
        <p14:creationId xmlns:p14="http://schemas.microsoft.com/office/powerpoint/2010/main" val="3362320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3232150"/>
            <a:ext cx="9144000" cy="393700"/>
          </a:xfrm>
          <a:prstGeom prst="rect">
            <a:avLst/>
          </a:prstGeom>
        </p:spPr>
        <p:txBody>
          <a:bodyPr lIns="0"/>
          <a:lstStyle/>
          <a:p>
            <a:pPr algn="ctr">
              <a:defRPr/>
            </a:pPr>
            <a:r>
              <a:rPr lang="en-US" sz="2400" b="1" kern="0" dirty="0" smtClean="0">
                <a:solidFill>
                  <a:schemeClr val="accent1"/>
                </a:solidFill>
                <a:ea typeface="ＭＳ Ｐゴシック" pitchFamily="28" charset="-128"/>
                <a:cs typeface="Arial" pitchFamily="34" charset="0"/>
              </a:rPr>
              <a:t>Economic Overview</a:t>
            </a:r>
          </a:p>
        </p:txBody>
      </p:sp>
      <p:sp>
        <p:nvSpPr>
          <p:cNvPr id="3" name="Slide Number Placeholder 7"/>
          <p:cNvSpPr txBox="1">
            <a:spLocks/>
          </p:cNvSpPr>
          <p:nvPr/>
        </p:nvSpPr>
        <p:spPr>
          <a:xfrm>
            <a:off x="4410706" y="6492875"/>
            <a:ext cx="378781" cy="365125"/>
          </a:xfrm>
          <a:prstGeom prst="rect">
            <a:avLst/>
          </a:prstGeom>
          <a:ln/>
        </p:spPr>
        <p:txBody>
          <a:bodyPr/>
          <a:lstStyle>
            <a:lvl1pPr algn="l">
              <a:defRPr sz="1000">
                <a:solidFill>
                  <a:srgbClr val="000000"/>
                </a:solidFill>
              </a:defRPr>
            </a:lvl1pPr>
          </a:lstStyle>
          <a:p>
            <a:pPr>
              <a:defRPr/>
            </a:pPr>
            <a:fld id="{DE4EC572-9149-4F2D-81C6-E10B54558E10}" type="slidenum">
              <a:rPr lang="en-US" sz="800" smtClean="0"/>
              <a:pPr>
                <a:defRPr/>
              </a:pPr>
              <a:t>3</a:t>
            </a:fld>
            <a:endParaRPr lang="en-US" sz="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57200" y="639763"/>
            <a:ext cx="8226425" cy="393700"/>
          </a:xfrm>
          <a:prstGeom prst="rect">
            <a:avLst/>
          </a:prstGeom>
        </p:spPr>
        <p:txBody>
          <a:bodyPr lIns="0"/>
          <a:lstStyle/>
          <a:p>
            <a:pPr>
              <a:defRPr/>
            </a:pPr>
            <a:r>
              <a:rPr lang="en-US" sz="1600" b="1" kern="0" dirty="0" smtClean="0">
                <a:solidFill>
                  <a:schemeClr val="accent1"/>
                </a:solidFill>
                <a:ea typeface="ＭＳ Ｐゴシック" pitchFamily="28" charset="-128"/>
                <a:cs typeface="Arial" pitchFamily="34" charset="0"/>
              </a:rPr>
              <a:t>Sluggish Recovery in World’s Largest Economies </a:t>
            </a:r>
            <a:endParaRPr lang="en-US" sz="1600" b="1" kern="0" dirty="0">
              <a:solidFill>
                <a:schemeClr val="accent1"/>
              </a:solidFill>
              <a:ea typeface="ＭＳ Ｐゴシック" pitchFamily="28" charset="-128"/>
              <a:cs typeface="Arial" pitchFamily="34" charset="0"/>
            </a:endParaRPr>
          </a:p>
        </p:txBody>
      </p:sp>
      <p:sp>
        <p:nvSpPr>
          <p:cNvPr id="12" name="TextBox 12"/>
          <p:cNvSpPr txBox="1">
            <a:spLocks noChangeArrowheads="1"/>
          </p:cNvSpPr>
          <p:nvPr/>
        </p:nvSpPr>
        <p:spPr bwMode="auto">
          <a:xfrm>
            <a:off x="488950" y="6621166"/>
            <a:ext cx="2159000" cy="200055"/>
          </a:xfrm>
          <a:prstGeom prst="rect">
            <a:avLst/>
          </a:prstGeom>
          <a:noFill/>
          <a:ln w="9525">
            <a:noFill/>
            <a:miter lim="800000"/>
            <a:headEnd/>
            <a:tailEnd/>
          </a:ln>
        </p:spPr>
        <p:txBody>
          <a:bodyPr wrap="square">
            <a:spAutoFit/>
          </a:bodyPr>
          <a:lstStyle/>
          <a:p>
            <a:r>
              <a:rPr lang="en-US" sz="700" b="0" dirty="0">
                <a:solidFill>
                  <a:srgbClr val="000000"/>
                </a:solidFill>
              </a:rPr>
              <a:t>Source:  </a:t>
            </a:r>
            <a:r>
              <a:rPr lang="en-US" sz="700" b="0" dirty="0" smtClean="0">
                <a:solidFill>
                  <a:srgbClr val="000000"/>
                </a:solidFill>
              </a:rPr>
              <a:t>Bloomberg, IMF, Consensus Estimates</a:t>
            </a:r>
            <a:endParaRPr lang="en-US" sz="700" b="0" dirty="0">
              <a:solidFill>
                <a:srgbClr val="00000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1611304218"/>
              </p:ext>
            </p:extLst>
          </p:nvPr>
        </p:nvGraphicFramePr>
        <p:xfrm>
          <a:off x="870168" y="1027137"/>
          <a:ext cx="7403664" cy="4876683"/>
        </p:xfrm>
        <a:graphic>
          <a:graphicData uri="http://schemas.openxmlformats.org/drawingml/2006/table">
            <a:tbl>
              <a:tblPr firstRow="1" bandRow="1">
                <a:tableStyleId>{5C22544A-7EE6-4342-B048-85BDC9FD1C3A}</a:tableStyleId>
              </a:tblPr>
              <a:tblGrid>
                <a:gridCol w="1544787"/>
                <a:gridCol w="1287897"/>
                <a:gridCol w="1287897"/>
                <a:gridCol w="1316205"/>
                <a:gridCol w="1966878"/>
              </a:tblGrid>
              <a:tr h="5581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rPr>
                        <a:t>Country</a:t>
                      </a:r>
                      <a:endParaRPr lang="en-US" sz="1000" b="1" dirty="0" smtClean="0">
                        <a:solidFill>
                          <a:srgbClr val="003366"/>
                        </a:solidFill>
                        <a:latin typeface="+mn-lt"/>
                      </a:endParaRPr>
                    </a:p>
                    <a:p>
                      <a:endParaRPr lang="en-US" sz="1000" dirty="0">
                        <a:latin typeface="+mn-lt"/>
                      </a:endParaRPr>
                    </a:p>
                  </a:txBody>
                  <a:tcPr>
                    <a:solidFill>
                      <a:srgbClr val="003366"/>
                    </a:solidFill>
                  </a:tcPr>
                </a:tc>
                <a:tc>
                  <a:txBody>
                    <a:bodyPr/>
                    <a:lstStyle/>
                    <a:p>
                      <a:pPr algn="ctr"/>
                      <a:r>
                        <a:rPr lang="en-US" sz="1000" b="1" dirty="0" smtClean="0">
                          <a:latin typeface="+mn-lt"/>
                        </a:rPr>
                        <a:t>2013 GDP</a:t>
                      </a:r>
                      <a:endParaRPr lang="en-US" sz="1000" b="1" dirty="0">
                        <a:solidFill>
                          <a:srgbClr val="003366"/>
                        </a:solidFill>
                        <a:latin typeface="+mn-lt"/>
                      </a:endParaRPr>
                    </a:p>
                  </a:txBody>
                  <a:tcPr anchor="ctr">
                    <a:solidFill>
                      <a:srgbClr val="003366"/>
                    </a:solidFill>
                  </a:tcPr>
                </a:tc>
                <a:tc>
                  <a:txBody>
                    <a:bodyPr/>
                    <a:lstStyle/>
                    <a:p>
                      <a:pPr algn="ctr"/>
                      <a:r>
                        <a:rPr lang="en-US" sz="1000" b="1" dirty="0" smtClean="0">
                          <a:latin typeface="+mn-lt"/>
                        </a:rPr>
                        <a:t>GDP 2014E</a:t>
                      </a:r>
                      <a:endParaRPr lang="en-US" sz="1000" b="1" dirty="0">
                        <a:solidFill>
                          <a:srgbClr val="003366"/>
                        </a:solidFill>
                        <a:latin typeface="+mn-lt"/>
                      </a:endParaRPr>
                    </a:p>
                  </a:txBody>
                  <a:tcPr anchor="ctr">
                    <a:solidFill>
                      <a:srgbClr val="0033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rPr>
                        <a:t>GDP 2015E</a:t>
                      </a:r>
                      <a:endParaRPr lang="en-US" sz="1000" b="1" dirty="0" smtClean="0">
                        <a:solidFill>
                          <a:srgbClr val="003366"/>
                        </a:solidFill>
                        <a:latin typeface="+mn-lt"/>
                      </a:endParaRPr>
                    </a:p>
                  </a:txBody>
                  <a:tcPr anchor="ctr">
                    <a:solidFill>
                      <a:srgbClr val="003366"/>
                    </a:solidFill>
                  </a:tcPr>
                </a:tc>
                <a:tc>
                  <a:txBody>
                    <a:bodyPr/>
                    <a:lstStyle/>
                    <a:p>
                      <a:pPr algn="ctr"/>
                      <a:r>
                        <a:rPr lang="en-US" sz="1000" b="1" dirty="0" smtClean="0">
                          <a:latin typeface="+mn-lt"/>
                        </a:rPr>
                        <a:t>Unemployment Rate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rPr>
                        <a:t>2014E</a:t>
                      </a:r>
                    </a:p>
                  </a:txBody>
                  <a:tcPr anchor="ctr">
                    <a:solidFill>
                      <a:srgbClr val="003366"/>
                    </a:solidFill>
                  </a:tcPr>
                </a:tc>
              </a:tr>
              <a:tr h="359874">
                <a:tc>
                  <a:txBody>
                    <a:bodyPr/>
                    <a:lstStyle/>
                    <a:p>
                      <a:pPr lvl="1" algn="l"/>
                      <a:r>
                        <a:rPr lang="en-US" sz="1000" dirty="0" smtClean="0">
                          <a:latin typeface="+mn-lt"/>
                        </a:rPr>
                        <a:t>United States</a:t>
                      </a:r>
                      <a:endParaRPr lang="en-US" sz="1000" dirty="0">
                        <a:latin typeface="+mn-lt"/>
                      </a:endParaRPr>
                    </a:p>
                  </a:txBody>
                  <a:tcPr anchor="ctr"/>
                </a:tc>
                <a:tc>
                  <a:txBody>
                    <a:bodyPr/>
                    <a:lstStyle/>
                    <a:p>
                      <a:pPr algn="ctr"/>
                      <a:r>
                        <a:rPr lang="en-US" sz="1000" dirty="0" smtClean="0">
                          <a:latin typeface="+mn-lt"/>
                        </a:rPr>
                        <a:t>1.9%</a:t>
                      </a:r>
                      <a:endParaRPr lang="en-US" sz="1000" dirty="0">
                        <a:latin typeface="+mn-lt"/>
                      </a:endParaRPr>
                    </a:p>
                  </a:txBody>
                  <a:tcPr anchor="ctr"/>
                </a:tc>
                <a:tc>
                  <a:txBody>
                    <a:bodyPr/>
                    <a:lstStyle/>
                    <a:p>
                      <a:pPr algn="ctr"/>
                      <a:r>
                        <a:rPr lang="en-US" sz="1000" dirty="0" smtClean="0">
                          <a:latin typeface="+mn-lt"/>
                        </a:rPr>
                        <a:t>2.7%</a:t>
                      </a:r>
                      <a:endParaRPr lang="en-US" sz="1000" dirty="0">
                        <a:latin typeface="+mn-lt"/>
                      </a:endParaRPr>
                    </a:p>
                  </a:txBody>
                  <a:tcPr anchor="ctr"/>
                </a:tc>
                <a:tc>
                  <a:txBody>
                    <a:bodyPr/>
                    <a:lstStyle/>
                    <a:p>
                      <a:pPr algn="ctr"/>
                      <a:r>
                        <a:rPr lang="en-US" sz="1000" dirty="0" smtClean="0">
                          <a:latin typeface="+mn-lt"/>
                        </a:rPr>
                        <a:t>3.0%</a:t>
                      </a:r>
                      <a:endParaRPr lang="en-US" sz="1000" dirty="0">
                        <a:latin typeface="+mn-lt"/>
                      </a:endParaRPr>
                    </a:p>
                  </a:txBody>
                  <a:tcPr anchor="ctr"/>
                </a:tc>
                <a:tc>
                  <a:txBody>
                    <a:bodyPr/>
                    <a:lstStyle/>
                    <a:p>
                      <a:pPr algn="ctr"/>
                      <a:r>
                        <a:rPr lang="en-US" sz="1000" dirty="0" smtClean="0">
                          <a:latin typeface="+mn-lt"/>
                        </a:rPr>
                        <a:t>6.4%</a:t>
                      </a:r>
                      <a:endParaRPr lang="en-US" sz="1000" dirty="0">
                        <a:latin typeface="+mn-lt"/>
                      </a:endParaRPr>
                    </a:p>
                  </a:txBody>
                  <a:tcPr anchor="ctr"/>
                </a:tc>
              </a:tr>
              <a:tr h="359874">
                <a:tc>
                  <a:txBody>
                    <a:bodyPr/>
                    <a:lstStyle/>
                    <a:p>
                      <a:pPr lvl="1" algn="l"/>
                      <a:r>
                        <a:rPr lang="en-US" sz="1000" dirty="0" smtClean="0">
                          <a:latin typeface="+mn-lt"/>
                        </a:rPr>
                        <a:t>China</a:t>
                      </a:r>
                    </a:p>
                  </a:txBody>
                  <a:tcPr anchor="ctr"/>
                </a:tc>
                <a:tc>
                  <a:txBody>
                    <a:bodyPr/>
                    <a:lstStyle/>
                    <a:p>
                      <a:pPr algn="ctr"/>
                      <a:r>
                        <a:rPr lang="en-US" sz="1000" dirty="0" smtClean="0">
                          <a:latin typeface="+mn-lt"/>
                        </a:rPr>
                        <a:t>7.7%</a:t>
                      </a:r>
                      <a:endParaRPr lang="en-US" sz="1000" dirty="0">
                        <a:latin typeface="+mn-lt"/>
                      </a:endParaRPr>
                    </a:p>
                  </a:txBody>
                  <a:tcPr anchor="ctr"/>
                </a:tc>
                <a:tc>
                  <a:txBody>
                    <a:bodyPr/>
                    <a:lstStyle/>
                    <a:p>
                      <a:pPr algn="ctr"/>
                      <a:r>
                        <a:rPr lang="en-US" sz="1000" dirty="0" smtClean="0">
                          <a:latin typeface="+mn-lt"/>
                        </a:rPr>
                        <a:t>7.4%</a:t>
                      </a:r>
                      <a:endParaRPr lang="en-US" sz="1000" dirty="0">
                        <a:latin typeface="+mn-lt"/>
                      </a:endParaRPr>
                    </a:p>
                  </a:txBody>
                  <a:tcPr anchor="ctr"/>
                </a:tc>
                <a:tc>
                  <a:txBody>
                    <a:bodyPr/>
                    <a:lstStyle/>
                    <a:p>
                      <a:pPr algn="ctr"/>
                      <a:r>
                        <a:rPr lang="en-US" sz="1000" dirty="0" smtClean="0">
                          <a:latin typeface="+mn-lt"/>
                        </a:rPr>
                        <a:t>7.2%</a:t>
                      </a:r>
                      <a:endParaRPr lang="en-US" sz="1000" dirty="0">
                        <a:latin typeface="+mn-lt"/>
                      </a:endParaRPr>
                    </a:p>
                  </a:txBody>
                  <a:tcPr anchor="ctr"/>
                </a:tc>
                <a:tc>
                  <a:txBody>
                    <a:bodyPr/>
                    <a:lstStyle/>
                    <a:p>
                      <a:pPr algn="ctr"/>
                      <a:r>
                        <a:rPr lang="en-US" sz="1000" dirty="0" smtClean="0">
                          <a:latin typeface="+mn-lt"/>
                        </a:rPr>
                        <a:t>4.1%</a:t>
                      </a:r>
                      <a:endParaRPr lang="en-US" sz="1000" dirty="0">
                        <a:latin typeface="+mn-lt"/>
                      </a:endParaRPr>
                    </a:p>
                  </a:txBody>
                  <a:tcPr anchor="ctr"/>
                </a:tc>
              </a:tr>
              <a:tr h="359874">
                <a:tc>
                  <a:txBody>
                    <a:bodyPr/>
                    <a:lstStyle/>
                    <a:p>
                      <a:pPr lvl="1" algn="l"/>
                      <a:r>
                        <a:rPr lang="en-US" sz="1000" dirty="0" smtClean="0">
                          <a:latin typeface="+mn-lt"/>
                        </a:rPr>
                        <a:t>Japan</a:t>
                      </a:r>
                      <a:endParaRPr lang="en-US" sz="1000" dirty="0">
                        <a:latin typeface="+mn-lt"/>
                      </a:endParaRPr>
                    </a:p>
                  </a:txBody>
                  <a:tcPr anchor="ctr"/>
                </a:tc>
                <a:tc>
                  <a:txBody>
                    <a:bodyPr/>
                    <a:lstStyle/>
                    <a:p>
                      <a:pPr algn="ctr"/>
                      <a:r>
                        <a:rPr lang="en-US" sz="1000" dirty="0" smtClean="0">
                          <a:latin typeface="+mn-lt"/>
                        </a:rPr>
                        <a:t>1.5%</a:t>
                      </a:r>
                      <a:endParaRPr lang="en-US" sz="1000" dirty="0">
                        <a:latin typeface="+mn-lt"/>
                      </a:endParaRPr>
                    </a:p>
                  </a:txBody>
                  <a:tcPr anchor="ctr"/>
                </a:tc>
                <a:tc>
                  <a:txBody>
                    <a:bodyPr/>
                    <a:lstStyle/>
                    <a:p>
                      <a:pPr algn="ctr"/>
                      <a:r>
                        <a:rPr lang="en-US" sz="1000" dirty="0" smtClean="0">
                          <a:latin typeface="+mn-lt"/>
                        </a:rPr>
                        <a:t>1.4%</a:t>
                      </a:r>
                      <a:endParaRPr lang="en-US" sz="1000" dirty="0">
                        <a:latin typeface="+mn-lt"/>
                      </a:endParaRPr>
                    </a:p>
                  </a:txBody>
                  <a:tcPr anchor="ctr"/>
                </a:tc>
                <a:tc>
                  <a:txBody>
                    <a:bodyPr/>
                    <a:lstStyle/>
                    <a:p>
                      <a:pPr algn="ctr"/>
                      <a:r>
                        <a:rPr lang="en-US" sz="1000" dirty="0" smtClean="0">
                          <a:latin typeface="+mn-lt"/>
                        </a:rPr>
                        <a:t>1.2%</a:t>
                      </a:r>
                      <a:endParaRPr lang="en-US" sz="1000" dirty="0">
                        <a:latin typeface="+mn-lt"/>
                      </a:endParaRPr>
                    </a:p>
                  </a:txBody>
                  <a:tcPr anchor="ctr"/>
                </a:tc>
                <a:tc>
                  <a:txBody>
                    <a:bodyPr/>
                    <a:lstStyle/>
                    <a:p>
                      <a:pPr algn="ctr"/>
                      <a:r>
                        <a:rPr lang="en-US" sz="1000" dirty="0" smtClean="0">
                          <a:latin typeface="+mn-lt"/>
                        </a:rPr>
                        <a:t>3.8%</a:t>
                      </a:r>
                      <a:endParaRPr lang="en-US" sz="1000" dirty="0">
                        <a:latin typeface="+mn-lt"/>
                      </a:endParaRPr>
                    </a:p>
                  </a:txBody>
                  <a:tcPr anchor="ctr"/>
                </a:tc>
              </a:tr>
              <a:tr h="359874">
                <a:tc>
                  <a:txBody>
                    <a:bodyPr/>
                    <a:lstStyle/>
                    <a:p>
                      <a:pPr lvl="1" algn="l"/>
                      <a:r>
                        <a:rPr lang="en-US" sz="1000" dirty="0" smtClean="0">
                          <a:latin typeface="+mn-lt"/>
                        </a:rPr>
                        <a:t>Germany</a:t>
                      </a:r>
                      <a:endParaRPr lang="en-US" sz="1000" dirty="0">
                        <a:latin typeface="+mn-lt"/>
                      </a:endParaRPr>
                    </a:p>
                  </a:txBody>
                  <a:tcPr anchor="ctr"/>
                </a:tc>
                <a:tc>
                  <a:txBody>
                    <a:bodyPr/>
                    <a:lstStyle/>
                    <a:p>
                      <a:pPr algn="ctr"/>
                      <a:r>
                        <a:rPr lang="en-US" sz="1000" dirty="0" smtClean="0">
                          <a:latin typeface="+mn-lt"/>
                        </a:rPr>
                        <a:t>0.4%</a:t>
                      </a:r>
                      <a:endParaRPr lang="en-US" sz="1000" dirty="0">
                        <a:latin typeface="+mn-lt"/>
                      </a:endParaRPr>
                    </a:p>
                  </a:txBody>
                  <a:tcPr anchor="ctr"/>
                </a:tc>
                <a:tc>
                  <a:txBody>
                    <a:bodyPr/>
                    <a:lstStyle/>
                    <a:p>
                      <a:pPr algn="ctr"/>
                      <a:r>
                        <a:rPr lang="en-US" sz="1000" dirty="0" smtClean="0">
                          <a:latin typeface="+mn-lt"/>
                        </a:rPr>
                        <a:t>1.8%</a:t>
                      </a:r>
                      <a:endParaRPr lang="en-US" sz="1000" dirty="0">
                        <a:latin typeface="+mn-lt"/>
                      </a:endParaRPr>
                    </a:p>
                  </a:txBody>
                  <a:tcPr anchor="ctr"/>
                </a:tc>
                <a:tc>
                  <a:txBody>
                    <a:bodyPr/>
                    <a:lstStyle/>
                    <a:p>
                      <a:pPr algn="ctr"/>
                      <a:r>
                        <a:rPr lang="en-US" sz="1000" dirty="0" smtClean="0">
                          <a:latin typeface="+mn-lt"/>
                        </a:rPr>
                        <a:t>2.0%</a:t>
                      </a:r>
                      <a:endParaRPr lang="en-US" sz="1000" dirty="0">
                        <a:latin typeface="+mn-lt"/>
                      </a:endParaRPr>
                    </a:p>
                  </a:txBody>
                  <a:tcPr anchor="ctr"/>
                </a:tc>
                <a:tc>
                  <a:txBody>
                    <a:bodyPr/>
                    <a:lstStyle/>
                    <a:p>
                      <a:pPr algn="ctr"/>
                      <a:r>
                        <a:rPr lang="en-US" sz="1000" dirty="0" smtClean="0">
                          <a:latin typeface="+mn-lt"/>
                        </a:rPr>
                        <a:t>6.7%</a:t>
                      </a:r>
                    </a:p>
                  </a:txBody>
                  <a:tcPr anchor="ctr"/>
                </a:tc>
              </a:tr>
              <a:tr h="359874">
                <a:tc>
                  <a:txBody>
                    <a:bodyPr/>
                    <a:lstStyle/>
                    <a:p>
                      <a:pPr lvl="1" algn="l"/>
                      <a:r>
                        <a:rPr lang="en-US" sz="1000" dirty="0" smtClean="0">
                          <a:latin typeface="+mn-lt"/>
                        </a:rPr>
                        <a:t>France</a:t>
                      </a:r>
                      <a:endParaRPr lang="en-US" sz="1000" dirty="0">
                        <a:latin typeface="+mn-lt"/>
                      </a:endParaRPr>
                    </a:p>
                  </a:txBody>
                  <a:tcPr anchor="ctr"/>
                </a:tc>
                <a:tc>
                  <a:txBody>
                    <a:bodyPr/>
                    <a:lstStyle/>
                    <a:p>
                      <a:pPr algn="ctr"/>
                      <a:r>
                        <a:rPr lang="en-US" sz="1000" dirty="0" smtClean="0">
                          <a:latin typeface="+mn-lt"/>
                        </a:rPr>
                        <a:t>0.2%</a:t>
                      </a:r>
                      <a:endParaRPr lang="en-US" sz="1000" dirty="0">
                        <a:latin typeface="+mn-lt"/>
                      </a:endParaRPr>
                    </a:p>
                  </a:txBody>
                  <a:tcPr anchor="ctr"/>
                </a:tc>
                <a:tc>
                  <a:txBody>
                    <a:bodyPr/>
                    <a:lstStyle/>
                    <a:p>
                      <a:pPr algn="ctr"/>
                      <a:r>
                        <a:rPr lang="en-US" sz="1000" dirty="0" smtClean="0">
                          <a:latin typeface="+mn-lt"/>
                        </a:rPr>
                        <a:t>0.9%</a:t>
                      </a:r>
                      <a:endParaRPr lang="en-US" sz="1000" dirty="0">
                        <a:latin typeface="+mn-lt"/>
                      </a:endParaRPr>
                    </a:p>
                  </a:txBody>
                  <a:tcPr anchor="ctr"/>
                </a:tc>
                <a:tc>
                  <a:txBody>
                    <a:bodyPr/>
                    <a:lstStyle/>
                    <a:p>
                      <a:pPr algn="ctr"/>
                      <a:r>
                        <a:rPr lang="en-US" sz="1000" dirty="0" smtClean="0">
                          <a:latin typeface="+mn-lt"/>
                        </a:rPr>
                        <a:t>1.3%</a:t>
                      </a:r>
                      <a:endParaRPr lang="en-US" sz="1000" dirty="0">
                        <a:latin typeface="+mn-lt"/>
                      </a:endParaRPr>
                    </a:p>
                  </a:txBody>
                  <a:tcPr anchor="ctr"/>
                </a:tc>
                <a:tc>
                  <a:txBody>
                    <a:bodyPr/>
                    <a:lstStyle/>
                    <a:p>
                      <a:pPr algn="ctr"/>
                      <a:r>
                        <a:rPr lang="en-US" sz="1000" dirty="0" smtClean="0">
                          <a:latin typeface="+mn-lt"/>
                        </a:rPr>
                        <a:t>10.8%</a:t>
                      </a:r>
                      <a:endParaRPr lang="en-US" sz="1000" dirty="0">
                        <a:latin typeface="+mn-lt"/>
                      </a:endParaRPr>
                    </a:p>
                  </a:txBody>
                  <a:tcPr anchor="ctr"/>
                </a:tc>
              </a:tr>
              <a:tr h="359874">
                <a:tc>
                  <a:txBody>
                    <a:bodyPr/>
                    <a:lstStyle/>
                    <a:p>
                      <a:pPr lvl="1" algn="l"/>
                      <a:r>
                        <a:rPr lang="en-US" sz="1000" dirty="0" smtClean="0">
                          <a:latin typeface="+mn-lt"/>
                        </a:rPr>
                        <a:t>UK</a:t>
                      </a:r>
                      <a:endParaRPr lang="en-US" sz="1000" dirty="0">
                        <a:latin typeface="+mn-lt"/>
                      </a:endParaRPr>
                    </a:p>
                  </a:txBody>
                  <a:tcPr anchor="ctr"/>
                </a:tc>
                <a:tc>
                  <a:txBody>
                    <a:bodyPr/>
                    <a:lstStyle/>
                    <a:p>
                      <a:pPr algn="ctr"/>
                      <a:r>
                        <a:rPr lang="en-US" sz="1000" dirty="0" smtClean="0">
                          <a:latin typeface="+mn-lt"/>
                        </a:rPr>
                        <a:t>2.7%</a:t>
                      </a:r>
                      <a:endParaRPr lang="en-US" sz="1000" dirty="0">
                        <a:latin typeface="+mn-lt"/>
                      </a:endParaRPr>
                    </a:p>
                  </a:txBody>
                  <a:tcPr anchor="ctr"/>
                </a:tc>
                <a:tc>
                  <a:txBody>
                    <a:bodyPr/>
                    <a:lstStyle/>
                    <a:p>
                      <a:pPr algn="ctr"/>
                      <a:r>
                        <a:rPr lang="en-US" sz="1000" dirty="0" smtClean="0">
                          <a:latin typeface="+mn-lt"/>
                        </a:rPr>
                        <a:t>2.7%</a:t>
                      </a:r>
                      <a:endParaRPr lang="en-US" sz="1000" dirty="0">
                        <a:latin typeface="+mn-lt"/>
                      </a:endParaRPr>
                    </a:p>
                  </a:txBody>
                  <a:tcPr anchor="ctr"/>
                </a:tc>
                <a:tc>
                  <a:txBody>
                    <a:bodyPr/>
                    <a:lstStyle/>
                    <a:p>
                      <a:pPr algn="ctr"/>
                      <a:r>
                        <a:rPr lang="en-US" sz="1000" dirty="0" smtClean="0">
                          <a:latin typeface="+mn-lt"/>
                        </a:rPr>
                        <a:t>2.5%</a:t>
                      </a:r>
                      <a:endParaRPr lang="en-US" sz="1000" dirty="0">
                        <a:latin typeface="+mn-lt"/>
                      </a:endParaRPr>
                    </a:p>
                  </a:txBody>
                  <a:tcPr anchor="ctr"/>
                </a:tc>
                <a:tc>
                  <a:txBody>
                    <a:bodyPr/>
                    <a:lstStyle/>
                    <a:p>
                      <a:pPr algn="ctr"/>
                      <a:r>
                        <a:rPr lang="en-US" sz="1000" dirty="0" smtClean="0">
                          <a:latin typeface="+mn-lt"/>
                        </a:rPr>
                        <a:t>6.8%</a:t>
                      </a:r>
                      <a:endParaRPr lang="en-US" sz="1000" dirty="0">
                        <a:latin typeface="+mn-lt"/>
                      </a:endParaRPr>
                    </a:p>
                  </a:txBody>
                  <a:tcPr anchor="ctr"/>
                </a:tc>
              </a:tr>
              <a:tr h="359874">
                <a:tc>
                  <a:txBody>
                    <a:bodyPr/>
                    <a:lstStyle/>
                    <a:p>
                      <a:pPr lvl="1" algn="l"/>
                      <a:r>
                        <a:rPr lang="en-US" sz="1000" dirty="0" smtClean="0">
                          <a:latin typeface="+mn-lt"/>
                        </a:rPr>
                        <a:t>Brazil</a:t>
                      </a:r>
                      <a:endParaRPr lang="en-US" sz="1000" dirty="0">
                        <a:latin typeface="+mn-lt"/>
                      </a:endParaRPr>
                    </a:p>
                  </a:txBody>
                  <a:tcPr anchor="ctr"/>
                </a:tc>
                <a:tc>
                  <a:txBody>
                    <a:bodyPr/>
                    <a:lstStyle/>
                    <a:p>
                      <a:pPr algn="ctr"/>
                      <a:r>
                        <a:rPr lang="en-US" sz="1000" dirty="0" smtClean="0">
                          <a:latin typeface="+mn-lt"/>
                        </a:rPr>
                        <a:t>2.2%</a:t>
                      </a:r>
                      <a:endParaRPr lang="en-US" sz="1000" dirty="0">
                        <a:latin typeface="+mn-lt"/>
                      </a:endParaRPr>
                    </a:p>
                  </a:txBody>
                  <a:tcPr anchor="ctr"/>
                </a:tc>
                <a:tc>
                  <a:txBody>
                    <a:bodyPr/>
                    <a:lstStyle/>
                    <a:p>
                      <a:pPr algn="ctr"/>
                      <a:r>
                        <a:rPr lang="en-US" sz="1000" dirty="0" smtClean="0">
                          <a:latin typeface="+mn-lt"/>
                        </a:rPr>
                        <a:t>1.9%</a:t>
                      </a:r>
                      <a:endParaRPr lang="en-US" sz="1000" dirty="0">
                        <a:latin typeface="+mn-lt"/>
                      </a:endParaRPr>
                    </a:p>
                  </a:txBody>
                  <a:tcPr anchor="ctr"/>
                </a:tc>
                <a:tc>
                  <a:txBody>
                    <a:bodyPr/>
                    <a:lstStyle/>
                    <a:p>
                      <a:pPr algn="ctr"/>
                      <a:r>
                        <a:rPr lang="en-US" sz="1000" dirty="0" smtClean="0">
                          <a:latin typeface="+mn-lt"/>
                        </a:rPr>
                        <a:t>2.3%</a:t>
                      </a:r>
                      <a:endParaRPr lang="en-US" sz="1000" dirty="0">
                        <a:latin typeface="+mn-lt"/>
                      </a:endParaRPr>
                    </a:p>
                  </a:txBody>
                  <a:tcPr anchor="ctr"/>
                </a:tc>
                <a:tc>
                  <a:txBody>
                    <a:bodyPr/>
                    <a:lstStyle/>
                    <a:p>
                      <a:pPr algn="ctr"/>
                      <a:r>
                        <a:rPr lang="en-US" sz="1000" dirty="0" smtClean="0">
                          <a:latin typeface="+mn-lt"/>
                        </a:rPr>
                        <a:t>5.7%</a:t>
                      </a:r>
                      <a:endParaRPr lang="en-US" sz="1000" dirty="0">
                        <a:latin typeface="+mn-lt"/>
                      </a:endParaRPr>
                    </a:p>
                  </a:txBody>
                  <a:tcPr anchor="ctr"/>
                </a:tc>
              </a:tr>
              <a:tr h="359874">
                <a:tc>
                  <a:txBody>
                    <a:bodyPr/>
                    <a:lstStyle/>
                    <a:p>
                      <a:pPr lvl="1" algn="l"/>
                      <a:r>
                        <a:rPr lang="en-US" sz="1000" dirty="0" smtClean="0">
                          <a:latin typeface="+mn-lt"/>
                        </a:rPr>
                        <a:t>Italy</a:t>
                      </a:r>
                      <a:endParaRPr lang="en-US" sz="1000" dirty="0">
                        <a:latin typeface="+mn-lt"/>
                      </a:endParaRPr>
                    </a:p>
                  </a:txBody>
                  <a:tcPr anchor="ctr"/>
                </a:tc>
                <a:tc>
                  <a:txBody>
                    <a:bodyPr/>
                    <a:lstStyle/>
                    <a:p>
                      <a:pPr algn="ctr"/>
                      <a:r>
                        <a:rPr lang="en-US" sz="1000" dirty="0" smtClean="0">
                          <a:latin typeface="+mn-lt"/>
                        </a:rPr>
                        <a:t>(1.9%)</a:t>
                      </a:r>
                      <a:endParaRPr lang="en-US" sz="1000" dirty="0">
                        <a:latin typeface="+mn-lt"/>
                      </a:endParaRPr>
                    </a:p>
                  </a:txBody>
                  <a:tcPr anchor="ctr"/>
                </a:tc>
                <a:tc>
                  <a:txBody>
                    <a:bodyPr/>
                    <a:lstStyle/>
                    <a:p>
                      <a:pPr algn="ctr"/>
                      <a:r>
                        <a:rPr lang="en-US" sz="1000" dirty="0" smtClean="0">
                          <a:latin typeface="+mn-lt"/>
                        </a:rPr>
                        <a:t>0.5%</a:t>
                      </a:r>
                      <a:endParaRPr lang="en-US" sz="1000" dirty="0">
                        <a:latin typeface="+mn-lt"/>
                      </a:endParaRPr>
                    </a:p>
                  </a:txBody>
                  <a:tcPr anchor="ctr"/>
                </a:tc>
                <a:tc>
                  <a:txBody>
                    <a:bodyPr/>
                    <a:lstStyle/>
                    <a:p>
                      <a:pPr algn="ctr"/>
                      <a:r>
                        <a:rPr lang="en-US" sz="1000" dirty="0" smtClean="0">
                          <a:latin typeface="+mn-lt"/>
                        </a:rPr>
                        <a:t>1.0%</a:t>
                      </a:r>
                      <a:endParaRPr lang="en-US" sz="1000" dirty="0">
                        <a:latin typeface="+mn-lt"/>
                      </a:endParaRPr>
                    </a:p>
                  </a:txBody>
                  <a:tcPr anchor="ctr"/>
                </a:tc>
                <a:tc>
                  <a:txBody>
                    <a:bodyPr/>
                    <a:lstStyle/>
                    <a:p>
                      <a:pPr algn="ctr"/>
                      <a:r>
                        <a:rPr lang="en-US" sz="1000" dirty="0" smtClean="0">
                          <a:latin typeface="+mn-lt"/>
                        </a:rPr>
                        <a:t>12.7%</a:t>
                      </a:r>
                      <a:endParaRPr lang="en-US" sz="1000" dirty="0">
                        <a:latin typeface="+mn-lt"/>
                      </a:endParaRPr>
                    </a:p>
                  </a:txBody>
                  <a:tcPr anchor="ctr"/>
                </a:tc>
              </a:tr>
              <a:tr h="359874">
                <a:tc>
                  <a:txBody>
                    <a:bodyPr/>
                    <a:lstStyle/>
                    <a:p>
                      <a:pPr lvl="1" algn="l"/>
                      <a:r>
                        <a:rPr lang="en-US" sz="1000" dirty="0" smtClean="0">
                          <a:latin typeface="+mn-lt"/>
                        </a:rPr>
                        <a:t>Russia</a:t>
                      </a:r>
                      <a:endParaRPr lang="en-US" sz="1000" dirty="0">
                        <a:latin typeface="+mn-lt"/>
                      </a:endParaRPr>
                    </a:p>
                  </a:txBody>
                  <a:tcPr anchor="ctr"/>
                </a:tc>
                <a:tc>
                  <a:txBody>
                    <a:bodyPr/>
                    <a:lstStyle/>
                    <a:p>
                      <a:pPr algn="ctr"/>
                      <a:r>
                        <a:rPr lang="en-US" sz="1000" dirty="0" smtClean="0">
                          <a:latin typeface="+mn-lt"/>
                        </a:rPr>
                        <a:t>1.3%</a:t>
                      </a:r>
                      <a:endParaRPr lang="en-US" sz="1000" dirty="0">
                        <a:latin typeface="+mn-lt"/>
                      </a:endParaRPr>
                    </a:p>
                  </a:txBody>
                  <a:tcPr anchor="ctr"/>
                </a:tc>
                <a:tc>
                  <a:txBody>
                    <a:bodyPr/>
                    <a:lstStyle/>
                    <a:p>
                      <a:pPr algn="ctr"/>
                      <a:r>
                        <a:rPr lang="en-US" sz="1000" dirty="0" smtClean="0">
                          <a:latin typeface="+mn-lt"/>
                        </a:rPr>
                        <a:t>1.1%</a:t>
                      </a:r>
                      <a:endParaRPr lang="en-US" sz="1000" dirty="0">
                        <a:latin typeface="+mn-lt"/>
                      </a:endParaRPr>
                    </a:p>
                  </a:txBody>
                  <a:tcPr anchor="ctr"/>
                </a:tc>
                <a:tc>
                  <a:txBody>
                    <a:bodyPr/>
                    <a:lstStyle/>
                    <a:p>
                      <a:pPr algn="ctr"/>
                      <a:r>
                        <a:rPr lang="en-US" sz="1000" dirty="0" smtClean="0">
                          <a:latin typeface="+mn-lt"/>
                        </a:rPr>
                        <a:t>2.1%</a:t>
                      </a:r>
                      <a:endParaRPr lang="en-US" sz="1000" dirty="0">
                        <a:latin typeface="+mn-lt"/>
                      </a:endParaRPr>
                    </a:p>
                  </a:txBody>
                  <a:tcPr anchor="ctr"/>
                </a:tc>
                <a:tc>
                  <a:txBody>
                    <a:bodyPr/>
                    <a:lstStyle/>
                    <a:p>
                      <a:pPr algn="ctr"/>
                      <a:r>
                        <a:rPr lang="en-US" sz="1000" dirty="0" smtClean="0">
                          <a:latin typeface="+mn-lt"/>
                        </a:rPr>
                        <a:t>5.7%</a:t>
                      </a:r>
                      <a:endParaRPr lang="en-US" sz="1000" dirty="0">
                        <a:latin typeface="+mn-lt"/>
                      </a:endParaRPr>
                    </a:p>
                  </a:txBody>
                  <a:tcPr anchor="ctr"/>
                </a:tc>
              </a:tr>
              <a:tr h="359874">
                <a:tc>
                  <a:txBody>
                    <a:bodyPr/>
                    <a:lstStyle/>
                    <a:p>
                      <a:pPr lvl="1" algn="l"/>
                      <a:r>
                        <a:rPr lang="en-US" sz="1000" dirty="0" smtClean="0">
                          <a:latin typeface="+mn-lt"/>
                        </a:rPr>
                        <a:t>India</a:t>
                      </a:r>
                      <a:endParaRPr lang="en-US" sz="1000" dirty="0">
                        <a:latin typeface="+mn-lt"/>
                      </a:endParaRPr>
                    </a:p>
                  </a:txBody>
                  <a:tcPr anchor="ctr"/>
                </a:tc>
                <a:tc>
                  <a:txBody>
                    <a:bodyPr/>
                    <a:lstStyle/>
                    <a:p>
                      <a:pPr algn="ctr"/>
                      <a:r>
                        <a:rPr lang="en-US" sz="1000" dirty="0" smtClean="0">
                          <a:latin typeface="+mn-lt"/>
                        </a:rPr>
                        <a:t>4.5%</a:t>
                      </a:r>
                      <a:endParaRPr lang="en-US" sz="1000" dirty="0">
                        <a:latin typeface="+mn-lt"/>
                      </a:endParaRPr>
                    </a:p>
                  </a:txBody>
                  <a:tcPr anchor="ctr"/>
                </a:tc>
                <a:tc>
                  <a:txBody>
                    <a:bodyPr/>
                    <a:lstStyle/>
                    <a:p>
                      <a:pPr algn="ctr"/>
                      <a:r>
                        <a:rPr lang="en-US" sz="1000" dirty="0" smtClean="0">
                          <a:latin typeface="+mn-lt"/>
                        </a:rPr>
                        <a:t>4.7%</a:t>
                      </a:r>
                      <a:endParaRPr lang="en-US" sz="1000" dirty="0">
                        <a:latin typeface="+mn-lt"/>
                      </a:endParaRPr>
                    </a:p>
                  </a:txBody>
                  <a:tcPr anchor="ctr"/>
                </a:tc>
                <a:tc>
                  <a:txBody>
                    <a:bodyPr/>
                    <a:lstStyle/>
                    <a:p>
                      <a:pPr algn="ctr"/>
                      <a:r>
                        <a:rPr lang="en-US" sz="1000" dirty="0" smtClean="0">
                          <a:latin typeface="+mn-lt"/>
                        </a:rPr>
                        <a:t>5.3%</a:t>
                      </a:r>
                      <a:endParaRPr lang="en-US" sz="1000" dirty="0">
                        <a:latin typeface="+mn-lt"/>
                      </a:endParaRPr>
                    </a:p>
                  </a:txBody>
                  <a:tcPr anchor="ctr"/>
                </a:tc>
                <a:tc>
                  <a:txBody>
                    <a:bodyPr/>
                    <a:lstStyle/>
                    <a:p>
                      <a:pPr algn="ctr"/>
                      <a:r>
                        <a:rPr lang="en-US" sz="1000" dirty="0" smtClean="0">
                          <a:latin typeface="+mn-lt"/>
                        </a:rPr>
                        <a:t>4.8%</a:t>
                      </a:r>
                      <a:endParaRPr lang="en-US" sz="1000" dirty="0">
                        <a:latin typeface="+mn-lt"/>
                      </a:endParaRPr>
                    </a:p>
                  </a:txBody>
                  <a:tcPr anchor="ctr"/>
                </a:tc>
              </a:tr>
              <a:tr h="359874">
                <a:tc>
                  <a:txBody>
                    <a:bodyPr/>
                    <a:lstStyle/>
                    <a:p>
                      <a:pPr lvl="1" algn="l"/>
                      <a:r>
                        <a:rPr lang="en-US" sz="1000" dirty="0" smtClean="0">
                          <a:latin typeface="+mn-lt"/>
                        </a:rPr>
                        <a:t>Canada</a:t>
                      </a:r>
                      <a:endParaRPr lang="en-US" sz="1000" dirty="0">
                        <a:latin typeface="+mn-lt"/>
                      </a:endParaRPr>
                    </a:p>
                  </a:txBody>
                  <a:tcPr anchor="ctr"/>
                </a:tc>
                <a:tc>
                  <a:txBody>
                    <a:bodyPr/>
                    <a:lstStyle/>
                    <a:p>
                      <a:pPr algn="ctr"/>
                      <a:r>
                        <a:rPr lang="en-US" sz="1000" dirty="0" smtClean="0">
                          <a:latin typeface="+mn-lt"/>
                        </a:rPr>
                        <a:t>2.0%</a:t>
                      </a:r>
                      <a:endParaRPr lang="en-US" sz="1000" dirty="0">
                        <a:latin typeface="+mn-lt"/>
                      </a:endParaRPr>
                    </a:p>
                  </a:txBody>
                  <a:tcPr anchor="ctr"/>
                </a:tc>
                <a:tc>
                  <a:txBody>
                    <a:bodyPr/>
                    <a:lstStyle/>
                    <a:p>
                      <a:pPr algn="ctr"/>
                      <a:r>
                        <a:rPr lang="en-US" sz="1000" dirty="0" smtClean="0">
                          <a:latin typeface="+mn-lt"/>
                        </a:rPr>
                        <a:t>2.3%</a:t>
                      </a:r>
                      <a:endParaRPr lang="en-US" sz="1000" dirty="0">
                        <a:latin typeface="+mn-lt"/>
                      </a:endParaRPr>
                    </a:p>
                  </a:txBody>
                  <a:tcPr anchor="ctr"/>
                </a:tc>
                <a:tc>
                  <a:txBody>
                    <a:bodyPr/>
                    <a:lstStyle/>
                    <a:p>
                      <a:pPr algn="ctr"/>
                      <a:r>
                        <a:rPr lang="en-US" sz="1000" dirty="0" smtClean="0">
                          <a:latin typeface="+mn-lt"/>
                        </a:rPr>
                        <a:t>2.5%</a:t>
                      </a:r>
                      <a:endParaRPr lang="en-US" sz="1000" dirty="0">
                        <a:latin typeface="+mn-lt"/>
                      </a:endParaRPr>
                    </a:p>
                  </a:txBody>
                  <a:tcPr anchor="ctr"/>
                </a:tc>
                <a:tc>
                  <a:txBody>
                    <a:bodyPr/>
                    <a:lstStyle/>
                    <a:p>
                      <a:pPr algn="ctr"/>
                      <a:r>
                        <a:rPr lang="en-US" sz="1000" dirty="0" smtClean="0">
                          <a:latin typeface="+mn-lt"/>
                        </a:rPr>
                        <a:t>2.8%</a:t>
                      </a:r>
                      <a:endParaRPr lang="en-US" sz="1000" dirty="0">
                        <a:latin typeface="+mn-lt"/>
                      </a:endParaRPr>
                    </a:p>
                  </a:txBody>
                  <a:tcPr anchor="ctr"/>
                </a:tc>
              </a:tr>
              <a:tr h="359874">
                <a:tc>
                  <a:txBody>
                    <a:bodyPr/>
                    <a:lstStyle/>
                    <a:p>
                      <a:pPr lvl="1" algn="l"/>
                      <a:r>
                        <a:rPr lang="en-US" sz="1000" b="1" dirty="0" smtClean="0">
                          <a:latin typeface="+mn-lt"/>
                        </a:rPr>
                        <a:t>World</a:t>
                      </a:r>
                      <a:endParaRPr lang="en-US" sz="1000" b="1" dirty="0">
                        <a:latin typeface="+mn-lt"/>
                      </a:endParaRPr>
                    </a:p>
                  </a:txBody>
                  <a:tcPr anchor="ctr">
                    <a:solidFill>
                      <a:schemeClr val="bg1">
                        <a:lumMod val="75000"/>
                      </a:schemeClr>
                    </a:solidFill>
                  </a:tcPr>
                </a:tc>
                <a:tc>
                  <a:txBody>
                    <a:bodyPr/>
                    <a:lstStyle/>
                    <a:p>
                      <a:pPr algn="ctr"/>
                      <a:r>
                        <a:rPr lang="en-US" sz="1000" b="1" dirty="0" smtClean="0">
                          <a:latin typeface="+mn-lt"/>
                        </a:rPr>
                        <a:t>2.1%</a:t>
                      </a:r>
                      <a:endParaRPr lang="en-US" sz="1000" b="1" dirty="0">
                        <a:latin typeface="+mn-lt"/>
                      </a:endParaRPr>
                    </a:p>
                  </a:txBody>
                  <a:tcPr anchor="ctr">
                    <a:solidFill>
                      <a:schemeClr val="bg1">
                        <a:lumMod val="75000"/>
                      </a:schemeClr>
                    </a:solidFill>
                  </a:tcPr>
                </a:tc>
                <a:tc>
                  <a:txBody>
                    <a:bodyPr/>
                    <a:lstStyle/>
                    <a:p>
                      <a:pPr algn="ctr"/>
                      <a:r>
                        <a:rPr lang="en-US" sz="1000" b="1" dirty="0" smtClean="0">
                          <a:latin typeface="+mn-lt"/>
                        </a:rPr>
                        <a:t>2.7%</a:t>
                      </a:r>
                      <a:endParaRPr lang="en-US" sz="1000" b="1" dirty="0">
                        <a:latin typeface="+mn-lt"/>
                      </a:endParaRPr>
                    </a:p>
                  </a:txBody>
                  <a:tcPr anchor="ctr">
                    <a:solidFill>
                      <a:schemeClr val="bg1">
                        <a:lumMod val="75000"/>
                      </a:schemeClr>
                    </a:solidFill>
                  </a:tcPr>
                </a:tc>
                <a:tc>
                  <a:txBody>
                    <a:bodyPr/>
                    <a:lstStyle/>
                    <a:p>
                      <a:pPr algn="ctr"/>
                      <a:r>
                        <a:rPr lang="en-US" sz="1000" b="1" dirty="0" smtClean="0">
                          <a:latin typeface="+mn-lt"/>
                        </a:rPr>
                        <a:t>3.0%</a:t>
                      </a:r>
                      <a:endParaRPr lang="en-US" sz="1000" b="1" dirty="0">
                        <a:latin typeface="+mn-lt"/>
                      </a:endParaRPr>
                    </a:p>
                  </a:txBody>
                  <a:tcPr anchor="ctr">
                    <a:solidFill>
                      <a:schemeClr val="bg1">
                        <a:lumMod val="75000"/>
                      </a:schemeClr>
                    </a:solidFill>
                  </a:tcPr>
                </a:tc>
                <a:tc>
                  <a:txBody>
                    <a:bodyPr/>
                    <a:lstStyle/>
                    <a:p>
                      <a:pPr algn="ctr"/>
                      <a:r>
                        <a:rPr lang="en-US" sz="1000" b="1" dirty="0" smtClean="0">
                          <a:latin typeface="+mn-lt"/>
                        </a:rPr>
                        <a:t>7.6%</a:t>
                      </a:r>
                      <a:endParaRPr lang="en-US" sz="1000" b="1" dirty="0">
                        <a:latin typeface="+mn-lt"/>
                      </a:endParaRPr>
                    </a:p>
                  </a:txBody>
                  <a:tcPr anchor="ctr">
                    <a:solidFill>
                      <a:schemeClr val="bg1">
                        <a:lumMod val="75000"/>
                      </a:schemeClr>
                    </a:solidFill>
                  </a:tcPr>
                </a:tc>
              </a:tr>
            </a:tbl>
          </a:graphicData>
        </a:graphic>
      </p:graphicFrame>
      <p:pic>
        <p:nvPicPr>
          <p:cNvPr id="14" name="Picture 2" descr="http://www.olstars.com/images/flags/Big/us.gif"/>
          <p:cNvPicPr>
            <a:picLocks noChangeAspect="1" noChangeArrowheads="1"/>
          </p:cNvPicPr>
          <p:nvPr/>
        </p:nvPicPr>
        <p:blipFill>
          <a:blip r:embed="rId3"/>
          <a:srcRect/>
          <a:stretch>
            <a:fillRect/>
          </a:stretch>
        </p:blipFill>
        <p:spPr bwMode="auto">
          <a:xfrm>
            <a:off x="904195" y="1609539"/>
            <a:ext cx="437339" cy="291806"/>
          </a:xfrm>
          <a:prstGeom prst="rect">
            <a:avLst/>
          </a:prstGeom>
          <a:noFill/>
        </p:spPr>
      </p:pic>
      <p:pic>
        <p:nvPicPr>
          <p:cNvPr id="15" name="Picture 4" descr="http://ts3.mm.bing.net/th?id=H.4995593386394558&amp;pid=1.7&amp;w=286&amp;h=188&amp;c=7&amp;rs=1"/>
          <p:cNvPicPr>
            <a:picLocks noChangeAspect="1" noChangeArrowheads="1"/>
          </p:cNvPicPr>
          <p:nvPr/>
        </p:nvPicPr>
        <p:blipFill>
          <a:blip r:embed="rId4"/>
          <a:srcRect/>
          <a:stretch>
            <a:fillRect/>
          </a:stretch>
        </p:blipFill>
        <p:spPr bwMode="auto">
          <a:xfrm>
            <a:off x="923008" y="2006567"/>
            <a:ext cx="362561" cy="238328"/>
          </a:xfrm>
          <a:prstGeom prst="rect">
            <a:avLst/>
          </a:prstGeom>
          <a:noFill/>
        </p:spPr>
      </p:pic>
      <p:pic>
        <p:nvPicPr>
          <p:cNvPr id="16" name="Picture 6" descr="http://ts3.mm.bing.net/th?id=H.4729253896781978&amp;pid=1.7&amp;w=207&amp;h=167&amp;c=7&amp;rs=1"/>
          <p:cNvPicPr>
            <a:picLocks noChangeAspect="1" noChangeArrowheads="1"/>
          </p:cNvPicPr>
          <p:nvPr/>
        </p:nvPicPr>
        <p:blipFill>
          <a:blip r:embed="rId5"/>
          <a:srcRect/>
          <a:stretch>
            <a:fillRect/>
          </a:stretch>
        </p:blipFill>
        <p:spPr bwMode="auto">
          <a:xfrm>
            <a:off x="953074" y="2699734"/>
            <a:ext cx="340266" cy="274514"/>
          </a:xfrm>
          <a:prstGeom prst="rect">
            <a:avLst/>
          </a:prstGeom>
          <a:noFill/>
        </p:spPr>
      </p:pic>
      <p:pic>
        <p:nvPicPr>
          <p:cNvPr id="17" name="Picture 10" descr="http://ts3.mm.bing.net/th?id=H.4806580507445738&amp;pid=1.7&amp;w=243&amp;h=171&amp;c=7&amp;rs=1"/>
          <p:cNvPicPr>
            <a:picLocks noChangeAspect="1" noChangeArrowheads="1"/>
          </p:cNvPicPr>
          <p:nvPr/>
        </p:nvPicPr>
        <p:blipFill>
          <a:blip r:embed="rId6"/>
          <a:srcRect/>
          <a:stretch>
            <a:fillRect/>
          </a:stretch>
        </p:blipFill>
        <p:spPr bwMode="auto">
          <a:xfrm>
            <a:off x="952391" y="3082383"/>
            <a:ext cx="340949" cy="239927"/>
          </a:xfrm>
          <a:prstGeom prst="rect">
            <a:avLst/>
          </a:prstGeom>
          <a:noFill/>
        </p:spPr>
      </p:pic>
      <p:pic>
        <p:nvPicPr>
          <p:cNvPr id="18" name="Picture 12" descr="http://ts3.mm.bing.net/th?id=H.4730499461744506&amp;pid=1.7&amp;w=285&amp;h=188&amp;c=7&amp;rs=1"/>
          <p:cNvPicPr>
            <a:picLocks noChangeAspect="1" noChangeArrowheads="1"/>
          </p:cNvPicPr>
          <p:nvPr/>
        </p:nvPicPr>
        <p:blipFill>
          <a:blip r:embed="rId7"/>
          <a:srcRect/>
          <a:stretch>
            <a:fillRect/>
          </a:stretch>
        </p:blipFill>
        <p:spPr bwMode="auto">
          <a:xfrm>
            <a:off x="964327" y="2345494"/>
            <a:ext cx="342866" cy="226172"/>
          </a:xfrm>
          <a:prstGeom prst="rect">
            <a:avLst/>
          </a:prstGeom>
          <a:noFill/>
        </p:spPr>
      </p:pic>
      <p:pic>
        <p:nvPicPr>
          <p:cNvPr id="19" name="Picture 14" descr="http://ts1.mm.bing.net/th?id=H.4655977483666324&amp;pid=1.7&amp;w=286&amp;h=188&amp;c=7&amp;rs=1"/>
          <p:cNvPicPr>
            <a:picLocks noChangeAspect="1" noChangeArrowheads="1"/>
          </p:cNvPicPr>
          <p:nvPr/>
        </p:nvPicPr>
        <p:blipFill>
          <a:blip r:embed="rId8"/>
          <a:srcRect/>
          <a:stretch>
            <a:fillRect/>
          </a:stretch>
        </p:blipFill>
        <p:spPr bwMode="auto">
          <a:xfrm>
            <a:off x="940216" y="3812631"/>
            <a:ext cx="365301" cy="240129"/>
          </a:xfrm>
          <a:prstGeom prst="rect">
            <a:avLst/>
          </a:prstGeom>
          <a:noFill/>
        </p:spPr>
      </p:pic>
      <p:pic>
        <p:nvPicPr>
          <p:cNvPr id="20" name="Picture 16" descr="http://ts2.mm.bing.net/th?id=H.4827819116593281&amp;pid=1.7&amp;w=286&amp;h=184&amp;c=7&amp;rs=1"/>
          <p:cNvPicPr>
            <a:picLocks noChangeAspect="1" noChangeArrowheads="1"/>
          </p:cNvPicPr>
          <p:nvPr/>
        </p:nvPicPr>
        <p:blipFill>
          <a:blip r:embed="rId9"/>
          <a:srcRect/>
          <a:stretch>
            <a:fillRect/>
          </a:stretch>
        </p:blipFill>
        <p:spPr bwMode="auto">
          <a:xfrm>
            <a:off x="944439" y="3438952"/>
            <a:ext cx="356858" cy="229587"/>
          </a:xfrm>
          <a:prstGeom prst="rect">
            <a:avLst/>
          </a:prstGeom>
          <a:noFill/>
        </p:spPr>
      </p:pic>
      <p:pic>
        <p:nvPicPr>
          <p:cNvPr id="21" name="Picture 18" descr="http://ts3.mm.bing.net/th?id=H.4607023428142090&amp;pid=1.7&amp;w=286&amp;h=187&amp;c=7&amp;rs=1"/>
          <p:cNvPicPr>
            <a:picLocks noChangeAspect="1" noChangeArrowheads="1"/>
          </p:cNvPicPr>
          <p:nvPr/>
        </p:nvPicPr>
        <p:blipFill>
          <a:blip r:embed="rId10"/>
          <a:srcRect/>
          <a:stretch>
            <a:fillRect/>
          </a:stretch>
        </p:blipFill>
        <p:spPr bwMode="auto">
          <a:xfrm>
            <a:off x="956264" y="4191284"/>
            <a:ext cx="333208" cy="217866"/>
          </a:xfrm>
          <a:prstGeom prst="rect">
            <a:avLst/>
          </a:prstGeom>
          <a:noFill/>
        </p:spPr>
      </p:pic>
      <p:pic>
        <p:nvPicPr>
          <p:cNvPr id="22" name="Picture 20" descr="http://ts4.mm.bing.net/th?id=H.4973701911282115&amp;pid=1.7&amp;w=286&amp;h=188&amp;c=7&amp;rs=1"/>
          <p:cNvPicPr>
            <a:picLocks noChangeAspect="1" noChangeArrowheads="1"/>
          </p:cNvPicPr>
          <p:nvPr/>
        </p:nvPicPr>
        <p:blipFill>
          <a:blip r:embed="rId11"/>
          <a:srcRect/>
          <a:stretch>
            <a:fillRect/>
          </a:stretch>
        </p:blipFill>
        <p:spPr bwMode="auto">
          <a:xfrm>
            <a:off x="956264" y="4539645"/>
            <a:ext cx="350929" cy="230680"/>
          </a:xfrm>
          <a:prstGeom prst="rect">
            <a:avLst/>
          </a:prstGeom>
          <a:noFill/>
        </p:spPr>
      </p:pic>
      <p:pic>
        <p:nvPicPr>
          <p:cNvPr id="23" name="Picture 22" descr="http://ts3.mm.bing.net/th?id=H.4922067891585462&amp;pid=1.7&amp;w=286&amp;h=188&amp;c=7&amp;rs=1"/>
          <p:cNvPicPr>
            <a:picLocks noChangeAspect="1" noChangeArrowheads="1"/>
          </p:cNvPicPr>
          <p:nvPr/>
        </p:nvPicPr>
        <p:blipFill>
          <a:blip r:embed="rId12"/>
          <a:srcRect/>
          <a:stretch>
            <a:fillRect/>
          </a:stretch>
        </p:blipFill>
        <p:spPr bwMode="auto">
          <a:xfrm>
            <a:off x="956264" y="4910159"/>
            <a:ext cx="333207" cy="219032"/>
          </a:xfrm>
          <a:prstGeom prst="rect">
            <a:avLst/>
          </a:prstGeom>
          <a:noFill/>
        </p:spPr>
      </p:pic>
      <p:pic>
        <p:nvPicPr>
          <p:cNvPr id="24" name="Picture 24" descr="http://ts4.mm.bing.net/th?id=H.4734970491306799&amp;pid=1.7&amp;w=235&amp;h=168&amp;c=7&amp;rs=1"/>
          <p:cNvPicPr>
            <a:picLocks noChangeAspect="1" noChangeArrowheads="1"/>
          </p:cNvPicPr>
          <p:nvPr/>
        </p:nvPicPr>
        <p:blipFill>
          <a:blip r:embed="rId13"/>
          <a:srcRect/>
          <a:stretch>
            <a:fillRect/>
          </a:stretch>
        </p:blipFill>
        <p:spPr bwMode="auto">
          <a:xfrm>
            <a:off x="956264" y="5269646"/>
            <a:ext cx="333207" cy="238207"/>
          </a:xfrm>
          <a:prstGeom prst="rect">
            <a:avLst/>
          </a:prstGeom>
          <a:noFill/>
        </p:spPr>
      </p:pic>
      <p:sp>
        <p:nvSpPr>
          <p:cNvPr id="25" name="TextBox 7"/>
          <p:cNvSpPr txBox="1">
            <a:spLocks noChangeArrowheads="1"/>
          </p:cNvSpPr>
          <p:nvPr/>
        </p:nvSpPr>
        <p:spPr bwMode="auto">
          <a:xfrm>
            <a:off x="1194197" y="5974225"/>
            <a:ext cx="6755606" cy="369332"/>
          </a:xfrm>
          <a:prstGeom prst="rect">
            <a:avLst/>
          </a:prstGeom>
          <a:solidFill>
            <a:schemeClr val="tx2"/>
          </a:solidFill>
          <a:ln w="9525">
            <a:noFill/>
            <a:miter lim="800000"/>
            <a:headEnd/>
            <a:tailEnd/>
          </a:ln>
        </p:spPr>
        <p:txBody>
          <a:bodyPr wrap="square" anchor="ctr">
            <a:spAutoFit/>
          </a:bodyPr>
          <a:lstStyle/>
          <a:p>
            <a:pPr marL="228600" indent="-228600" algn="ctr">
              <a:lnSpc>
                <a:spcPct val="150000"/>
              </a:lnSpc>
              <a:buClr>
                <a:srgbClr val="003366"/>
              </a:buClr>
            </a:pPr>
            <a:r>
              <a:rPr lang="en-US" sz="1200" dirty="0" smtClean="0">
                <a:solidFill>
                  <a:srgbClr val="FFFFFF"/>
                </a:solidFill>
              </a:rPr>
              <a:t>	</a:t>
            </a:r>
            <a:r>
              <a:rPr lang="en-US" sz="1000" dirty="0" smtClean="0">
                <a:solidFill>
                  <a:srgbClr val="FFFFFF"/>
                </a:solidFill>
              </a:rPr>
              <a:t>The US holds 4.5% of the world’s population and produces 22% of global GDP</a:t>
            </a:r>
            <a:endParaRPr lang="en-US" sz="1000" dirty="0">
              <a:solidFill>
                <a:srgbClr val="FFFFFF"/>
              </a:solidFill>
            </a:endParaRPr>
          </a:p>
        </p:txBody>
      </p:sp>
      <p:sp>
        <p:nvSpPr>
          <p:cNvPr id="26" name="Slide Number Placeholder 7"/>
          <p:cNvSpPr txBox="1">
            <a:spLocks/>
          </p:cNvSpPr>
          <p:nvPr/>
        </p:nvSpPr>
        <p:spPr>
          <a:xfrm>
            <a:off x="4410706" y="6492875"/>
            <a:ext cx="378781" cy="365125"/>
          </a:xfrm>
          <a:prstGeom prst="rect">
            <a:avLst/>
          </a:prstGeom>
          <a:ln/>
        </p:spPr>
        <p:txBody>
          <a:bodyPr/>
          <a:lstStyle>
            <a:lvl1pPr algn="l">
              <a:defRPr sz="1000">
                <a:solidFill>
                  <a:srgbClr val="000000"/>
                </a:solidFill>
              </a:defRPr>
            </a:lvl1pPr>
          </a:lstStyle>
          <a:p>
            <a:pPr>
              <a:defRPr/>
            </a:pPr>
            <a:fld id="{DE4EC572-9149-4F2D-81C6-E10B54558E10}" type="slidenum">
              <a:rPr lang="en-US" sz="800" smtClean="0"/>
              <a:pPr>
                <a:defRPr/>
              </a:pPr>
              <a:t>4</a:t>
            </a:fld>
            <a:endParaRPr lang="en-US" sz="800" dirty="0"/>
          </a:p>
        </p:txBody>
      </p:sp>
    </p:spTree>
    <p:extLst>
      <p:ext uri="{BB962C8B-B14F-4D97-AF65-F5344CB8AC3E}">
        <p14:creationId xmlns:p14="http://schemas.microsoft.com/office/powerpoint/2010/main" val="358421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57200" y="639763"/>
            <a:ext cx="8226425" cy="393700"/>
          </a:xfrm>
          <a:prstGeom prst="rect">
            <a:avLst/>
          </a:prstGeom>
        </p:spPr>
        <p:txBody>
          <a:bodyPr lIns="0"/>
          <a:lstStyle/>
          <a:p>
            <a:pPr>
              <a:defRPr/>
            </a:pPr>
            <a:r>
              <a:rPr lang="en-US" sz="1600" b="1" kern="0" dirty="0" smtClean="0">
                <a:solidFill>
                  <a:schemeClr val="accent1"/>
                </a:solidFill>
                <a:ea typeface="ＭＳ Ｐゴシック" pitchFamily="28" charset="-128"/>
                <a:cs typeface="Arial" pitchFamily="34" charset="0"/>
              </a:rPr>
              <a:t>US Economic Indicators have </a:t>
            </a:r>
            <a:r>
              <a:rPr lang="en-US" sz="1600" b="1" u="sng" kern="0" dirty="0" smtClean="0">
                <a:solidFill>
                  <a:schemeClr val="accent1"/>
                </a:solidFill>
                <a:ea typeface="ＭＳ Ｐゴシック" pitchFamily="28" charset="-128"/>
                <a:cs typeface="Arial" pitchFamily="34" charset="0"/>
              </a:rPr>
              <a:t>Lagged</a:t>
            </a:r>
            <a:r>
              <a:rPr lang="en-US" sz="1600" b="1" kern="0" dirty="0" smtClean="0">
                <a:solidFill>
                  <a:schemeClr val="accent1"/>
                </a:solidFill>
                <a:ea typeface="ＭＳ Ｐゴシック" pitchFamily="28" charset="-128"/>
                <a:cs typeface="Arial" pitchFamily="34" charset="0"/>
              </a:rPr>
              <a:t> by Most Measures…</a:t>
            </a:r>
            <a:endParaRPr lang="en-US" sz="1600" b="1" kern="0" dirty="0">
              <a:solidFill>
                <a:schemeClr val="accent1"/>
              </a:solidFill>
              <a:ea typeface="ＭＳ Ｐゴシック" pitchFamily="28" charset="-128"/>
              <a:cs typeface="Arial" pitchFamily="34" charset="0"/>
            </a:endParaRPr>
          </a:p>
        </p:txBody>
      </p:sp>
      <p:sp>
        <p:nvSpPr>
          <p:cNvPr id="4" name="Rectangle 3"/>
          <p:cNvSpPr/>
          <p:nvPr/>
        </p:nvSpPr>
        <p:spPr>
          <a:xfrm>
            <a:off x="423839" y="6151513"/>
            <a:ext cx="7661731" cy="200055"/>
          </a:xfrm>
          <a:prstGeom prst="rect">
            <a:avLst/>
          </a:prstGeom>
        </p:spPr>
        <p:txBody>
          <a:bodyPr wrap="square">
            <a:spAutoFit/>
          </a:bodyPr>
          <a:lstStyle/>
          <a:p>
            <a:r>
              <a:rPr lang="en-US" sz="700" dirty="0" smtClean="0"/>
              <a:t>Source: </a:t>
            </a:r>
            <a:r>
              <a:rPr lang="en-US" sz="700" dirty="0" err="1" smtClean="0"/>
              <a:t>Strategas</a:t>
            </a:r>
            <a:r>
              <a:rPr lang="en-US" sz="700" dirty="0" smtClean="0"/>
              <a:t> Research Partners.  Data through February 2014.  Charts begin at cycle peak </a:t>
            </a:r>
            <a:r>
              <a:rPr lang="en-US" sz="700" dirty="0"/>
              <a:t>of Dec 2007 </a:t>
            </a:r>
            <a:r>
              <a:rPr lang="en-US" sz="700" dirty="0" smtClean="0"/>
              <a:t>where indexed </a:t>
            </a:r>
            <a:r>
              <a:rPr lang="en-US" sz="700" dirty="0"/>
              <a:t>to </a:t>
            </a:r>
            <a:r>
              <a:rPr lang="en-US" sz="700" dirty="0" smtClean="0"/>
              <a:t>100.  Average recovery ends after approx. 20 mos. </a:t>
            </a:r>
          </a:p>
        </p:txBody>
      </p:sp>
      <p:graphicFrame>
        <p:nvGraphicFramePr>
          <p:cNvPr id="5" name="Chart 4"/>
          <p:cNvGraphicFramePr>
            <a:graphicFrameLocks/>
          </p:cNvGraphicFramePr>
          <p:nvPr>
            <p:extLst>
              <p:ext uri="{D42A27DB-BD31-4B8C-83A1-F6EECF244321}">
                <p14:modId xmlns:p14="http://schemas.microsoft.com/office/powerpoint/2010/main" val="2530545942"/>
              </p:ext>
            </p:extLst>
          </p:nvPr>
        </p:nvGraphicFramePr>
        <p:xfrm>
          <a:off x="480060" y="1127760"/>
          <a:ext cx="3840480" cy="24688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3344284130"/>
              </p:ext>
            </p:extLst>
          </p:nvPr>
        </p:nvGraphicFramePr>
        <p:xfrm>
          <a:off x="4707255" y="1127760"/>
          <a:ext cx="3840480" cy="24688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1309995467"/>
              </p:ext>
            </p:extLst>
          </p:nvPr>
        </p:nvGraphicFramePr>
        <p:xfrm>
          <a:off x="480060" y="3714750"/>
          <a:ext cx="3968115" cy="24688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val="2068805540"/>
              </p:ext>
            </p:extLst>
          </p:nvPr>
        </p:nvGraphicFramePr>
        <p:xfrm>
          <a:off x="4707255" y="3724275"/>
          <a:ext cx="3840480" cy="2468880"/>
        </p:xfrm>
        <a:graphic>
          <a:graphicData uri="http://schemas.openxmlformats.org/drawingml/2006/chart">
            <c:chart xmlns:c="http://schemas.openxmlformats.org/drawingml/2006/chart" xmlns:r="http://schemas.openxmlformats.org/officeDocument/2006/relationships" r:id="rId6"/>
          </a:graphicData>
        </a:graphic>
      </p:graphicFrame>
      <p:sp>
        <p:nvSpPr>
          <p:cNvPr id="11" name="Slide Number Placeholder 7"/>
          <p:cNvSpPr txBox="1">
            <a:spLocks/>
          </p:cNvSpPr>
          <p:nvPr/>
        </p:nvSpPr>
        <p:spPr>
          <a:xfrm>
            <a:off x="4410706" y="6492875"/>
            <a:ext cx="378781" cy="365125"/>
          </a:xfrm>
          <a:prstGeom prst="rect">
            <a:avLst/>
          </a:prstGeom>
          <a:ln/>
        </p:spPr>
        <p:txBody>
          <a:bodyPr/>
          <a:lstStyle>
            <a:lvl1pPr algn="l">
              <a:defRPr sz="1000">
                <a:solidFill>
                  <a:srgbClr val="000000"/>
                </a:solidFill>
              </a:defRPr>
            </a:lvl1pPr>
          </a:lstStyle>
          <a:p>
            <a:pPr>
              <a:defRPr/>
            </a:pPr>
            <a:fld id="{DE4EC572-9149-4F2D-81C6-E10B54558E10}" type="slidenum">
              <a:rPr lang="en-US" sz="800" smtClean="0"/>
              <a:pPr>
                <a:defRPr/>
              </a:pPr>
              <a:t>5</a:t>
            </a:fld>
            <a:endParaRPr lang="en-US" sz="800" dirty="0"/>
          </a:p>
        </p:txBody>
      </p:sp>
    </p:spTree>
    <p:extLst>
      <p:ext uri="{BB962C8B-B14F-4D97-AF65-F5344CB8AC3E}">
        <p14:creationId xmlns:p14="http://schemas.microsoft.com/office/powerpoint/2010/main" val="364223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8" grpId="0">
        <p:bldAsOne/>
      </p:bldGraphic>
      <p:bldGraphic spid="9" grpId="0">
        <p:bldAsOne/>
      </p:bldGraphic>
      <p:bldGraphic spid="10"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57200" y="533260"/>
            <a:ext cx="8226425" cy="393700"/>
          </a:xfrm>
          <a:prstGeom prst="rect">
            <a:avLst/>
          </a:prstGeom>
        </p:spPr>
        <p:txBody>
          <a:bodyPr lIns="0"/>
          <a:lstStyle/>
          <a:p>
            <a:pPr>
              <a:defRPr/>
            </a:pPr>
            <a:r>
              <a:rPr lang="en-US" sz="1600" b="1" kern="0" dirty="0" smtClean="0">
                <a:solidFill>
                  <a:schemeClr val="accent1"/>
                </a:solidFill>
                <a:ea typeface="ＭＳ Ｐゴシック" pitchFamily="28" charset="-128"/>
                <a:cs typeface="Arial" pitchFamily="34" charset="0"/>
              </a:rPr>
              <a:t>US Economic Indicators by Comparable Recessions </a:t>
            </a:r>
            <a:endParaRPr lang="en-US" sz="1600" b="1" kern="0" dirty="0">
              <a:solidFill>
                <a:schemeClr val="accent1"/>
              </a:solidFill>
              <a:ea typeface="ＭＳ Ｐゴシック" pitchFamily="28" charset="-128"/>
              <a:cs typeface="Arial" pitchFamily="34" charset="0"/>
            </a:endParaRPr>
          </a:p>
        </p:txBody>
      </p:sp>
      <p:sp>
        <p:nvSpPr>
          <p:cNvPr id="4" name="TextBox 10"/>
          <p:cNvSpPr txBox="1">
            <a:spLocks noChangeArrowheads="1"/>
          </p:cNvSpPr>
          <p:nvPr/>
        </p:nvSpPr>
        <p:spPr bwMode="auto">
          <a:xfrm>
            <a:off x="4947185" y="1108141"/>
            <a:ext cx="3920590" cy="2372124"/>
          </a:xfrm>
          <a:prstGeom prst="rect">
            <a:avLst/>
          </a:prstGeom>
          <a:noFill/>
          <a:ln w="9525">
            <a:noFill/>
            <a:miter lim="800000"/>
            <a:headEnd/>
            <a:tailEnd/>
          </a:ln>
        </p:spPr>
        <p:txBody>
          <a:bodyPr wrap="square">
            <a:spAutoFit/>
          </a:bodyPr>
          <a:lstStyle/>
          <a:p>
            <a:pPr marL="228600" indent="-228600">
              <a:lnSpc>
                <a:spcPct val="150000"/>
              </a:lnSpc>
              <a:buClr>
                <a:srgbClr val="003366"/>
              </a:buClr>
              <a:buFont typeface="Wingdings" pitchFamily="2" charset="2"/>
              <a:buChar char="§"/>
            </a:pPr>
            <a:r>
              <a:rPr lang="en-US" sz="1000" b="0" dirty="0">
                <a:solidFill>
                  <a:srgbClr val="003366"/>
                </a:solidFill>
              </a:rPr>
              <a:t>Since the Great Depression, ten recessions have been followed by a recovery that lasted at least three </a:t>
            </a:r>
            <a:r>
              <a:rPr lang="en-US" sz="1000" b="0" dirty="0" smtClean="0">
                <a:solidFill>
                  <a:srgbClr val="003366"/>
                </a:solidFill>
              </a:rPr>
              <a:t>years</a:t>
            </a:r>
          </a:p>
          <a:p>
            <a:pPr marL="228600" indent="-228600">
              <a:lnSpc>
                <a:spcPct val="150000"/>
              </a:lnSpc>
              <a:buClr>
                <a:srgbClr val="003366"/>
              </a:buClr>
            </a:pPr>
            <a:endParaRPr lang="en-US" sz="1000" b="0" dirty="0" smtClean="0">
              <a:solidFill>
                <a:srgbClr val="003366"/>
              </a:solidFill>
            </a:endParaRPr>
          </a:p>
          <a:p>
            <a:pPr marL="228600" indent="-228600">
              <a:lnSpc>
                <a:spcPct val="150000"/>
              </a:lnSpc>
              <a:buClr>
                <a:srgbClr val="003366"/>
              </a:buClr>
              <a:buFont typeface="Wingdings" pitchFamily="2" charset="2"/>
              <a:buChar char="§"/>
            </a:pPr>
            <a:r>
              <a:rPr lang="en-US" sz="1000" b="0" dirty="0" smtClean="0">
                <a:solidFill>
                  <a:srgbClr val="003366"/>
                </a:solidFill>
              </a:rPr>
              <a:t>The </a:t>
            </a:r>
            <a:r>
              <a:rPr lang="en-US" sz="1000" b="0" dirty="0">
                <a:solidFill>
                  <a:srgbClr val="003366"/>
                </a:solidFill>
              </a:rPr>
              <a:t>recovery that started June 2009 </a:t>
            </a:r>
            <a:r>
              <a:rPr lang="en-US" sz="1000" b="0" dirty="0" smtClean="0">
                <a:solidFill>
                  <a:srgbClr val="003366"/>
                </a:solidFill>
              </a:rPr>
              <a:t>was the </a:t>
            </a:r>
            <a:r>
              <a:rPr lang="en-US" sz="1000" b="0" dirty="0">
                <a:solidFill>
                  <a:srgbClr val="003366"/>
                </a:solidFill>
              </a:rPr>
              <a:t>weakest coming out of a recession as shown in the graphs to the left:</a:t>
            </a:r>
          </a:p>
          <a:p>
            <a:pPr marL="685800" lvl="1" indent="-228600">
              <a:lnSpc>
                <a:spcPct val="150000"/>
              </a:lnSpc>
              <a:buClr>
                <a:srgbClr val="003366"/>
              </a:buClr>
            </a:pPr>
            <a:r>
              <a:rPr lang="en-US" sz="1000" b="0" dirty="0">
                <a:solidFill>
                  <a:srgbClr val="003366"/>
                </a:solidFill>
              </a:rPr>
              <a:t>(1) GDP </a:t>
            </a:r>
            <a:r>
              <a:rPr lang="en-US" sz="1000" b="0" dirty="0" smtClean="0">
                <a:solidFill>
                  <a:srgbClr val="003366"/>
                </a:solidFill>
              </a:rPr>
              <a:t>growth never </a:t>
            </a:r>
            <a:r>
              <a:rPr lang="en-US" sz="1000" b="0" dirty="0">
                <a:solidFill>
                  <a:srgbClr val="003366"/>
                </a:solidFill>
              </a:rPr>
              <a:t>been weaker</a:t>
            </a:r>
          </a:p>
          <a:p>
            <a:pPr marL="685800" lvl="1" indent="-228600">
              <a:lnSpc>
                <a:spcPct val="150000"/>
              </a:lnSpc>
              <a:buClr>
                <a:srgbClr val="003366"/>
              </a:buClr>
            </a:pPr>
            <a:r>
              <a:rPr lang="en-US" sz="1000" b="0" dirty="0">
                <a:solidFill>
                  <a:srgbClr val="003366"/>
                </a:solidFill>
              </a:rPr>
              <a:t>(2) Unemployment </a:t>
            </a:r>
            <a:r>
              <a:rPr lang="en-US" sz="1000" b="0" dirty="0" smtClean="0">
                <a:solidFill>
                  <a:srgbClr val="003366"/>
                </a:solidFill>
              </a:rPr>
              <a:t>rate never </a:t>
            </a:r>
            <a:r>
              <a:rPr lang="en-US" sz="1000" b="0" dirty="0">
                <a:solidFill>
                  <a:srgbClr val="003366"/>
                </a:solidFill>
              </a:rPr>
              <a:t>remained so </a:t>
            </a:r>
            <a:r>
              <a:rPr lang="en-US" sz="1000" b="0" dirty="0" smtClean="0">
                <a:solidFill>
                  <a:srgbClr val="003366"/>
                </a:solidFill>
              </a:rPr>
              <a:t>high</a:t>
            </a:r>
          </a:p>
          <a:p>
            <a:pPr marL="685800" lvl="1" indent="-228600">
              <a:lnSpc>
                <a:spcPct val="150000"/>
              </a:lnSpc>
              <a:buClr>
                <a:srgbClr val="003366"/>
              </a:buClr>
            </a:pPr>
            <a:endParaRPr lang="en-US" sz="1000" b="0" dirty="0" smtClean="0">
              <a:solidFill>
                <a:srgbClr val="003366"/>
              </a:solidFill>
            </a:endParaRPr>
          </a:p>
          <a:p>
            <a:pPr marL="228600" lvl="1" indent="-228600">
              <a:lnSpc>
                <a:spcPct val="150000"/>
              </a:lnSpc>
              <a:buClr>
                <a:srgbClr val="003366"/>
              </a:buClr>
              <a:buFont typeface="Wingdings" pitchFamily="2" charset="2"/>
              <a:buChar char="§"/>
            </a:pPr>
            <a:r>
              <a:rPr lang="en-US" sz="1000" b="0" dirty="0" smtClean="0">
                <a:solidFill>
                  <a:srgbClr val="003366"/>
                </a:solidFill>
              </a:rPr>
              <a:t>History suggests recessions caused by financial crisis lead to much slower recoveries</a:t>
            </a:r>
            <a:endParaRPr lang="en-US" sz="1000" b="0" dirty="0">
              <a:solidFill>
                <a:srgbClr val="003366"/>
              </a:solidFill>
            </a:endParaRPr>
          </a:p>
        </p:txBody>
      </p:sp>
      <p:sp>
        <p:nvSpPr>
          <p:cNvPr id="5" name="TextBox 19"/>
          <p:cNvSpPr txBox="1">
            <a:spLocks noChangeArrowheads="1"/>
          </p:cNvSpPr>
          <p:nvPr/>
        </p:nvSpPr>
        <p:spPr bwMode="auto">
          <a:xfrm>
            <a:off x="339859" y="972791"/>
            <a:ext cx="3500617" cy="246221"/>
          </a:xfrm>
          <a:prstGeom prst="rect">
            <a:avLst/>
          </a:prstGeom>
          <a:noFill/>
          <a:ln w="9525">
            <a:noFill/>
            <a:miter lim="800000"/>
            <a:headEnd/>
            <a:tailEnd/>
          </a:ln>
        </p:spPr>
        <p:txBody>
          <a:bodyPr wrap="square">
            <a:spAutoFit/>
          </a:bodyPr>
          <a:lstStyle/>
          <a:p>
            <a:r>
              <a:rPr lang="en-US" sz="1000" dirty="0">
                <a:solidFill>
                  <a:srgbClr val="003366"/>
                </a:solidFill>
              </a:rPr>
              <a:t>US GDP Growth </a:t>
            </a:r>
            <a:r>
              <a:rPr lang="en-US" sz="1000" dirty="0" smtClean="0">
                <a:solidFill>
                  <a:srgbClr val="003366"/>
                </a:solidFill>
              </a:rPr>
              <a:t>Three Years </a:t>
            </a:r>
            <a:r>
              <a:rPr lang="en-US" sz="1000" dirty="0">
                <a:solidFill>
                  <a:srgbClr val="003366"/>
                </a:solidFill>
              </a:rPr>
              <a:t>Into Recovery</a:t>
            </a:r>
          </a:p>
        </p:txBody>
      </p:sp>
      <p:sp>
        <p:nvSpPr>
          <p:cNvPr id="8" name="TextBox 19"/>
          <p:cNvSpPr txBox="1">
            <a:spLocks noChangeArrowheads="1"/>
          </p:cNvSpPr>
          <p:nvPr/>
        </p:nvSpPr>
        <p:spPr bwMode="auto">
          <a:xfrm>
            <a:off x="377960" y="3664550"/>
            <a:ext cx="4114428" cy="246221"/>
          </a:xfrm>
          <a:prstGeom prst="rect">
            <a:avLst/>
          </a:prstGeom>
          <a:noFill/>
          <a:ln w="9525">
            <a:noFill/>
            <a:miter lim="800000"/>
            <a:headEnd/>
            <a:tailEnd/>
          </a:ln>
        </p:spPr>
        <p:txBody>
          <a:bodyPr wrap="square">
            <a:spAutoFit/>
          </a:bodyPr>
          <a:lstStyle/>
          <a:p>
            <a:r>
              <a:rPr lang="en-US" sz="1000" dirty="0" smtClean="0">
                <a:solidFill>
                  <a:srgbClr val="003366"/>
                </a:solidFill>
              </a:rPr>
              <a:t>US Unemployment Rate Three Years Into Recovery</a:t>
            </a:r>
            <a:endParaRPr lang="en-US" sz="1000" dirty="0">
              <a:solidFill>
                <a:srgbClr val="003366"/>
              </a:solidFill>
            </a:endParaRPr>
          </a:p>
        </p:txBody>
      </p:sp>
      <p:sp>
        <p:nvSpPr>
          <p:cNvPr id="10" name="Line 6"/>
          <p:cNvSpPr>
            <a:spLocks noChangeShapeType="1"/>
          </p:cNvSpPr>
          <p:nvPr/>
        </p:nvSpPr>
        <p:spPr bwMode="auto">
          <a:xfrm>
            <a:off x="347663" y="1235347"/>
            <a:ext cx="4114800" cy="0"/>
          </a:xfrm>
          <a:prstGeom prst="line">
            <a:avLst/>
          </a:prstGeom>
          <a:noFill/>
          <a:ln w="22225">
            <a:solidFill>
              <a:schemeClr val="tx2"/>
            </a:solidFill>
            <a:round/>
            <a:headEnd/>
            <a:tailEnd/>
          </a:ln>
        </p:spPr>
        <p:txBody>
          <a:bodyPr/>
          <a:lstStyle/>
          <a:p>
            <a:endParaRPr lang="en-US" sz="1000" dirty="0">
              <a:solidFill>
                <a:srgbClr val="000000"/>
              </a:solidFill>
            </a:endParaRPr>
          </a:p>
        </p:txBody>
      </p:sp>
      <p:sp>
        <p:nvSpPr>
          <p:cNvPr id="11" name="Line 6"/>
          <p:cNvSpPr>
            <a:spLocks noChangeShapeType="1"/>
          </p:cNvSpPr>
          <p:nvPr/>
        </p:nvSpPr>
        <p:spPr bwMode="auto">
          <a:xfrm>
            <a:off x="411223" y="3915766"/>
            <a:ext cx="4114800" cy="0"/>
          </a:xfrm>
          <a:prstGeom prst="line">
            <a:avLst/>
          </a:prstGeom>
          <a:noFill/>
          <a:ln w="22225">
            <a:solidFill>
              <a:schemeClr val="tx2"/>
            </a:solidFill>
            <a:round/>
            <a:headEnd/>
            <a:tailEnd/>
          </a:ln>
        </p:spPr>
        <p:txBody>
          <a:bodyPr/>
          <a:lstStyle/>
          <a:p>
            <a:endParaRPr lang="en-US" sz="1000" dirty="0">
              <a:solidFill>
                <a:srgbClr val="000000"/>
              </a:solidFill>
            </a:endParaRPr>
          </a:p>
        </p:txBody>
      </p:sp>
      <p:pic>
        <p:nvPicPr>
          <p:cNvPr id="12" name="Picture 4"/>
          <p:cNvPicPr>
            <a:picLocks noChangeAspect="1" noChangeArrowheads="1"/>
          </p:cNvPicPr>
          <p:nvPr/>
        </p:nvPicPr>
        <p:blipFill>
          <a:blip r:embed="rId3"/>
          <a:srcRect/>
          <a:stretch>
            <a:fillRect/>
          </a:stretch>
        </p:blipFill>
        <p:spPr bwMode="auto">
          <a:xfrm>
            <a:off x="347663" y="3915766"/>
            <a:ext cx="4352925" cy="2352675"/>
          </a:xfrm>
          <a:prstGeom prst="rect">
            <a:avLst/>
          </a:prstGeom>
          <a:noFill/>
          <a:ln w="9525">
            <a:noFill/>
            <a:miter lim="800000"/>
            <a:headEnd/>
            <a:tailEnd/>
          </a:ln>
          <a:effectLst/>
        </p:spPr>
      </p:pic>
      <p:pic>
        <p:nvPicPr>
          <p:cNvPr id="13" name="Picture 5"/>
          <p:cNvPicPr>
            <a:picLocks noChangeAspect="1" noChangeArrowheads="1"/>
          </p:cNvPicPr>
          <p:nvPr/>
        </p:nvPicPr>
        <p:blipFill>
          <a:blip r:embed="rId4"/>
          <a:srcRect/>
          <a:stretch>
            <a:fillRect/>
          </a:stretch>
        </p:blipFill>
        <p:spPr bwMode="auto">
          <a:xfrm>
            <a:off x="347663" y="1311875"/>
            <a:ext cx="4352925" cy="2352675"/>
          </a:xfrm>
          <a:prstGeom prst="rect">
            <a:avLst/>
          </a:prstGeom>
          <a:noFill/>
          <a:ln w="9525">
            <a:noFill/>
            <a:miter lim="800000"/>
            <a:headEnd/>
            <a:tailEnd/>
          </a:ln>
          <a:effectLst/>
        </p:spPr>
      </p:pic>
      <p:sp>
        <p:nvSpPr>
          <p:cNvPr id="14" name="TextBox 12"/>
          <p:cNvSpPr txBox="1">
            <a:spLocks noChangeArrowheads="1"/>
          </p:cNvSpPr>
          <p:nvPr/>
        </p:nvSpPr>
        <p:spPr bwMode="auto">
          <a:xfrm>
            <a:off x="488950" y="6621166"/>
            <a:ext cx="2387600" cy="200055"/>
          </a:xfrm>
          <a:prstGeom prst="rect">
            <a:avLst/>
          </a:prstGeom>
          <a:noFill/>
          <a:ln w="9525">
            <a:noFill/>
            <a:miter lim="800000"/>
            <a:headEnd/>
            <a:tailEnd/>
          </a:ln>
        </p:spPr>
        <p:txBody>
          <a:bodyPr wrap="square">
            <a:spAutoFit/>
          </a:bodyPr>
          <a:lstStyle/>
          <a:p>
            <a:r>
              <a:rPr lang="en-US" sz="700" b="0" dirty="0">
                <a:solidFill>
                  <a:srgbClr val="000000"/>
                </a:solidFill>
              </a:rPr>
              <a:t>Source:  </a:t>
            </a:r>
            <a:r>
              <a:rPr lang="en-US" sz="700" b="0" dirty="0" smtClean="0">
                <a:solidFill>
                  <a:srgbClr val="000000"/>
                </a:solidFill>
              </a:rPr>
              <a:t>Bloomberg, US Department of Labor</a:t>
            </a:r>
            <a:endParaRPr lang="en-US" sz="700" b="0" dirty="0">
              <a:solidFill>
                <a:srgbClr val="000000"/>
              </a:solidFill>
            </a:endParaRPr>
          </a:p>
        </p:txBody>
      </p:sp>
      <p:sp>
        <p:nvSpPr>
          <p:cNvPr id="15" name="Slide Number Placeholder 7"/>
          <p:cNvSpPr txBox="1">
            <a:spLocks/>
          </p:cNvSpPr>
          <p:nvPr/>
        </p:nvSpPr>
        <p:spPr>
          <a:xfrm>
            <a:off x="4410706" y="6492875"/>
            <a:ext cx="378781" cy="365125"/>
          </a:xfrm>
          <a:prstGeom prst="rect">
            <a:avLst/>
          </a:prstGeom>
          <a:ln/>
        </p:spPr>
        <p:txBody>
          <a:bodyPr/>
          <a:lstStyle>
            <a:lvl1pPr algn="l">
              <a:defRPr sz="1000">
                <a:solidFill>
                  <a:srgbClr val="000000"/>
                </a:solidFill>
              </a:defRPr>
            </a:lvl1pPr>
          </a:lstStyle>
          <a:p>
            <a:pPr>
              <a:defRPr/>
            </a:pPr>
            <a:fld id="{DE4EC572-9149-4F2D-81C6-E10B54558E10}" type="slidenum">
              <a:rPr lang="en-US" sz="800" smtClean="0"/>
              <a:pPr>
                <a:defRPr/>
              </a:pPr>
              <a:t>6</a:t>
            </a:fld>
            <a:endParaRPr lang="en-US" sz="800" dirty="0"/>
          </a:p>
        </p:txBody>
      </p:sp>
    </p:spTree>
    <p:extLst>
      <p:ext uri="{BB962C8B-B14F-4D97-AF65-F5344CB8AC3E}">
        <p14:creationId xmlns:p14="http://schemas.microsoft.com/office/powerpoint/2010/main" val="368313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57200" y="639763"/>
            <a:ext cx="8226425" cy="393700"/>
          </a:xfrm>
          <a:prstGeom prst="rect">
            <a:avLst/>
          </a:prstGeom>
        </p:spPr>
        <p:txBody>
          <a:bodyPr lIns="0"/>
          <a:lstStyle/>
          <a:p>
            <a:pPr>
              <a:defRPr/>
            </a:pPr>
            <a:r>
              <a:rPr lang="en-US" sz="1600" b="1" kern="0" dirty="0" smtClean="0">
                <a:solidFill>
                  <a:schemeClr val="accent1"/>
                </a:solidFill>
                <a:ea typeface="ＭＳ Ｐゴシック" pitchFamily="28" charset="-128"/>
                <a:cs typeface="Arial" pitchFamily="34" charset="0"/>
              </a:rPr>
              <a:t>But We Expect Growth to Pick Up in 2014</a:t>
            </a:r>
            <a:endParaRPr lang="en-US" sz="1600" b="1" kern="0" dirty="0">
              <a:solidFill>
                <a:schemeClr val="accent1"/>
              </a:solidFill>
              <a:ea typeface="ＭＳ Ｐゴシック" pitchFamily="28" charset="-128"/>
              <a:cs typeface="Arial" pitchFamily="34" charset="0"/>
            </a:endParaRPr>
          </a:p>
        </p:txBody>
      </p:sp>
      <p:sp>
        <p:nvSpPr>
          <p:cNvPr id="4" name="TextBox 3"/>
          <p:cNvSpPr txBox="1"/>
          <p:nvPr/>
        </p:nvSpPr>
        <p:spPr>
          <a:xfrm>
            <a:off x="535305" y="5474940"/>
            <a:ext cx="2743200" cy="200055"/>
          </a:xfrm>
          <a:prstGeom prst="rect">
            <a:avLst/>
          </a:prstGeom>
          <a:noFill/>
        </p:spPr>
        <p:txBody>
          <a:bodyPr wrap="square" rtlCol="0">
            <a:spAutoFit/>
          </a:bodyPr>
          <a:lstStyle/>
          <a:p>
            <a:r>
              <a:rPr lang="en-US" sz="700" dirty="0" smtClean="0"/>
              <a:t>Source: STI Econ</a:t>
            </a:r>
            <a:endParaRPr lang="en-US" sz="700" dirty="0"/>
          </a:p>
        </p:txBody>
      </p:sp>
      <p:graphicFrame>
        <p:nvGraphicFramePr>
          <p:cNvPr id="5" name="Chart 4"/>
          <p:cNvGraphicFramePr>
            <a:graphicFrameLocks/>
          </p:cNvGraphicFramePr>
          <p:nvPr>
            <p:extLst>
              <p:ext uri="{D42A27DB-BD31-4B8C-83A1-F6EECF244321}">
                <p14:modId xmlns:p14="http://schemas.microsoft.com/office/powerpoint/2010/main" val="2764385052"/>
              </p:ext>
            </p:extLst>
          </p:nvPr>
        </p:nvGraphicFramePr>
        <p:xfrm>
          <a:off x="402272" y="836613"/>
          <a:ext cx="8336280" cy="4600575"/>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Arrow Connector 7"/>
          <p:cNvCxnSpPr/>
          <p:nvPr/>
        </p:nvCxnSpPr>
        <p:spPr bwMode="auto">
          <a:xfrm flipV="1">
            <a:off x="6305550" y="1504950"/>
            <a:ext cx="2085975" cy="771525"/>
          </a:xfrm>
          <a:prstGeom prst="straightConnector1">
            <a:avLst/>
          </a:prstGeom>
          <a:solidFill>
            <a:schemeClr val="tx2"/>
          </a:solidFill>
          <a:ln w="38100" cap="flat" cmpd="sng" algn="ctr">
            <a:solidFill>
              <a:schemeClr val="bg1">
                <a:lumMod val="50000"/>
              </a:schemeClr>
            </a:solidFill>
            <a:prstDash val="solid"/>
            <a:round/>
            <a:headEnd type="none" w="med" len="med"/>
            <a:tailEnd type="arrow"/>
          </a:ln>
          <a:effectLst/>
        </p:spPr>
      </p:cxnSp>
      <p:sp>
        <p:nvSpPr>
          <p:cNvPr id="7" name="Slide Number Placeholder 7"/>
          <p:cNvSpPr txBox="1">
            <a:spLocks/>
          </p:cNvSpPr>
          <p:nvPr/>
        </p:nvSpPr>
        <p:spPr>
          <a:xfrm>
            <a:off x="4410706" y="6492875"/>
            <a:ext cx="378781" cy="365125"/>
          </a:xfrm>
          <a:prstGeom prst="rect">
            <a:avLst/>
          </a:prstGeom>
          <a:ln/>
        </p:spPr>
        <p:txBody>
          <a:bodyPr/>
          <a:lstStyle>
            <a:lvl1pPr algn="l">
              <a:defRPr sz="1000">
                <a:solidFill>
                  <a:srgbClr val="000000"/>
                </a:solidFill>
              </a:defRPr>
            </a:lvl1pPr>
          </a:lstStyle>
          <a:p>
            <a:pPr>
              <a:defRPr/>
            </a:pPr>
            <a:fld id="{DE4EC572-9149-4F2D-81C6-E10B54558E10}" type="slidenum">
              <a:rPr lang="en-US" sz="800" smtClean="0"/>
              <a:pPr>
                <a:defRPr/>
              </a:pPr>
              <a:t>7</a:t>
            </a:fld>
            <a:endParaRPr lang="en-US" sz="800" dirty="0"/>
          </a:p>
        </p:txBody>
      </p:sp>
    </p:spTree>
    <p:extLst>
      <p:ext uri="{BB962C8B-B14F-4D97-AF65-F5344CB8AC3E}">
        <p14:creationId xmlns:p14="http://schemas.microsoft.com/office/powerpoint/2010/main" val="285087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45481" y="457287"/>
            <a:ext cx="8226425" cy="393700"/>
          </a:xfrm>
          <a:prstGeom prst="rect">
            <a:avLst/>
          </a:prstGeom>
        </p:spPr>
        <p:txBody>
          <a:bodyPr lIns="0"/>
          <a:lstStyle/>
          <a:p>
            <a:pPr>
              <a:defRPr/>
            </a:pPr>
            <a:r>
              <a:rPr lang="en-US" sz="1600" b="1" kern="0" dirty="0" smtClean="0">
                <a:solidFill>
                  <a:schemeClr val="accent1"/>
                </a:solidFill>
                <a:ea typeface="ＭＳ Ｐゴシック" pitchFamily="28" charset="-128"/>
                <a:cs typeface="Arial" pitchFamily="34" charset="0"/>
              </a:rPr>
              <a:t>Recently Improved US Macro Backdrop</a:t>
            </a:r>
            <a:endParaRPr lang="en-US" sz="1600" b="1" kern="0" dirty="0">
              <a:solidFill>
                <a:schemeClr val="accent1"/>
              </a:solidFill>
              <a:ea typeface="ＭＳ Ｐゴシック" pitchFamily="28" charset="-128"/>
              <a:cs typeface="Arial" pitchFamily="34" charset="0"/>
            </a:endParaRPr>
          </a:p>
        </p:txBody>
      </p:sp>
      <p:pic>
        <p:nvPicPr>
          <p:cNvPr id="4" name="Picture 8"/>
          <p:cNvPicPr>
            <a:picLocks noChangeAspect="1" noChangeArrowheads="1"/>
          </p:cNvPicPr>
          <p:nvPr/>
        </p:nvPicPr>
        <p:blipFill>
          <a:blip r:embed="rId3"/>
          <a:srcRect/>
          <a:stretch>
            <a:fillRect/>
          </a:stretch>
        </p:blipFill>
        <p:spPr bwMode="auto">
          <a:xfrm>
            <a:off x="1524000" y="3724275"/>
            <a:ext cx="2733675" cy="1285875"/>
          </a:xfrm>
          <a:prstGeom prst="rect">
            <a:avLst/>
          </a:prstGeom>
          <a:noFill/>
          <a:ln w="9525">
            <a:noFill/>
            <a:miter lim="800000"/>
            <a:headEnd/>
            <a:tailEnd/>
          </a:ln>
          <a:effectLst/>
        </p:spPr>
      </p:pic>
      <p:pic>
        <p:nvPicPr>
          <p:cNvPr id="5" name="Picture 7"/>
          <p:cNvPicPr>
            <a:picLocks noChangeAspect="1" noChangeArrowheads="1"/>
          </p:cNvPicPr>
          <p:nvPr/>
        </p:nvPicPr>
        <p:blipFill>
          <a:blip r:embed="rId4"/>
          <a:srcRect/>
          <a:stretch>
            <a:fillRect/>
          </a:stretch>
        </p:blipFill>
        <p:spPr bwMode="auto">
          <a:xfrm>
            <a:off x="1590675" y="2371725"/>
            <a:ext cx="2733675" cy="1285875"/>
          </a:xfrm>
          <a:prstGeom prst="rect">
            <a:avLst/>
          </a:prstGeom>
          <a:noFill/>
          <a:ln w="9525">
            <a:noFill/>
            <a:miter lim="800000"/>
            <a:headEnd/>
            <a:tailEnd/>
          </a:ln>
          <a:effectLst/>
        </p:spPr>
      </p:pic>
      <p:pic>
        <p:nvPicPr>
          <p:cNvPr id="8" name="Picture 6"/>
          <p:cNvPicPr>
            <a:picLocks noChangeAspect="1" noChangeArrowheads="1"/>
          </p:cNvPicPr>
          <p:nvPr/>
        </p:nvPicPr>
        <p:blipFill>
          <a:blip r:embed="rId5"/>
          <a:srcRect/>
          <a:stretch>
            <a:fillRect/>
          </a:stretch>
        </p:blipFill>
        <p:spPr bwMode="auto">
          <a:xfrm>
            <a:off x="1590675" y="1000125"/>
            <a:ext cx="2733675" cy="1285875"/>
          </a:xfrm>
          <a:prstGeom prst="rect">
            <a:avLst/>
          </a:prstGeom>
          <a:noFill/>
          <a:ln w="9525">
            <a:noFill/>
            <a:miter lim="800000"/>
            <a:headEnd/>
            <a:tailEnd/>
          </a:ln>
          <a:effectLst/>
        </p:spPr>
      </p:pic>
      <p:cxnSp>
        <p:nvCxnSpPr>
          <p:cNvPr id="10" name="Straight Connector 16"/>
          <p:cNvCxnSpPr>
            <a:cxnSpLocks noChangeShapeType="1"/>
          </p:cNvCxnSpPr>
          <p:nvPr/>
        </p:nvCxnSpPr>
        <p:spPr bwMode="auto">
          <a:xfrm>
            <a:off x="1374760" y="922350"/>
            <a:ext cx="0" cy="5486400"/>
          </a:xfrm>
          <a:prstGeom prst="line">
            <a:avLst/>
          </a:prstGeom>
          <a:noFill/>
          <a:ln w="19050" algn="ctr">
            <a:solidFill>
              <a:schemeClr val="tx2"/>
            </a:solidFill>
            <a:round/>
            <a:headEnd/>
            <a:tailEnd/>
          </a:ln>
        </p:spPr>
      </p:cxnSp>
      <p:sp>
        <p:nvSpPr>
          <p:cNvPr id="11" name="Text Box 8"/>
          <p:cNvSpPr txBox="1">
            <a:spLocks noChangeArrowheads="1"/>
          </p:cNvSpPr>
          <p:nvPr/>
        </p:nvSpPr>
        <p:spPr bwMode="auto">
          <a:xfrm>
            <a:off x="4700588" y="654137"/>
            <a:ext cx="4071937" cy="248458"/>
          </a:xfrm>
          <a:prstGeom prst="rect">
            <a:avLst/>
          </a:prstGeom>
          <a:noFill/>
          <a:ln w="9525">
            <a:noFill/>
            <a:miter lim="800000"/>
            <a:headEnd/>
            <a:tailEnd/>
          </a:ln>
        </p:spPr>
        <p:txBody>
          <a:bodyPr lIns="91431" tIns="45716" rIns="91431" bIns="45716">
            <a:spAutoFit/>
          </a:bodyPr>
          <a:lstStyle/>
          <a:p>
            <a:pPr algn="just" defTabSz="517525">
              <a:lnSpc>
                <a:spcPct val="110000"/>
              </a:lnSpc>
              <a:spcBef>
                <a:spcPct val="20000"/>
              </a:spcBef>
              <a:spcAft>
                <a:spcPct val="60000"/>
              </a:spcAft>
              <a:buClr>
                <a:srgbClr val="000000"/>
              </a:buClr>
              <a:buFont typeface="Wingdings" pitchFamily="2" charset="2"/>
              <a:buNone/>
            </a:pPr>
            <a:r>
              <a:rPr lang="en-US" sz="1000" dirty="0" smtClean="0">
                <a:solidFill>
                  <a:srgbClr val="003366"/>
                </a:solidFill>
                <a:cs typeface="Arial" pitchFamily="34" charset="0"/>
              </a:rPr>
              <a:t>Description</a:t>
            </a:r>
          </a:p>
        </p:txBody>
      </p:sp>
      <p:sp>
        <p:nvSpPr>
          <p:cNvPr id="12" name="Line 9"/>
          <p:cNvSpPr>
            <a:spLocks noChangeShapeType="1"/>
          </p:cNvSpPr>
          <p:nvPr/>
        </p:nvSpPr>
        <p:spPr bwMode="auto">
          <a:xfrm flipV="1">
            <a:off x="4783138" y="884325"/>
            <a:ext cx="3959225" cy="0"/>
          </a:xfrm>
          <a:prstGeom prst="line">
            <a:avLst/>
          </a:prstGeom>
          <a:noFill/>
          <a:ln w="19050">
            <a:solidFill>
              <a:schemeClr val="tx2"/>
            </a:solidFill>
            <a:round/>
            <a:headEnd/>
            <a:tailEnd/>
          </a:ln>
        </p:spPr>
        <p:txBody>
          <a:bodyPr/>
          <a:lstStyle/>
          <a:p>
            <a:endParaRPr lang="en-US" smtClean="0">
              <a:solidFill>
                <a:srgbClr val="000000"/>
              </a:solidFill>
            </a:endParaRPr>
          </a:p>
        </p:txBody>
      </p:sp>
      <p:sp>
        <p:nvSpPr>
          <p:cNvPr id="13" name="Text Box 8"/>
          <p:cNvSpPr txBox="1">
            <a:spLocks noChangeArrowheads="1"/>
          </p:cNvSpPr>
          <p:nvPr/>
        </p:nvSpPr>
        <p:spPr bwMode="auto">
          <a:xfrm>
            <a:off x="1375794" y="654137"/>
            <a:ext cx="1845578" cy="248458"/>
          </a:xfrm>
          <a:prstGeom prst="rect">
            <a:avLst/>
          </a:prstGeom>
          <a:noFill/>
          <a:ln w="9525">
            <a:noFill/>
            <a:miter lim="800000"/>
            <a:headEnd/>
            <a:tailEnd/>
          </a:ln>
        </p:spPr>
        <p:txBody>
          <a:bodyPr wrap="square" lIns="91431" tIns="45716" rIns="91431" bIns="45716">
            <a:spAutoFit/>
          </a:bodyPr>
          <a:lstStyle/>
          <a:p>
            <a:pPr algn="just" defTabSz="517525">
              <a:lnSpc>
                <a:spcPct val="110000"/>
              </a:lnSpc>
              <a:spcBef>
                <a:spcPct val="20000"/>
              </a:spcBef>
              <a:spcAft>
                <a:spcPct val="60000"/>
              </a:spcAft>
              <a:buClr>
                <a:srgbClr val="000000"/>
              </a:buClr>
              <a:buFont typeface="Wingdings" pitchFamily="2" charset="2"/>
              <a:buNone/>
            </a:pPr>
            <a:r>
              <a:rPr lang="en-US" sz="1000" dirty="0" smtClean="0">
                <a:solidFill>
                  <a:srgbClr val="003366"/>
                </a:solidFill>
                <a:cs typeface="Arial" pitchFamily="34" charset="0"/>
              </a:rPr>
              <a:t>Metric</a:t>
            </a:r>
          </a:p>
        </p:txBody>
      </p:sp>
      <p:sp>
        <p:nvSpPr>
          <p:cNvPr id="14" name="Line 9"/>
          <p:cNvSpPr>
            <a:spLocks noChangeShapeType="1"/>
          </p:cNvSpPr>
          <p:nvPr/>
        </p:nvSpPr>
        <p:spPr bwMode="auto">
          <a:xfrm flipV="1">
            <a:off x="1413719" y="884325"/>
            <a:ext cx="3291840" cy="0"/>
          </a:xfrm>
          <a:prstGeom prst="line">
            <a:avLst/>
          </a:prstGeom>
          <a:noFill/>
          <a:ln w="19050">
            <a:solidFill>
              <a:schemeClr val="tx2"/>
            </a:solidFill>
            <a:round/>
            <a:headEnd/>
            <a:tailEnd/>
          </a:ln>
        </p:spPr>
        <p:txBody>
          <a:bodyPr/>
          <a:lstStyle/>
          <a:p>
            <a:endParaRPr lang="en-US" smtClean="0">
              <a:solidFill>
                <a:srgbClr val="000000"/>
              </a:solidFill>
            </a:endParaRPr>
          </a:p>
        </p:txBody>
      </p:sp>
      <p:cxnSp>
        <p:nvCxnSpPr>
          <p:cNvPr id="15" name="Straight Connector 16"/>
          <p:cNvCxnSpPr>
            <a:cxnSpLocks noChangeShapeType="1"/>
          </p:cNvCxnSpPr>
          <p:nvPr/>
        </p:nvCxnSpPr>
        <p:spPr bwMode="auto">
          <a:xfrm>
            <a:off x="4748533" y="923748"/>
            <a:ext cx="0" cy="5486400"/>
          </a:xfrm>
          <a:prstGeom prst="line">
            <a:avLst/>
          </a:prstGeom>
          <a:noFill/>
          <a:ln w="19050" algn="ctr">
            <a:solidFill>
              <a:schemeClr val="tx2"/>
            </a:solidFill>
            <a:round/>
            <a:headEnd/>
            <a:tailEnd/>
          </a:ln>
        </p:spPr>
      </p:cxnSp>
      <p:cxnSp>
        <p:nvCxnSpPr>
          <p:cNvPr id="16" name="Straight Connector 15"/>
          <p:cNvCxnSpPr/>
          <p:nvPr/>
        </p:nvCxnSpPr>
        <p:spPr bwMode="auto">
          <a:xfrm>
            <a:off x="226500" y="3590488"/>
            <a:ext cx="84124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219509" y="5053668"/>
            <a:ext cx="84124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229296" y="2251046"/>
            <a:ext cx="84124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 name="Text Box 8"/>
          <p:cNvSpPr txBox="1">
            <a:spLocks noChangeArrowheads="1"/>
          </p:cNvSpPr>
          <p:nvPr/>
        </p:nvSpPr>
        <p:spPr bwMode="auto">
          <a:xfrm>
            <a:off x="1956032" y="898816"/>
            <a:ext cx="2196518" cy="248458"/>
          </a:xfrm>
          <a:prstGeom prst="rect">
            <a:avLst/>
          </a:prstGeom>
          <a:noFill/>
          <a:ln w="9525">
            <a:noFill/>
            <a:miter lim="800000"/>
            <a:headEnd/>
            <a:tailEnd/>
          </a:ln>
        </p:spPr>
        <p:txBody>
          <a:bodyPr wrap="square" lIns="91431" tIns="45716" rIns="91431" bIns="45716">
            <a:spAutoFit/>
          </a:bodyPr>
          <a:lstStyle/>
          <a:p>
            <a:pPr algn="ctr" defTabSz="517525">
              <a:lnSpc>
                <a:spcPct val="110000"/>
              </a:lnSpc>
              <a:spcBef>
                <a:spcPct val="20000"/>
              </a:spcBef>
              <a:spcAft>
                <a:spcPct val="60000"/>
              </a:spcAft>
              <a:buClr>
                <a:srgbClr val="000000"/>
              </a:buClr>
              <a:buFont typeface="Wingdings" pitchFamily="2" charset="2"/>
              <a:buNone/>
            </a:pPr>
            <a:r>
              <a:rPr lang="en-US" sz="1000" b="0" u="sng" dirty="0" smtClean="0">
                <a:solidFill>
                  <a:srgbClr val="000000"/>
                </a:solidFill>
                <a:cs typeface="Arial" pitchFamily="34" charset="0"/>
              </a:rPr>
              <a:t>Case-Shiller Home Price Index</a:t>
            </a:r>
          </a:p>
        </p:txBody>
      </p:sp>
      <p:sp>
        <p:nvSpPr>
          <p:cNvPr id="20" name="Text Box 8"/>
          <p:cNvSpPr txBox="1">
            <a:spLocks noChangeArrowheads="1"/>
          </p:cNvSpPr>
          <p:nvPr/>
        </p:nvSpPr>
        <p:spPr bwMode="auto">
          <a:xfrm>
            <a:off x="2007764" y="2276008"/>
            <a:ext cx="2196518" cy="248458"/>
          </a:xfrm>
          <a:prstGeom prst="rect">
            <a:avLst/>
          </a:prstGeom>
          <a:noFill/>
          <a:ln w="9525">
            <a:noFill/>
            <a:miter lim="800000"/>
            <a:headEnd/>
            <a:tailEnd/>
          </a:ln>
        </p:spPr>
        <p:txBody>
          <a:bodyPr wrap="square" lIns="91431" tIns="45716" rIns="91431" bIns="45716">
            <a:spAutoFit/>
          </a:bodyPr>
          <a:lstStyle/>
          <a:p>
            <a:pPr algn="ctr" defTabSz="517525">
              <a:lnSpc>
                <a:spcPct val="110000"/>
              </a:lnSpc>
              <a:spcBef>
                <a:spcPct val="20000"/>
              </a:spcBef>
              <a:spcAft>
                <a:spcPct val="60000"/>
              </a:spcAft>
              <a:buClr>
                <a:srgbClr val="000000"/>
              </a:buClr>
              <a:buFont typeface="Wingdings" pitchFamily="2" charset="2"/>
              <a:buNone/>
            </a:pPr>
            <a:r>
              <a:rPr lang="en-US" sz="1000" b="0" u="sng" dirty="0" smtClean="0">
                <a:solidFill>
                  <a:srgbClr val="000000"/>
                </a:solidFill>
                <a:cs typeface="Arial" pitchFamily="34" charset="0"/>
              </a:rPr>
              <a:t>Consumer Sentiment</a:t>
            </a:r>
          </a:p>
        </p:txBody>
      </p:sp>
      <p:sp>
        <p:nvSpPr>
          <p:cNvPr id="21" name="Text Box 8"/>
          <p:cNvSpPr txBox="1">
            <a:spLocks noChangeArrowheads="1"/>
          </p:cNvSpPr>
          <p:nvPr/>
        </p:nvSpPr>
        <p:spPr bwMode="auto">
          <a:xfrm>
            <a:off x="1975606" y="3611256"/>
            <a:ext cx="2196518" cy="261602"/>
          </a:xfrm>
          <a:prstGeom prst="rect">
            <a:avLst/>
          </a:prstGeom>
          <a:noFill/>
          <a:ln w="9525">
            <a:noFill/>
            <a:miter lim="800000"/>
            <a:headEnd/>
            <a:tailEnd/>
          </a:ln>
        </p:spPr>
        <p:txBody>
          <a:bodyPr wrap="square" lIns="91431" tIns="45716" rIns="91431" bIns="45716">
            <a:spAutoFit/>
          </a:bodyPr>
          <a:lstStyle/>
          <a:p>
            <a:pPr algn="ctr" defTabSz="517525">
              <a:lnSpc>
                <a:spcPct val="110000"/>
              </a:lnSpc>
              <a:spcBef>
                <a:spcPct val="20000"/>
              </a:spcBef>
              <a:spcAft>
                <a:spcPct val="60000"/>
              </a:spcAft>
              <a:buClr>
                <a:srgbClr val="000000"/>
              </a:buClr>
              <a:buFont typeface="Wingdings" pitchFamily="2" charset="2"/>
              <a:buNone/>
            </a:pPr>
            <a:r>
              <a:rPr lang="en-US" sz="1000" b="0" u="sng" dirty="0" smtClean="0">
                <a:solidFill>
                  <a:srgbClr val="000000"/>
                </a:solidFill>
                <a:cs typeface="Arial" pitchFamily="34" charset="0"/>
              </a:rPr>
              <a:t>US Manufacturing Jobs</a:t>
            </a:r>
          </a:p>
        </p:txBody>
      </p:sp>
      <p:sp>
        <p:nvSpPr>
          <p:cNvPr id="22" name="Text Box 8"/>
          <p:cNvSpPr txBox="1">
            <a:spLocks noChangeArrowheads="1"/>
          </p:cNvSpPr>
          <p:nvPr/>
        </p:nvSpPr>
        <p:spPr bwMode="auto">
          <a:xfrm>
            <a:off x="1993782" y="5094621"/>
            <a:ext cx="2196518" cy="248458"/>
          </a:xfrm>
          <a:prstGeom prst="rect">
            <a:avLst/>
          </a:prstGeom>
          <a:noFill/>
          <a:ln w="9525">
            <a:noFill/>
            <a:miter lim="800000"/>
            <a:headEnd/>
            <a:tailEnd/>
          </a:ln>
        </p:spPr>
        <p:txBody>
          <a:bodyPr wrap="square" lIns="91431" tIns="45716" rIns="91431" bIns="45716">
            <a:spAutoFit/>
          </a:bodyPr>
          <a:lstStyle/>
          <a:p>
            <a:pPr algn="ctr" defTabSz="517525">
              <a:lnSpc>
                <a:spcPct val="110000"/>
              </a:lnSpc>
              <a:spcBef>
                <a:spcPct val="20000"/>
              </a:spcBef>
              <a:spcAft>
                <a:spcPct val="60000"/>
              </a:spcAft>
              <a:buClr>
                <a:srgbClr val="000000"/>
              </a:buClr>
              <a:buFont typeface="Wingdings" pitchFamily="2" charset="2"/>
              <a:buNone/>
            </a:pPr>
            <a:r>
              <a:rPr lang="en-US" sz="1000" b="0" u="sng" dirty="0" smtClean="0">
                <a:solidFill>
                  <a:srgbClr val="000000"/>
                </a:solidFill>
                <a:cs typeface="Arial" pitchFamily="34" charset="0"/>
              </a:rPr>
              <a:t>Natural Gas Production</a:t>
            </a:r>
          </a:p>
        </p:txBody>
      </p:sp>
      <p:sp>
        <p:nvSpPr>
          <p:cNvPr id="23" name="Text Box 8"/>
          <p:cNvSpPr txBox="1">
            <a:spLocks noChangeArrowheads="1"/>
          </p:cNvSpPr>
          <p:nvPr/>
        </p:nvSpPr>
        <p:spPr bwMode="auto">
          <a:xfrm>
            <a:off x="179137" y="1955829"/>
            <a:ext cx="1098958" cy="248458"/>
          </a:xfrm>
          <a:prstGeom prst="rect">
            <a:avLst/>
          </a:prstGeom>
          <a:noFill/>
          <a:ln w="9525">
            <a:noFill/>
            <a:miter lim="800000"/>
            <a:headEnd/>
            <a:tailEnd/>
          </a:ln>
        </p:spPr>
        <p:txBody>
          <a:bodyPr wrap="square" lIns="91431" tIns="45716" rIns="91431" bIns="45716">
            <a:spAutoFit/>
          </a:bodyPr>
          <a:lstStyle/>
          <a:p>
            <a:pPr algn="ctr" defTabSz="517525">
              <a:lnSpc>
                <a:spcPct val="110000"/>
              </a:lnSpc>
              <a:spcBef>
                <a:spcPct val="20000"/>
              </a:spcBef>
              <a:spcAft>
                <a:spcPct val="60000"/>
              </a:spcAft>
              <a:buClr>
                <a:srgbClr val="000000"/>
              </a:buClr>
              <a:buFont typeface="Wingdings" pitchFamily="2" charset="2"/>
              <a:buNone/>
            </a:pPr>
            <a:r>
              <a:rPr lang="en-US" sz="1000" dirty="0" smtClean="0">
                <a:solidFill>
                  <a:srgbClr val="003366"/>
                </a:solidFill>
                <a:cs typeface="Arial" pitchFamily="34" charset="0"/>
              </a:rPr>
              <a:t>Housing</a:t>
            </a:r>
          </a:p>
        </p:txBody>
      </p:sp>
      <p:sp>
        <p:nvSpPr>
          <p:cNvPr id="24" name="Text Box 8"/>
          <p:cNvSpPr txBox="1">
            <a:spLocks noChangeArrowheads="1"/>
          </p:cNvSpPr>
          <p:nvPr/>
        </p:nvSpPr>
        <p:spPr bwMode="auto">
          <a:xfrm>
            <a:off x="175010" y="3266012"/>
            <a:ext cx="1098958" cy="248458"/>
          </a:xfrm>
          <a:prstGeom prst="rect">
            <a:avLst/>
          </a:prstGeom>
          <a:noFill/>
          <a:ln w="9525">
            <a:noFill/>
            <a:miter lim="800000"/>
            <a:headEnd/>
            <a:tailEnd/>
          </a:ln>
        </p:spPr>
        <p:txBody>
          <a:bodyPr wrap="square" lIns="91431" tIns="45716" rIns="91431" bIns="45716">
            <a:spAutoFit/>
          </a:bodyPr>
          <a:lstStyle/>
          <a:p>
            <a:pPr algn="ctr" defTabSz="517525">
              <a:lnSpc>
                <a:spcPct val="110000"/>
              </a:lnSpc>
              <a:spcBef>
                <a:spcPct val="20000"/>
              </a:spcBef>
              <a:spcAft>
                <a:spcPct val="60000"/>
              </a:spcAft>
              <a:buClr>
                <a:srgbClr val="000000"/>
              </a:buClr>
              <a:buFont typeface="Wingdings" pitchFamily="2" charset="2"/>
              <a:buNone/>
            </a:pPr>
            <a:r>
              <a:rPr lang="en-US" sz="1000" dirty="0" smtClean="0">
                <a:solidFill>
                  <a:srgbClr val="003366"/>
                </a:solidFill>
                <a:cs typeface="Arial" pitchFamily="34" charset="0"/>
              </a:rPr>
              <a:t>Consumer</a:t>
            </a:r>
          </a:p>
        </p:txBody>
      </p:sp>
      <p:sp>
        <p:nvSpPr>
          <p:cNvPr id="25" name="Text Box 8"/>
          <p:cNvSpPr txBox="1">
            <a:spLocks noChangeArrowheads="1"/>
          </p:cNvSpPr>
          <p:nvPr/>
        </p:nvSpPr>
        <p:spPr bwMode="auto">
          <a:xfrm>
            <a:off x="221013" y="4679011"/>
            <a:ext cx="1098958" cy="248458"/>
          </a:xfrm>
          <a:prstGeom prst="rect">
            <a:avLst/>
          </a:prstGeom>
          <a:noFill/>
          <a:ln w="9525">
            <a:noFill/>
            <a:miter lim="800000"/>
            <a:headEnd/>
            <a:tailEnd/>
          </a:ln>
        </p:spPr>
        <p:txBody>
          <a:bodyPr wrap="square" lIns="91431" tIns="45716" rIns="91431" bIns="45716">
            <a:spAutoFit/>
          </a:bodyPr>
          <a:lstStyle/>
          <a:p>
            <a:pPr algn="ctr" defTabSz="517525">
              <a:lnSpc>
                <a:spcPct val="110000"/>
              </a:lnSpc>
              <a:spcBef>
                <a:spcPct val="20000"/>
              </a:spcBef>
              <a:spcAft>
                <a:spcPct val="60000"/>
              </a:spcAft>
              <a:buClr>
                <a:srgbClr val="000000"/>
              </a:buClr>
              <a:buFont typeface="Wingdings" pitchFamily="2" charset="2"/>
              <a:buNone/>
            </a:pPr>
            <a:r>
              <a:rPr lang="en-US" sz="1000" dirty="0" smtClean="0">
                <a:solidFill>
                  <a:srgbClr val="003366"/>
                </a:solidFill>
                <a:cs typeface="Arial" pitchFamily="34" charset="0"/>
              </a:rPr>
              <a:t>Manufacturing</a:t>
            </a:r>
          </a:p>
        </p:txBody>
      </p:sp>
      <p:sp>
        <p:nvSpPr>
          <p:cNvPr id="26" name="Text Box 8"/>
          <p:cNvSpPr txBox="1">
            <a:spLocks noChangeArrowheads="1"/>
          </p:cNvSpPr>
          <p:nvPr/>
        </p:nvSpPr>
        <p:spPr bwMode="auto">
          <a:xfrm>
            <a:off x="141488" y="6152304"/>
            <a:ext cx="1098958" cy="248458"/>
          </a:xfrm>
          <a:prstGeom prst="rect">
            <a:avLst/>
          </a:prstGeom>
          <a:noFill/>
          <a:ln w="9525">
            <a:noFill/>
            <a:miter lim="800000"/>
            <a:headEnd/>
            <a:tailEnd/>
          </a:ln>
        </p:spPr>
        <p:txBody>
          <a:bodyPr wrap="square" lIns="91431" tIns="45716" rIns="91431" bIns="45716">
            <a:spAutoFit/>
          </a:bodyPr>
          <a:lstStyle/>
          <a:p>
            <a:pPr algn="ctr" defTabSz="517525">
              <a:lnSpc>
                <a:spcPct val="110000"/>
              </a:lnSpc>
              <a:spcBef>
                <a:spcPct val="20000"/>
              </a:spcBef>
              <a:spcAft>
                <a:spcPct val="60000"/>
              </a:spcAft>
              <a:buClr>
                <a:srgbClr val="000000"/>
              </a:buClr>
              <a:buFont typeface="Wingdings" pitchFamily="2" charset="2"/>
              <a:buNone/>
            </a:pPr>
            <a:r>
              <a:rPr lang="en-US" sz="1000" dirty="0" smtClean="0">
                <a:solidFill>
                  <a:srgbClr val="003366"/>
                </a:solidFill>
                <a:cs typeface="Arial" pitchFamily="34" charset="0"/>
              </a:rPr>
              <a:t>Energy</a:t>
            </a:r>
          </a:p>
        </p:txBody>
      </p:sp>
      <p:pic>
        <p:nvPicPr>
          <p:cNvPr id="27" name="Picture 7"/>
          <p:cNvPicPr>
            <a:picLocks noChangeAspect="1" noChangeArrowheads="1"/>
          </p:cNvPicPr>
          <p:nvPr/>
        </p:nvPicPr>
        <p:blipFill>
          <a:blip r:embed="rId6"/>
          <a:srcRect/>
          <a:stretch>
            <a:fillRect/>
          </a:stretch>
        </p:blipFill>
        <p:spPr bwMode="auto">
          <a:xfrm>
            <a:off x="1885950" y="5324800"/>
            <a:ext cx="2610549" cy="1257674"/>
          </a:xfrm>
          <a:prstGeom prst="rect">
            <a:avLst/>
          </a:prstGeom>
          <a:noFill/>
          <a:ln w="9525">
            <a:noFill/>
            <a:miter lim="800000"/>
            <a:headEnd/>
            <a:tailEnd/>
          </a:ln>
          <a:effectLst/>
        </p:spPr>
      </p:pic>
      <p:sp>
        <p:nvSpPr>
          <p:cNvPr id="28" name="Rectangle 3"/>
          <p:cNvSpPr>
            <a:spLocks noChangeArrowheads="1"/>
          </p:cNvSpPr>
          <p:nvPr/>
        </p:nvSpPr>
        <p:spPr bwMode="auto">
          <a:xfrm flipH="1">
            <a:off x="4750000" y="1097806"/>
            <a:ext cx="3717725" cy="1049032"/>
          </a:xfrm>
          <a:prstGeom prst="rect">
            <a:avLst/>
          </a:prstGeom>
          <a:noFill/>
          <a:ln w="0" algn="ctr">
            <a:noFill/>
            <a:miter lim="800000"/>
            <a:headEnd/>
            <a:tailEnd/>
          </a:ln>
        </p:spPr>
        <p:txBody>
          <a:bodyPr lIns="0" tIns="0" rIns="0" bIns="0"/>
          <a:lstStyle/>
          <a:p>
            <a:pPr marL="342900" lvl="1" indent="-228600" defTabSz="171450" eaLnBrk="0" hangingPunct="0">
              <a:lnSpc>
                <a:spcPct val="150000"/>
              </a:lnSpc>
              <a:buClr>
                <a:srgbClr val="003366"/>
              </a:buClr>
              <a:buSzPct val="100000"/>
              <a:buFont typeface="Wingdings" pitchFamily="2" charset="2"/>
              <a:buChar char="§"/>
              <a:tabLst>
                <a:tab pos="171450" algn="l"/>
              </a:tabLst>
            </a:pPr>
            <a:r>
              <a:rPr lang="en-US" sz="1000" b="0" dirty="0" smtClean="0">
                <a:solidFill>
                  <a:srgbClr val="003366"/>
                </a:solidFill>
              </a:rPr>
              <a:t>Home prices up 8% YOY</a:t>
            </a:r>
          </a:p>
          <a:p>
            <a:pPr marL="342900" lvl="1" indent="-228600" defTabSz="171450" eaLnBrk="0" hangingPunct="0">
              <a:lnSpc>
                <a:spcPct val="150000"/>
              </a:lnSpc>
              <a:buClr>
                <a:srgbClr val="003366"/>
              </a:buClr>
              <a:buSzPct val="100000"/>
              <a:buFont typeface="Wingdings" pitchFamily="2" charset="2"/>
              <a:buChar char="§"/>
              <a:tabLst>
                <a:tab pos="171450" algn="l"/>
              </a:tabLst>
            </a:pPr>
            <a:r>
              <a:rPr lang="en-US" sz="1000" b="0" dirty="0" smtClean="0">
                <a:solidFill>
                  <a:srgbClr val="003366"/>
                </a:solidFill>
              </a:rPr>
              <a:t>Housing starts up 11% YOY</a:t>
            </a:r>
          </a:p>
          <a:p>
            <a:pPr marL="342900" lvl="1" indent="-228600" defTabSz="171450" eaLnBrk="0" hangingPunct="0">
              <a:lnSpc>
                <a:spcPct val="150000"/>
              </a:lnSpc>
              <a:buClr>
                <a:srgbClr val="003366"/>
              </a:buClr>
              <a:buSzPct val="100000"/>
              <a:buFont typeface="Wingdings" pitchFamily="2" charset="2"/>
              <a:buChar char="§"/>
              <a:tabLst>
                <a:tab pos="171450" algn="l"/>
              </a:tabLst>
            </a:pPr>
            <a:r>
              <a:rPr lang="en-US" sz="1000" b="0" dirty="0" smtClean="0">
                <a:solidFill>
                  <a:srgbClr val="003366"/>
                </a:solidFill>
              </a:rPr>
              <a:t>Residential investment growing &gt; 20% and contributing ~0.5% to GDP</a:t>
            </a:r>
          </a:p>
        </p:txBody>
      </p:sp>
      <p:sp>
        <p:nvSpPr>
          <p:cNvPr id="29" name="Rectangle 3"/>
          <p:cNvSpPr>
            <a:spLocks noChangeArrowheads="1"/>
          </p:cNvSpPr>
          <p:nvPr/>
        </p:nvSpPr>
        <p:spPr bwMode="auto">
          <a:xfrm flipH="1">
            <a:off x="4751397" y="2387894"/>
            <a:ext cx="3887778" cy="1132515"/>
          </a:xfrm>
          <a:prstGeom prst="rect">
            <a:avLst/>
          </a:prstGeom>
          <a:noFill/>
          <a:ln w="0" algn="ctr">
            <a:noFill/>
            <a:miter lim="800000"/>
            <a:headEnd/>
            <a:tailEnd/>
          </a:ln>
        </p:spPr>
        <p:txBody>
          <a:bodyPr lIns="0" tIns="0" rIns="0" bIns="0"/>
          <a:lstStyle/>
          <a:p>
            <a:pPr marL="342900" lvl="1" indent="-228600" defTabSz="171450" eaLnBrk="0" hangingPunct="0">
              <a:lnSpc>
                <a:spcPct val="150000"/>
              </a:lnSpc>
              <a:buClr>
                <a:srgbClr val="003366"/>
              </a:buClr>
              <a:buSzPct val="100000"/>
              <a:buFont typeface="Wingdings" pitchFamily="2" charset="2"/>
              <a:buChar char="§"/>
              <a:tabLst>
                <a:tab pos="171450" algn="l"/>
              </a:tabLst>
            </a:pPr>
            <a:r>
              <a:rPr lang="en-US" sz="1000" b="0" dirty="0" smtClean="0">
                <a:solidFill>
                  <a:srgbClr val="003366"/>
                </a:solidFill>
              </a:rPr>
              <a:t>US consumer ~70% of GDP</a:t>
            </a:r>
          </a:p>
          <a:p>
            <a:pPr marL="342900" lvl="1" indent="-228600" defTabSz="171450" eaLnBrk="0" hangingPunct="0">
              <a:lnSpc>
                <a:spcPct val="150000"/>
              </a:lnSpc>
              <a:buClr>
                <a:srgbClr val="003366"/>
              </a:buClr>
              <a:buSzPct val="100000"/>
              <a:buFont typeface="Wingdings" pitchFamily="2" charset="2"/>
              <a:buChar char="§"/>
              <a:tabLst>
                <a:tab pos="171450" algn="l"/>
              </a:tabLst>
            </a:pPr>
            <a:r>
              <a:rPr lang="en-US" sz="1000" b="0" dirty="0" smtClean="0">
                <a:solidFill>
                  <a:srgbClr val="003366"/>
                </a:solidFill>
              </a:rPr>
              <a:t>Consumer sentiment recently reached a five year high</a:t>
            </a:r>
          </a:p>
          <a:p>
            <a:pPr marL="342900" lvl="1" indent="-228600" defTabSz="171450" eaLnBrk="0" hangingPunct="0">
              <a:lnSpc>
                <a:spcPct val="150000"/>
              </a:lnSpc>
              <a:buClr>
                <a:srgbClr val="003366"/>
              </a:buClr>
              <a:buSzPct val="100000"/>
              <a:buFont typeface="Wingdings" pitchFamily="2" charset="2"/>
              <a:buChar char="§"/>
              <a:tabLst>
                <a:tab pos="171450" algn="l"/>
              </a:tabLst>
            </a:pPr>
            <a:r>
              <a:rPr lang="en-US" sz="1000" b="0" dirty="0" smtClean="0">
                <a:solidFill>
                  <a:srgbClr val="003366"/>
                </a:solidFill>
              </a:rPr>
              <a:t>Profound impact on sentiment due to rising equity prices</a:t>
            </a:r>
          </a:p>
        </p:txBody>
      </p:sp>
      <p:sp>
        <p:nvSpPr>
          <p:cNvPr id="30" name="Rectangle 3"/>
          <p:cNvSpPr>
            <a:spLocks noChangeArrowheads="1"/>
          </p:cNvSpPr>
          <p:nvPr/>
        </p:nvSpPr>
        <p:spPr bwMode="auto">
          <a:xfrm flipH="1">
            <a:off x="4752795" y="3636102"/>
            <a:ext cx="3866035" cy="1132515"/>
          </a:xfrm>
          <a:prstGeom prst="rect">
            <a:avLst/>
          </a:prstGeom>
          <a:noFill/>
          <a:ln w="0" algn="ctr">
            <a:noFill/>
            <a:miter lim="800000"/>
            <a:headEnd/>
            <a:tailEnd/>
          </a:ln>
        </p:spPr>
        <p:txBody>
          <a:bodyPr lIns="0" tIns="0" rIns="0" bIns="0"/>
          <a:lstStyle/>
          <a:p>
            <a:pPr marL="342900" lvl="1" indent="-228600" defTabSz="171450" eaLnBrk="0" hangingPunct="0">
              <a:lnSpc>
                <a:spcPct val="150000"/>
              </a:lnSpc>
              <a:buClr>
                <a:srgbClr val="003366"/>
              </a:buClr>
              <a:buSzPct val="100000"/>
              <a:buFont typeface="Wingdings" pitchFamily="2" charset="2"/>
              <a:buChar char="§"/>
              <a:tabLst>
                <a:tab pos="171450" algn="l"/>
              </a:tabLst>
            </a:pPr>
            <a:r>
              <a:rPr lang="en-US" sz="1000" b="0" dirty="0" smtClean="0">
                <a:solidFill>
                  <a:srgbClr val="003366"/>
                </a:solidFill>
              </a:rPr>
              <a:t>US manufacturing growth has outpaced other advanced economies, adding over 500,000 jobs in the past three years</a:t>
            </a:r>
          </a:p>
          <a:p>
            <a:pPr marL="342900" lvl="1" indent="-228600" defTabSz="171450" eaLnBrk="0" hangingPunct="0">
              <a:lnSpc>
                <a:spcPct val="150000"/>
              </a:lnSpc>
              <a:buClr>
                <a:srgbClr val="003366"/>
              </a:buClr>
              <a:buSzPct val="100000"/>
              <a:buFont typeface="Wingdings" pitchFamily="2" charset="2"/>
              <a:buChar char="§"/>
              <a:tabLst>
                <a:tab pos="171450" algn="l"/>
              </a:tabLst>
            </a:pPr>
            <a:r>
              <a:rPr lang="en-US" sz="1000" b="0" dirty="0" smtClean="0">
                <a:solidFill>
                  <a:srgbClr val="003366"/>
                </a:solidFill>
              </a:rPr>
              <a:t>Rising costs of labor abroad and shipping to the US has led to a repatriation of jobs as technological innovation and specialized skills lead to efficiencies in production</a:t>
            </a:r>
          </a:p>
        </p:txBody>
      </p:sp>
      <p:sp>
        <p:nvSpPr>
          <p:cNvPr id="31" name="Rectangle 3"/>
          <p:cNvSpPr>
            <a:spLocks noChangeArrowheads="1"/>
          </p:cNvSpPr>
          <p:nvPr/>
        </p:nvSpPr>
        <p:spPr bwMode="auto">
          <a:xfrm flipH="1">
            <a:off x="4745804" y="5141226"/>
            <a:ext cx="3883012" cy="1716774"/>
          </a:xfrm>
          <a:prstGeom prst="rect">
            <a:avLst/>
          </a:prstGeom>
          <a:noFill/>
          <a:ln w="0" algn="ctr">
            <a:noFill/>
            <a:miter lim="800000"/>
            <a:headEnd/>
            <a:tailEnd/>
          </a:ln>
        </p:spPr>
        <p:txBody>
          <a:bodyPr lIns="0" tIns="0" rIns="0" bIns="0"/>
          <a:lstStyle/>
          <a:p>
            <a:pPr marL="342900" lvl="1" indent="-228600" defTabSz="171450" eaLnBrk="0" hangingPunct="0">
              <a:lnSpc>
                <a:spcPct val="150000"/>
              </a:lnSpc>
              <a:buClr>
                <a:srgbClr val="003366"/>
              </a:buClr>
              <a:buSzPct val="100000"/>
              <a:buFont typeface="Wingdings" pitchFamily="2" charset="2"/>
              <a:buChar char="§"/>
              <a:tabLst>
                <a:tab pos="171450" algn="l"/>
              </a:tabLst>
            </a:pPr>
            <a:r>
              <a:rPr lang="en-US" sz="1000" b="0" dirty="0" smtClean="0">
                <a:solidFill>
                  <a:srgbClr val="003366"/>
                </a:solidFill>
              </a:rPr>
              <a:t>The EIA estimates the US will become a net exporter of natural gas by 2016</a:t>
            </a:r>
          </a:p>
          <a:p>
            <a:pPr marL="342900" lvl="1" indent="-228600" defTabSz="171450" eaLnBrk="0" hangingPunct="0">
              <a:lnSpc>
                <a:spcPct val="150000"/>
              </a:lnSpc>
              <a:buClr>
                <a:srgbClr val="003366"/>
              </a:buClr>
              <a:buSzPct val="100000"/>
              <a:buFont typeface="Wingdings" pitchFamily="2" charset="2"/>
              <a:buChar char="§"/>
              <a:tabLst>
                <a:tab pos="171450" algn="l"/>
              </a:tabLst>
            </a:pPr>
            <a:r>
              <a:rPr lang="en-US" sz="1000" b="0" dirty="0" smtClean="0">
                <a:solidFill>
                  <a:srgbClr val="003366"/>
                </a:solidFill>
              </a:rPr>
              <a:t>Recently, the United States became a net exporter of liquefied petroleum gases (LPG) for the first time</a:t>
            </a:r>
          </a:p>
          <a:p>
            <a:pPr marL="342900" lvl="1" indent="-228600" defTabSz="171450" eaLnBrk="0" hangingPunct="0">
              <a:lnSpc>
                <a:spcPct val="150000"/>
              </a:lnSpc>
              <a:buClr>
                <a:srgbClr val="003366"/>
              </a:buClr>
              <a:buSzPct val="100000"/>
              <a:buFont typeface="Wingdings" pitchFamily="2" charset="2"/>
              <a:buChar char="§"/>
              <a:tabLst>
                <a:tab pos="171450" algn="l"/>
              </a:tabLst>
            </a:pPr>
            <a:r>
              <a:rPr lang="en-US" sz="1000" b="0" dirty="0" smtClean="0">
                <a:solidFill>
                  <a:srgbClr val="003366"/>
                </a:solidFill>
              </a:rPr>
              <a:t>US carbon emission hit a 20 year low as producers converted from coal to less expensive natural gas</a:t>
            </a:r>
          </a:p>
        </p:txBody>
      </p:sp>
      <p:pic>
        <p:nvPicPr>
          <p:cNvPr id="32" name="Picture 31" descr="http://grovara.com/wp-content/uploads/2011/01/US-Manufacturing1.jpg"/>
          <p:cNvPicPr/>
          <p:nvPr/>
        </p:nvPicPr>
        <p:blipFill>
          <a:blip r:embed="rId7"/>
          <a:srcRect/>
          <a:stretch>
            <a:fillRect/>
          </a:stretch>
        </p:blipFill>
        <p:spPr bwMode="auto">
          <a:xfrm>
            <a:off x="141139" y="3764008"/>
            <a:ext cx="1163554" cy="841445"/>
          </a:xfrm>
          <a:prstGeom prst="rect">
            <a:avLst/>
          </a:prstGeom>
          <a:noFill/>
          <a:ln w="9525">
            <a:noFill/>
            <a:miter lim="800000"/>
            <a:headEnd/>
            <a:tailEnd/>
          </a:ln>
        </p:spPr>
      </p:pic>
      <p:pic>
        <p:nvPicPr>
          <p:cNvPr id="33" name="Picture 32" descr="http://static.ddmcdn.com/gif/natural-gas-energy.jpg"/>
          <p:cNvPicPr/>
          <p:nvPr/>
        </p:nvPicPr>
        <p:blipFill>
          <a:blip r:embed="rId8"/>
          <a:srcRect/>
          <a:stretch>
            <a:fillRect/>
          </a:stretch>
        </p:blipFill>
        <p:spPr bwMode="auto">
          <a:xfrm>
            <a:off x="143046" y="5303257"/>
            <a:ext cx="1117042" cy="763006"/>
          </a:xfrm>
          <a:prstGeom prst="rect">
            <a:avLst/>
          </a:prstGeom>
          <a:noFill/>
          <a:ln w="9525">
            <a:noFill/>
            <a:miter lim="800000"/>
            <a:headEnd/>
            <a:tailEnd/>
          </a:ln>
        </p:spPr>
      </p:pic>
      <p:pic>
        <p:nvPicPr>
          <p:cNvPr id="34" name="Picture 8" descr="http://partners.thethriftmonster.com/wp-content/uploads/2013/01/NeighborhoodAerialPhoto_2k.jpg"/>
          <p:cNvPicPr>
            <a:picLocks noChangeAspect="1" noChangeArrowheads="1"/>
          </p:cNvPicPr>
          <p:nvPr/>
        </p:nvPicPr>
        <p:blipFill>
          <a:blip r:embed="rId9"/>
          <a:srcRect/>
          <a:stretch>
            <a:fillRect/>
          </a:stretch>
        </p:blipFill>
        <p:spPr bwMode="auto">
          <a:xfrm>
            <a:off x="145481" y="1114000"/>
            <a:ext cx="1105384" cy="737102"/>
          </a:xfrm>
          <a:prstGeom prst="rect">
            <a:avLst/>
          </a:prstGeom>
          <a:noFill/>
        </p:spPr>
      </p:pic>
      <p:pic>
        <p:nvPicPr>
          <p:cNvPr id="35" name="Picture 10" descr="http://money.usnews.com/dbimages/master/14692/FE_PR_100108_Consumers_Cash.jpg"/>
          <p:cNvPicPr>
            <a:picLocks noChangeAspect="1" noChangeArrowheads="1"/>
          </p:cNvPicPr>
          <p:nvPr/>
        </p:nvPicPr>
        <p:blipFill>
          <a:blip r:embed="rId10"/>
          <a:srcRect/>
          <a:stretch>
            <a:fillRect/>
          </a:stretch>
        </p:blipFill>
        <p:spPr bwMode="auto">
          <a:xfrm>
            <a:off x="134433" y="2479249"/>
            <a:ext cx="1135387" cy="710000"/>
          </a:xfrm>
          <a:prstGeom prst="rect">
            <a:avLst/>
          </a:prstGeom>
          <a:noFill/>
        </p:spPr>
      </p:pic>
      <p:sp>
        <p:nvSpPr>
          <p:cNvPr id="36" name="TextBox 12"/>
          <p:cNvSpPr txBox="1">
            <a:spLocks noChangeArrowheads="1"/>
          </p:cNvSpPr>
          <p:nvPr/>
        </p:nvSpPr>
        <p:spPr bwMode="auto">
          <a:xfrm>
            <a:off x="488949" y="6621166"/>
            <a:ext cx="4530726" cy="200055"/>
          </a:xfrm>
          <a:prstGeom prst="rect">
            <a:avLst/>
          </a:prstGeom>
          <a:noFill/>
          <a:ln w="9525">
            <a:noFill/>
            <a:miter lim="800000"/>
            <a:headEnd/>
            <a:tailEnd/>
          </a:ln>
        </p:spPr>
        <p:txBody>
          <a:bodyPr wrap="square">
            <a:spAutoFit/>
          </a:bodyPr>
          <a:lstStyle/>
          <a:p>
            <a:r>
              <a:rPr lang="en-US" sz="700" b="0" dirty="0" smtClean="0">
                <a:solidFill>
                  <a:srgbClr val="000000"/>
                </a:solidFill>
              </a:rPr>
              <a:t>Source:  Bloomberg, </a:t>
            </a:r>
            <a:r>
              <a:rPr lang="en-US" sz="700" b="0" dirty="0" err="1" smtClean="0">
                <a:solidFill>
                  <a:srgbClr val="000000"/>
                </a:solidFill>
              </a:rPr>
              <a:t>Haver</a:t>
            </a:r>
            <a:r>
              <a:rPr lang="en-US" sz="700" b="0" dirty="0" smtClean="0">
                <a:solidFill>
                  <a:srgbClr val="000000"/>
                </a:solidFill>
              </a:rPr>
              <a:t> Analytics, US Census Bureau, PIMCO, National Association of Realtors, EIA</a:t>
            </a:r>
          </a:p>
        </p:txBody>
      </p:sp>
      <p:sp>
        <p:nvSpPr>
          <p:cNvPr id="37" name="Slide Number Placeholder 7"/>
          <p:cNvSpPr txBox="1">
            <a:spLocks/>
          </p:cNvSpPr>
          <p:nvPr/>
        </p:nvSpPr>
        <p:spPr>
          <a:xfrm>
            <a:off x="4410706" y="6492875"/>
            <a:ext cx="378781" cy="365125"/>
          </a:xfrm>
          <a:prstGeom prst="rect">
            <a:avLst/>
          </a:prstGeom>
          <a:ln/>
        </p:spPr>
        <p:txBody>
          <a:bodyPr/>
          <a:lstStyle>
            <a:lvl1pPr algn="l">
              <a:defRPr sz="1000">
                <a:solidFill>
                  <a:srgbClr val="000000"/>
                </a:solidFill>
              </a:defRPr>
            </a:lvl1pPr>
          </a:lstStyle>
          <a:p>
            <a:pPr>
              <a:defRPr/>
            </a:pPr>
            <a:fld id="{DE4EC572-9149-4F2D-81C6-E10B54558E10}" type="slidenum">
              <a:rPr lang="en-US" sz="800" smtClean="0"/>
              <a:pPr>
                <a:defRPr/>
              </a:pPr>
              <a:t>8</a:t>
            </a:fld>
            <a:endParaRPr lang="en-US" sz="800" dirty="0"/>
          </a:p>
        </p:txBody>
      </p:sp>
    </p:spTree>
    <p:extLst>
      <p:ext uri="{BB962C8B-B14F-4D97-AF65-F5344CB8AC3E}">
        <p14:creationId xmlns:p14="http://schemas.microsoft.com/office/powerpoint/2010/main" val="2749429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SunTrust">
      <a:dk1>
        <a:sysClr val="windowText" lastClr="000000"/>
      </a:dk1>
      <a:lt1>
        <a:srgbClr val="FFFFFF"/>
      </a:lt1>
      <a:dk2>
        <a:srgbClr val="003366"/>
      </a:dk2>
      <a:lt2>
        <a:srgbClr val="DAC793"/>
      </a:lt2>
      <a:accent1>
        <a:srgbClr val="003366"/>
      </a:accent1>
      <a:accent2>
        <a:srgbClr val="5CA5D9"/>
      </a:accent2>
      <a:accent3>
        <a:srgbClr val="DAC793"/>
      </a:accent3>
      <a:accent4>
        <a:srgbClr val="F15D22"/>
      </a:accent4>
      <a:accent5>
        <a:srgbClr val="0081C6"/>
      </a:accent5>
      <a:accent6>
        <a:srgbClr val="D2D2D2"/>
      </a:accent6>
      <a:hlink>
        <a:srgbClr val="003366"/>
      </a:hlink>
      <a:folHlink>
        <a:srgbClr val="5CA5D9"/>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12700"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ea typeface="ＭＳ Ｐゴシック" pitchFamily="28" charset="-128"/>
          </a:defRPr>
        </a:defPPr>
      </a:lstStyle>
    </a:spDef>
    <a:lnDef>
      <a:spPr bwMode="auto">
        <a:xfrm>
          <a:off x="0" y="0"/>
          <a:ext cx="1" cy="1"/>
        </a:xfrm>
        <a:custGeom>
          <a:avLst/>
          <a:gdLst/>
          <a:ahLst/>
          <a:cxnLst/>
          <a:rect l="0" t="0" r="0" b="0"/>
          <a:pathLst/>
        </a:custGeom>
        <a:solidFill>
          <a:schemeClr val="tx2"/>
        </a:solidFill>
        <a:ln w="12700"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ea typeface="ＭＳ Ｐゴシック" pitchFamily="28" charset="-128"/>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000000"/>
        </a:dk1>
        <a:lt1>
          <a:srgbClr val="FFFFFF"/>
        </a:lt1>
        <a:dk2>
          <a:srgbClr val="003366"/>
        </a:dk2>
        <a:lt2>
          <a:srgbClr val="808080"/>
        </a:lt2>
        <a:accent1>
          <a:srgbClr val="006655"/>
        </a:accent1>
        <a:accent2>
          <a:srgbClr val="BB8800"/>
        </a:accent2>
        <a:accent3>
          <a:srgbClr val="FFFFFF"/>
        </a:accent3>
        <a:accent4>
          <a:srgbClr val="000000"/>
        </a:accent4>
        <a:accent5>
          <a:srgbClr val="AAB8B4"/>
        </a:accent5>
        <a:accent6>
          <a:srgbClr val="A97B00"/>
        </a:accent6>
        <a:hlink>
          <a:srgbClr val="880022"/>
        </a:hlink>
        <a:folHlink>
          <a:srgbClr val="999999"/>
        </a:folHlink>
      </a:clrScheme>
      <a:clrMap bg1="lt1" tx1="dk1" bg2="lt2" tx2="dk2" accent1="accent1" accent2="accent2" accent3="accent3" accent4="accent4" accent5="accent5" accent6="accent6" hlink="hlink" folHlink="folHlink"/>
    </a:extraClrScheme>
    <a:extraClrScheme>
      <a:clrScheme name="Default 14">
        <a:dk1>
          <a:srgbClr val="000000"/>
        </a:dk1>
        <a:lt1>
          <a:srgbClr val="FFFFFF"/>
        </a:lt1>
        <a:dk2>
          <a:srgbClr val="003366"/>
        </a:dk2>
        <a:lt2>
          <a:srgbClr val="808080"/>
        </a:lt2>
        <a:accent1>
          <a:srgbClr val="003366"/>
        </a:accent1>
        <a:accent2>
          <a:srgbClr val="BB8800"/>
        </a:accent2>
        <a:accent3>
          <a:srgbClr val="FFFFFF"/>
        </a:accent3>
        <a:accent4>
          <a:srgbClr val="000000"/>
        </a:accent4>
        <a:accent5>
          <a:srgbClr val="AAADB8"/>
        </a:accent5>
        <a:accent6>
          <a:srgbClr val="A97B00"/>
        </a:accent6>
        <a:hlink>
          <a:srgbClr val="006655"/>
        </a:hlink>
        <a:folHlink>
          <a:srgbClr val="880022"/>
        </a:folHlink>
      </a:clrScheme>
      <a:clrMap bg1="lt1" tx1="dk1" bg2="lt2" tx2="dk2" accent1="accent1" accent2="accent2" accent3="accent3" accent4="accent4" accent5="accent5" accent6="accent6" hlink="hlink" folHlink="folHlink"/>
    </a:extraClrScheme>
    <a:extraClrScheme>
      <a:clrScheme name="Default 15">
        <a:dk1>
          <a:srgbClr val="000000"/>
        </a:dk1>
        <a:lt1>
          <a:srgbClr val="FFFFFF"/>
        </a:lt1>
        <a:dk2>
          <a:srgbClr val="003366"/>
        </a:dk2>
        <a:lt2>
          <a:srgbClr val="808080"/>
        </a:lt2>
        <a:accent1>
          <a:srgbClr val="003366"/>
        </a:accent1>
        <a:accent2>
          <a:srgbClr val="006655"/>
        </a:accent2>
        <a:accent3>
          <a:srgbClr val="FFFFFF"/>
        </a:accent3>
        <a:accent4>
          <a:srgbClr val="000000"/>
        </a:accent4>
        <a:accent5>
          <a:srgbClr val="AAADB8"/>
        </a:accent5>
        <a:accent6>
          <a:srgbClr val="005C4C"/>
        </a:accent6>
        <a:hlink>
          <a:srgbClr val="BB8800"/>
        </a:hlink>
        <a:folHlink>
          <a:srgbClr val="880022"/>
        </a:folHlink>
      </a:clrScheme>
      <a:clrMap bg1="lt1" tx1="dk1" bg2="lt2" tx2="dk2" accent1="accent1" accent2="accent2" accent3="accent3" accent4="accent4" accent5="accent5" accent6="accent6" hlink="hlink" folHlink="folHlink"/>
    </a:extraClrScheme>
    <a:extraClrScheme>
      <a:clrScheme name="Default 16">
        <a:dk1>
          <a:srgbClr val="000000"/>
        </a:dk1>
        <a:lt1>
          <a:srgbClr val="FFFFFF"/>
        </a:lt1>
        <a:dk2>
          <a:srgbClr val="003366"/>
        </a:dk2>
        <a:lt2>
          <a:srgbClr val="808080"/>
        </a:lt2>
        <a:accent1>
          <a:srgbClr val="003366"/>
        </a:accent1>
        <a:accent2>
          <a:srgbClr val="FFAA11"/>
        </a:accent2>
        <a:accent3>
          <a:srgbClr val="FFFFFF"/>
        </a:accent3>
        <a:accent4>
          <a:srgbClr val="000000"/>
        </a:accent4>
        <a:accent5>
          <a:srgbClr val="AAADB8"/>
        </a:accent5>
        <a:accent6>
          <a:srgbClr val="E79A0E"/>
        </a:accent6>
        <a:hlink>
          <a:srgbClr val="006699"/>
        </a:hlink>
        <a:folHlink>
          <a:srgbClr val="8800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a:themeElements>
    <a:clrScheme name="SunTrust Color Theme">
      <a:dk1>
        <a:srgbClr val="000000"/>
      </a:dk1>
      <a:lt1>
        <a:srgbClr val="FFFFFF"/>
      </a:lt1>
      <a:dk2>
        <a:srgbClr val="003366"/>
      </a:dk2>
      <a:lt2>
        <a:srgbClr val="FFFFFF"/>
      </a:lt2>
      <a:accent1>
        <a:srgbClr val="DAC793"/>
      </a:accent1>
      <a:accent2>
        <a:srgbClr val="0081C6"/>
      </a:accent2>
      <a:accent3>
        <a:srgbClr val="D2D2D2"/>
      </a:accent3>
      <a:accent4>
        <a:srgbClr val="003366"/>
      </a:accent4>
      <a:accent5>
        <a:srgbClr val="5CA5D9"/>
      </a:accent5>
      <a:accent6>
        <a:srgbClr val="FFD98F"/>
      </a:accent6>
      <a:hlink>
        <a:srgbClr val="003366"/>
      </a:hlink>
      <a:folHlink>
        <a:srgbClr val="0081C6"/>
      </a:folHlink>
    </a:clrScheme>
    <a:fontScheme name="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12700"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ea typeface="ＭＳ Ｐゴシック" pitchFamily="28" charset="-128"/>
          </a:defRPr>
        </a:defPPr>
      </a:lstStyle>
    </a:spDef>
    <a:lnDef>
      <a:spPr bwMode="auto">
        <a:xfrm>
          <a:off x="0" y="0"/>
          <a:ext cx="1" cy="1"/>
        </a:xfrm>
        <a:custGeom>
          <a:avLst/>
          <a:gdLst/>
          <a:ahLst/>
          <a:cxnLst/>
          <a:rect l="0" t="0" r="0" b="0"/>
          <a:pathLst/>
        </a:custGeom>
        <a:solidFill>
          <a:schemeClr val="tx2"/>
        </a:solidFill>
        <a:ln w="12700"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ea typeface="ＭＳ Ｐゴシック" pitchFamily="28" charset="-128"/>
          </a:defRPr>
        </a:defPPr>
      </a:lstStyle>
    </a:lnDef>
    <a:txDef>
      <a:spPr>
        <a:noFill/>
      </a:spPr>
      <a:bodyPr wrap="square" rtlCol="0">
        <a:spAutoFit/>
      </a:bodyPr>
      <a:lstStyle>
        <a:defPPr algn="l">
          <a:defRPr sz="1600" i="1" dirty="0" smtClean="0">
            <a:solidFill>
              <a:schemeClr val="tx2"/>
            </a:solidFill>
            <a:latin typeface="Arial" pitchFamily="34" charset="0"/>
            <a:ea typeface="+mn-ea"/>
            <a:cs typeface="Arial" pitchFamily="34" charset="0"/>
          </a:defRPr>
        </a:defPPr>
      </a:lstStyle>
    </a:tx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000000"/>
        </a:dk1>
        <a:lt1>
          <a:srgbClr val="FFFFFF"/>
        </a:lt1>
        <a:dk2>
          <a:srgbClr val="003366"/>
        </a:dk2>
        <a:lt2>
          <a:srgbClr val="808080"/>
        </a:lt2>
        <a:accent1>
          <a:srgbClr val="006655"/>
        </a:accent1>
        <a:accent2>
          <a:srgbClr val="BB8800"/>
        </a:accent2>
        <a:accent3>
          <a:srgbClr val="FFFFFF"/>
        </a:accent3>
        <a:accent4>
          <a:srgbClr val="000000"/>
        </a:accent4>
        <a:accent5>
          <a:srgbClr val="AAB8B4"/>
        </a:accent5>
        <a:accent6>
          <a:srgbClr val="A97B00"/>
        </a:accent6>
        <a:hlink>
          <a:srgbClr val="880022"/>
        </a:hlink>
        <a:folHlink>
          <a:srgbClr val="999999"/>
        </a:folHlink>
      </a:clrScheme>
      <a:clrMap bg1="lt1" tx1="dk1" bg2="lt2" tx2="dk2" accent1="accent1" accent2="accent2" accent3="accent3" accent4="accent4" accent5="accent5" accent6="accent6" hlink="hlink" folHlink="folHlink"/>
    </a:extraClrScheme>
    <a:extraClrScheme>
      <a:clrScheme name="Default 14">
        <a:dk1>
          <a:srgbClr val="000000"/>
        </a:dk1>
        <a:lt1>
          <a:srgbClr val="FFFFFF"/>
        </a:lt1>
        <a:dk2>
          <a:srgbClr val="003366"/>
        </a:dk2>
        <a:lt2>
          <a:srgbClr val="808080"/>
        </a:lt2>
        <a:accent1>
          <a:srgbClr val="003366"/>
        </a:accent1>
        <a:accent2>
          <a:srgbClr val="BB8800"/>
        </a:accent2>
        <a:accent3>
          <a:srgbClr val="FFFFFF"/>
        </a:accent3>
        <a:accent4>
          <a:srgbClr val="000000"/>
        </a:accent4>
        <a:accent5>
          <a:srgbClr val="AAADB8"/>
        </a:accent5>
        <a:accent6>
          <a:srgbClr val="A97B00"/>
        </a:accent6>
        <a:hlink>
          <a:srgbClr val="006655"/>
        </a:hlink>
        <a:folHlink>
          <a:srgbClr val="880022"/>
        </a:folHlink>
      </a:clrScheme>
      <a:clrMap bg1="lt1" tx1="dk1" bg2="lt2" tx2="dk2" accent1="accent1" accent2="accent2" accent3="accent3" accent4="accent4" accent5="accent5" accent6="accent6" hlink="hlink" folHlink="folHlink"/>
    </a:extraClrScheme>
    <a:extraClrScheme>
      <a:clrScheme name="Default 15">
        <a:dk1>
          <a:srgbClr val="000000"/>
        </a:dk1>
        <a:lt1>
          <a:srgbClr val="FFFFFF"/>
        </a:lt1>
        <a:dk2>
          <a:srgbClr val="003366"/>
        </a:dk2>
        <a:lt2>
          <a:srgbClr val="808080"/>
        </a:lt2>
        <a:accent1>
          <a:srgbClr val="003366"/>
        </a:accent1>
        <a:accent2>
          <a:srgbClr val="006655"/>
        </a:accent2>
        <a:accent3>
          <a:srgbClr val="FFFFFF"/>
        </a:accent3>
        <a:accent4>
          <a:srgbClr val="000000"/>
        </a:accent4>
        <a:accent5>
          <a:srgbClr val="AAADB8"/>
        </a:accent5>
        <a:accent6>
          <a:srgbClr val="005C4C"/>
        </a:accent6>
        <a:hlink>
          <a:srgbClr val="BB8800"/>
        </a:hlink>
        <a:folHlink>
          <a:srgbClr val="880022"/>
        </a:folHlink>
      </a:clrScheme>
      <a:clrMap bg1="lt1" tx1="dk1" bg2="lt2" tx2="dk2" accent1="accent1" accent2="accent2" accent3="accent3" accent4="accent4" accent5="accent5" accent6="accent6" hlink="hlink" folHlink="folHlink"/>
    </a:extraClrScheme>
    <a:extraClrScheme>
      <a:clrScheme name="Default 16">
        <a:dk1>
          <a:srgbClr val="000000"/>
        </a:dk1>
        <a:lt1>
          <a:srgbClr val="FFFFFF"/>
        </a:lt1>
        <a:dk2>
          <a:srgbClr val="003366"/>
        </a:dk2>
        <a:lt2>
          <a:srgbClr val="808080"/>
        </a:lt2>
        <a:accent1>
          <a:srgbClr val="003366"/>
        </a:accent1>
        <a:accent2>
          <a:srgbClr val="FFAA11"/>
        </a:accent2>
        <a:accent3>
          <a:srgbClr val="FFFFFF"/>
        </a:accent3>
        <a:accent4>
          <a:srgbClr val="000000"/>
        </a:accent4>
        <a:accent5>
          <a:srgbClr val="AAADB8"/>
        </a:accent5>
        <a:accent6>
          <a:srgbClr val="E79A0E"/>
        </a:accent6>
        <a:hlink>
          <a:srgbClr val="006699"/>
        </a:hlink>
        <a:folHlink>
          <a:srgbClr val="88002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unTrust Colors">
    <a:dk1>
      <a:sysClr val="windowText" lastClr="000000"/>
    </a:dk1>
    <a:lt1>
      <a:sysClr val="window" lastClr="FFFFFF"/>
    </a:lt1>
    <a:dk2>
      <a:srgbClr val="003366"/>
    </a:dk2>
    <a:lt2>
      <a:srgbClr val="EEECE1"/>
    </a:lt2>
    <a:accent1>
      <a:srgbClr val="003366"/>
    </a:accent1>
    <a:accent2>
      <a:srgbClr val="92BDE4"/>
    </a:accent2>
    <a:accent3>
      <a:srgbClr val="5CA5D9"/>
    </a:accent3>
    <a:accent4>
      <a:srgbClr val="DAC793"/>
    </a:accent4>
    <a:accent5>
      <a:srgbClr val="F15D22"/>
    </a:accent5>
    <a:accent6>
      <a:srgbClr val="FFD98F"/>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unTrust Colors">
    <a:dk1>
      <a:sysClr val="windowText" lastClr="000000"/>
    </a:dk1>
    <a:lt1>
      <a:sysClr val="window" lastClr="FFFFFF"/>
    </a:lt1>
    <a:dk2>
      <a:srgbClr val="003366"/>
    </a:dk2>
    <a:lt2>
      <a:srgbClr val="EEECE1"/>
    </a:lt2>
    <a:accent1>
      <a:srgbClr val="003366"/>
    </a:accent1>
    <a:accent2>
      <a:srgbClr val="92BDE4"/>
    </a:accent2>
    <a:accent3>
      <a:srgbClr val="5CA5D9"/>
    </a:accent3>
    <a:accent4>
      <a:srgbClr val="DAC793"/>
    </a:accent4>
    <a:accent5>
      <a:srgbClr val="F15D22"/>
    </a:accent5>
    <a:accent6>
      <a:srgbClr val="FFD98F"/>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E442112BCFA447ADDDECEC65ADC9D6" ma:contentTypeVersion="0" ma:contentTypeDescription="Create a new document." ma:contentTypeScope="" ma:versionID="9493513495cb9459b3bd8325d964ca7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ACAB30-8CF3-4C53-8CF0-6A21AEA26DAC}">
  <ds:schemaRefs>
    <ds:schemaRef ds:uri="http://schemas.microsoft.com/office/2006/metadata/properties"/>
    <ds:schemaRef ds:uri="http://schemas.microsoft.com/office/2006/documentManagement/types"/>
    <ds:schemaRef ds:uri="http://purl.org/dc/dcmitype/"/>
    <ds:schemaRef ds:uri="http://purl.org/dc/elements/1.1/"/>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E8B924E-2D99-4AA3-8DD8-375DA942A3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9B469A45-8260-492F-96CD-0D4FD9086F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39769</TotalTime>
  <Words>5126</Words>
  <Application>Microsoft Office PowerPoint</Application>
  <PresentationFormat>On-screen Show (4:3)</PresentationFormat>
  <Paragraphs>564</Paragraphs>
  <Slides>33</Slides>
  <Notes>22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33</vt:i4>
      </vt:variant>
    </vt:vector>
  </HeadingPairs>
  <TitlesOfParts>
    <vt:vector size="37" baseType="lpstr">
      <vt:lpstr>Default</vt:lpstr>
      <vt:lpstr>Custom Design</vt:lpstr>
      <vt:lpstr>1_Default</vt:lpstr>
      <vt:lpstr>Worksheet</vt:lpstr>
      <vt:lpstr> Economic and Market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SunTrust Banks, Inc.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Skordeles.Michael.J</dc:creator>
  <cp:lastModifiedBy>udfw0</cp:lastModifiedBy>
  <cp:revision>8711</cp:revision>
  <cp:lastPrinted>2014-04-28T18:05:48Z</cp:lastPrinted>
  <dcterms:created xsi:type="dcterms:W3CDTF">2009-02-20T21:41:03Z</dcterms:created>
  <dcterms:modified xsi:type="dcterms:W3CDTF">2014-04-28T22:15:45Z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0x01010007E442112BCFA447ADDDECEC65ADC9D6</vt:lpwstr>
  </property>
</Properties>
</file>