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58" r:id="rId3"/>
    <p:sldId id="259" r:id="rId4"/>
    <p:sldId id="262" r:id="rId5"/>
    <p:sldId id="263" r:id="rId6"/>
    <p:sldId id="264" r:id="rId7"/>
    <p:sldId id="265" r:id="rId8"/>
    <p:sldId id="266" r:id="rId9"/>
    <p:sldId id="267" r:id="rId10"/>
    <p:sldId id="268" r:id="rId11"/>
    <p:sldId id="269" r:id="rId1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2B54"/>
    <a:srgbClr val="8DB632"/>
    <a:srgbClr val="0821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66" d="100"/>
          <a:sy n="66" d="100"/>
        </p:scale>
        <p:origin x="-1958" y="-135"/>
      </p:cViewPr>
      <p:guideLst>
        <p:guide orient="horz" pos="2160"/>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Geneva" charset="0"/>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AC52BB02-9674-4C71-9F1F-A6443D69AA55}" type="datetime1">
              <a:rPr lang="en-US"/>
              <a:pPr>
                <a:defRPr/>
              </a:pPr>
              <a:t>4/28/2014</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Geneva" charset="0"/>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D8696C51-78DC-4716-8AE5-2C0434245A9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Geneva" charset="0"/>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39012A4F-C42F-4EAC-A498-40E4DF790E9E}" type="datetime1">
              <a:rPr lang="en-US"/>
              <a:pPr>
                <a:defRPr/>
              </a:pPr>
              <a:t>4/28/2014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Geneva" charset="0"/>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FD745752-E933-4797-929C-5120BCF7717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Geneva" pitchFamily="64"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4"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pitchFamily="64"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pitchFamily="64"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pitchFamily="64"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dirty="0" smtClean="0">
              <a:cs typeface="Geneva" pitchFamily="-106" charset="-128"/>
            </a:endParaRPr>
          </a:p>
        </p:txBody>
      </p:sp>
      <p:sp>
        <p:nvSpPr>
          <p:cNvPr id="10244" name="Slide Number Placeholder 3"/>
          <p:cNvSpPr>
            <a:spLocks noGrp="1"/>
          </p:cNvSpPr>
          <p:nvPr>
            <p:ph type="sldNum" sz="quarter" idx="5"/>
          </p:nvPr>
        </p:nvSpPr>
        <p:spPr bwMode="auto">
          <a:noFill/>
          <a:ln>
            <a:miter lim="800000"/>
            <a:headEnd/>
            <a:tailEnd/>
          </a:ln>
        </p:spPr>
        <p:txBody>
          <a:bodyPr/>
          <a:lstStyle/>
          <a:p>
            <a:fld id="{D9AC9B5D-B5D8-4D94-BB08-79FF75CB40CC}" type="slidenum">
              <a:rPr lang="en-US" smtClean="0">
                <a:ea typeface="MS PGothic" pitchFamily="34" charset="-128"/>
              </a:rPr>
              <a:pPr/>
              <a:t>0</a:t>
            </a:fld>
            <a:endParaRPr lang="en-US" dirty="0"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5" descr="RCMD logo tag KO.jpg"/>
          <p:cNvPicPr>
            <a:picLocks noChangeAspect="1"/>
          </p:cNvPicPr>
          <p:nvPr userDrawn="1"/>
        </p:nvPicPr>
        <p:blipFill>
          <a:blip r:embed="rId2"/>
          <a:srcRect l="9259" t="15775" r="9259" b="32242"/>
          <a:stretch>
            <a:fillRect/>
          </a:stretch>
        </p:blipFill>
        <p:spPr bwMode="auto">
          <a:xfrm>
            <a:off x="246063" y="71438"/>
            <a:ext cx="1233487" cy="523875"/>
          </a:xfrm>
          <a:prstGeom prst="rect">
            <a:avLst/>
          </a:prstGeom>
          <a:noFill/>
          <a:ln w="9525">
            <a:noFill/>
            <a:miter lim="800000"/>
            <a:headEnd/>
            <a:tailEnd/>
          </a:ln>
        </p:spPr>
      </p:pic>
      <p:sp>
        <p:nvSpPr>
          <p:cNvPr id="3" name="Content Placeholder 2"/>
          <p:cNvSpPr>
            <a:spLocks noGrp="1"/>
          </p:cNvSpPr>
          <p:nvPr>
            <p:ph idx="1"/>
          </p:nvPr>
        </p:nvSpPr>
        <p:spPr>
          <a:xfrm>
            <a:off x="234781" y="1206217"/>
            <a:ext cx="8678990" cy="494041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246050" y="741015"/>
            <a:ext cx="8667594" cy="480207"/>
          </a:xfrm>
          <a:prstGeom prst="rect">
            <a:avLst/>
          </a:prstGeom>
        </p:spPr>
        <p:txBody>
          <a:bodyPr vert="horz"/>
          <a:lstStyle>
            <a:lvl1pPr algn="l">
              <a:defRPr sz="2200" cap="none">
                <a:solidFill>
                  <a:schemeClr val="tx2">
                    <a:lumMod val="75000"/>
                  </a:schemeClr>
                </a:solidFill>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RCM&amp;D logo_Construction_KO-539_Custom.jpg"/>
          <p:cNvPicPr>
            <a:picLocks noChangeAspect="1"/>
          </p:cNvPicPr>
          <p:nvPr userDrawn="1"/>
        </p:nvPicPr>
        <p:blipFill>
          <a:blip r:embed="rId2">
            <a:clrChange>
              <a:clrFrom>
                <a:srgbClr val="002044"/>
              </a:clrFrom>
              <a:clrTo>
                <a:srgbClr val="002044">
                  <a:alpha val="0"/>
                </a:srgbClr>
              </a:clrTo>
            </a:clrChange>
          </a:blip>
          <a:srcRect/>
          <a:stretch>
            <a:fillRect/>
          </a:stretch>
        </p:blipFill>
        <p:spPr bwMode="auto">
          <a:xfrm>
            <a:off x="157163" y="41275"/>
            <a:ext cx="1111250" cy="652463"/>
          </a:xfrm>
          <a:prstGeom prst="rect">
            <a:avLst/>
          </a:prstGeom>
          <a:noFill/>
          <a:ln w="9525">
            <a:noFill/>
            <a:miter lim="800000"/>
            <a:headEnd/>
            <a:tailEnd/>
          </a:ln>
        </p:spPr>
      </p:pic>
      <p:sp>
        <p:nvSpPr>
          <p:cNvPr id="2" name="Title 1"/>
          <p:cNvSpPr>
            <a:spLocks noGrp="1"/>
          </p:cNvSpPr>
          <p:nvPr>
            <p:ph type="ctrTitle"/>
          </p:nvPr>
        </p:nvSpPr>
        <p:spPr>
          <a:xfrm>
            <a:off x="228596" y="1446214"/>
            <a:ext cx="3302000" cy="4480455"/>
          </a:xfrm>
          <a:prstGeom prst="rect">
            <a:avLst/>
          </a:prstGeom>
        </p:spPr>
        <p:txBody>
          <a:bodyPr anchor="t"/>
          <a:lstStyle>
            <a:lvl1pPr algn="l">
              <a:defRPr sz="1800" cap="none">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61318" y="1395411"/>
            <a:ext cx="5065182" cy="4531257"/>
          </a:xfrm>
          <a:prstGeom prst="rect">
            <a:avLst/>
          </a:prstGeom>
        </p:spPr>
        <p:txBody>
          <a:bodyPr/>
          <a:lstStyle>
            <a:lvl1pPr marL="0" indent="0" algn="l">
              <a:buNone/>
              <a:defRPr>
                <a:solidFill>
                  <a:srgbClr val="002B54"/>
                </a:solidFill>
                <a:latin typeface="Times"/>
                <a:cs typeface="Time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789738" y="63055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charset="-128"/>
                <a:cs typeface="Arial" charset="0"/>
              </a:defRPr>
            </a:lvl1pPr>
          </a:lstStyle>
          <a:p>
            <a:pPr>
              <a:defRPr/>
            </a:pPr>
            <a:endParaRPr lang="en-US" dirty="0"/>
          </a:p>
        </p:txBody>
      </p:sp>
      <p:sp>
        <p:nvSpPr>
          <p:cNvPr id="5" name="Footer Placeholder 4"/>
          <p:cNvSpPr>
            <a:spLocks noGrp="1"/>
          </p:cNvSpPr>
          <p:nvPr>
            <p:ph type="ftr" sz="quarter" idx="3"/>
          </p:nvPr>
        </p:nvSpPr>
        <p:spPr>
          <a:xfrm>
            <a:off x="3124200" y="63055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Arial" charset="0"/>
              </a:defRPr>
            </a:lvl1pPr>
          </a:lstStyle>
          <a:p>
            <a:pPr>
              <a:defRPr/>
            </a:pPr>
            <a:endParaRPr lang="en-US" dirty="0"/>
          </a:p>
        </p:txBody>
      </p:sp>
      <p:pic>
        <p:nvPicPr>
          <p:cNvPr id="1028" name="Picture 1" descr="construction.jpg"/>
          <p:cNvPicPr>
            <a:picLocks noChangeAspect="1"/>
          </p:cNvPicPr>
          <p:nvPr userDrawn="1"/>
        </p:nvPicPr>
        <p:blipFill>
          <a:blip r:embed="rId4"/>
          <a:srcRect/>
          <a:stretch>
            <a:fillRect/>
          </a:stretch>
        </p:blipFill>
        <p:spPr bwMode="auto">
          <a:xfrm>
            <a:off x="0" y="1588"/>
            <a:ext cx="9144000" cy="6858000"/>
          </a:xfrm>
          <a:prstGeom prst="rect">
            <a:avLst/>
          </a:prstGeom>
          <a:noFill/>
          <a:ln w="9525">
            <a:noFill/>
            <a:miter lim="800000"/>
            <a:headEnd/>
            <a:tailEnd/>
          </a:ln>
        </p:spPr>
      </p:pic>
      <p:sp>
        <p:nvSpPr>
          <p:cNvPr id="8" name="TextBox 7"/>
          <p:cNvSpPr txBox="1"/>
          <p:nvPr userDrawn="1"/>
        </p:nvSpPr>
        <p:spPr>
          <a:xfrm>
            <a:off x="109538" y="6645275"/>
            <a:ext cx="2667000" cy="214313"/>
          </a:xfrm>
          <a:prstGeom prst="rect">
            <a:avLst/>
          </a:prstGeom>
          <a:noFill/>
        </p:spPr>
        <p:txBody>
          <a:bodyPr>
            <a:spAutoFit/>
          </a:bodyPr>
          <a:lstStyle/>
          <a:p>
            <a:pPr defTabSz="914400" fontAlgn="auto">
              <a:spcBef>
                <a:spcPts val="0"/>
              </a:spcBef>
              <a:spcAft>
                <a:spcPts val="0"/>
              </a:spcAft>
              <a:defRPr/>
            </a:pPr>
            <a:r>
              <a:rPr lang="en-US" sz="800" b="1" dirty="0">
                <a:solidFill>
                  <a:schemeClr val="bg2"/>
                </a:solidFill>
                <a:ea typeface="ＭＳ Ｐゴシック" charset="-128"/>
              </a:rPr>
              <a:t>© 2013 RCM&amp;D. All Rights Reserved.</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ransition spd="med">
    <p:circle/>
  </p:transition>
  <p:hf hdr="0" ftr="0" dt="0"/>
  <p:txStyles>
    <p:titleStyle>
      <a:lvl1pPr algn="r" defTabSz="457200" rtl="0" eaLnBrk="0" fontAlgn="base" hangingPunct="0">
        <a:spcBef>
          <a:spcPct val="0"/>
        </a:spcBef>
        <a:spcAft>
          <a:spcPct val="0"/>
        </a:spcAft>
        <a:defRPr sz="2400" kern="1200" cap="all">
          <a:solidFill>
            <a:schemeClr val="bg1"/>
          </a:solidFill>
          <a:latin typeface="Arial"/>
          <a:ea typeface="MS PGothic" pitchFamily="34" charset="-128"/>
          <a:cs typeface="Geneva" charset="0"/>
        </a:defRPr>
      </a:lvl1pPr>
      <a:lvl2pPr algn="r" defTabSz="457200" rtl="0" eaLnBrk="0" fontAlgn="base" hangingPunct="0">
        <a:spcBef>
          <a:spcPct val="0"/>
        </a:spcBef>
        <a:spcAft>
          <a:spcPct val="0"/>
        </a:spcAft>
        <a:defRPr sz="2400">
          <a:solidFill>
            <a:schemeClr val="bg1"/>
          </a:solidFill>
          <a:latin typeface="Arial" pitchFamily="-68" charset="0"/>
          <a:ea typeface="MS PGothic" pitchFamily="34" charset="-128"/>
          <a:cs typeface="Geneva" charset="0"/>
        </a:defRPr>
      </a:lvl2pPr>
      <a:lvl3pPr algn="r" defTabSz="457200" rtl="0" eaLnBrk="0" fontAlgn="base" hangingPunct="0">
        <a:spcBef>
          <a:spcPct val="0"/>
        </a:spcBef>
        <a:spcAft>
          <a:spcPct val="0"/>
        </a:spcAft>
        <a:defRPr sz="2400">
          <a:solidFill>
            <a:schemeClr val="bg1"/>
          </a:solidFill>
          <a:latin typeface="Arial" pitchFamily="-68" charset="0"/>
          <a:ea typeface="MS PGothic" pitchFamily="34" charset="-128"/>
          <a:cs typeface="Geneva" charset="0"/>
        </a:defRPr>
      </a:lvl3pPr>
      <a:lvl4pPr algn="r" defTabSz="457200" rtl="0" eaLnBrk="0" fontAlgn="base" hangingPunct="0">
        <a:spcBef>
          <a:spcPct val="0"/>
        </a:spcBef>
        <a:spcAft>
          <a:spcPct val="0"/>
        </a:spcAft>
        <a:defRPr sz="2400">
          <a:solidFill>
            <a:schemeClr val="bg1"/>
          </a:solidFill>
          <a:latin typeface="Arial" pitchFamily="-68" charset="0"/>
          <a:ea typeface="MS PGothic" pitchFamily="34" charset="-128"/>
          <a:cs typeface="Geneva" charset="0"/>
        </a:defRPr>
      </a:lvl4pPr>
      <a:lvl5pPr algn="r" defTabSz="457200" rtl="0" eaLnBrk="0" fontAlgn="base" hangingPunct="0">
        <a:spcBef>
          <a:spcPct val="0"/>
        </a:spcBef>
        <a:spcAft>
          <a:spcPct val="0"/>
        </a:spcAft>
        <a:defRPr sz="2400">
          <a:solidFill>
            <a:schemeClr val="bg1"/>
          </a:solidFill>
          <a:latin typeface="Arial" pitchFamily="-68" charset="0"/>
          <a:ea typeface="MS PGothic" pitchFamily="34" charset="-128"/>
          <a:cs typeface="Geneva" charset="0"/>
        </a:defRPr>
      </a:lvl5pPr>
      <a:lvl6pPr marL="457200" algn="l" defTabSz="457200" rtl="0" fontAlgn="base">
        <a:spcBef>
          <a:spcPct val="0"/>
        </a:spcBef>
        <a:spcAft>
          <a:spcPct val="0"/>
        </a:spcAft>
        <a:defRPr sz="2800">
          <a:solidFill>
            <a:schemeClr val="bg1"/>
          </a:solidFill>
          <a:latin typeface="Arial" pitchFamily="-68" charset="0"/>
          <a:ea typeface="Geneva" pitchFamily="-68" charset="-128"/>
        </a:defRPr>
      </a:lvl6pPr>
      <a:lvl7pPr marL="914400" algn="l" defTabSz="457200" rtl="0" fontAlgn="base">
        <a:spcBef>
          <a:spcPct val="0"/>
        </a:spcBef>
        <a:spcAft>
          <a:spcPct val="0"/>
        </a:spcAft>
        <a:defRPr sz="2800">
          <a:solidFill>
            <a:schemeClr val="bg1"/>
          </a:solidFill>
          <a:latin typeface="Arial" pitchFamily="-68" charset="0"/>
          <a:ea typeface="Geneva" pitchFamily="-68" charset="-128"/>
        </a:defRPr>
      </a:lvl7pPr>
      <a:lvl8pPr marL="1371600" algn="l" defTabSz="457200" rtl="0" fontAlgn="base">
        <a:spcBef>
          <a:spcPct val="0"/>
        </a:spcBef>
        <a:spcAft>
          <a:spcPct val="0"/>
        </a:spcAft>
        <a:defRPr sz="2800">
          <a:solidFill>
            <a:schemeClr val="bg1"/>
          </a:solidFill>
          <a:latin typeface="Arial" pitchFamily="-68" charset="0"/>
          <a:ea typeface="Geneva" pitchFamily="-68" charset="-128"/>
        </a:defRPr>
      </a:lvl8pPr>
      <a:lvl9pPr marL="1828800" algn="l" defTabSz="457200" rtl="0" fontAlgn="base">
        <a:spcBef>
          <a:spcPct val="0"/>
        </a:spcBef>
        <a:spcAft>
          <a:spcPct val="0"/>
        </a:spcAft>
        <a:defRPr sz="2800">
          <a:solidFill>
            <a:schemeClr val="bg1"/>
          </a:solidFill>
          <a:latin typeface="Arial" pitchFamily="-68" charset="0"/>
          <a:ea typeface="Geneva" pitchFamily="-68"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Geneva"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a:ea typeface="Geneva" pitchFamily="-68" charset="-128"/>
          <a:cs typeface="Geneva"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Geneva" pitchFamily="-68" charset="-128"/>
          <a:cs typeface="Geneva"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Geneva" pitchFamily="-68" charset="-128"/>
          <a:cs typeface="Geneva"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Geneva" pitchFamily="-68"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274638" y="1762125"/>
            <a:ext cx="8499475" cy="1323439"/>
          </a:xfrm>
          <a:prstGeom prst="rect">
            <a:avLst/>
          </a:prstGeom>
          <a:noFill/>
          <a:ln w="9525">
            <a:noFill/>
            <a:miter lim="800000"/>
            <a:headEnd/>
            <a:tailEnd/>
          </a:ln>
        </p:spPr>
        <p:txBody>
          <a:bodyPr wrap="square">
            <a:spAutoFit/>
          </a:bodyPr>
          <a:lstStyle/>
          <a:p>
            <a:pPr algn="ctr">
              <a:spcAft>
                <a:spcPts val="1200"/>
              </a:spcAft>
            </a:pPr>
            <a:r>
              <a:rPr lang="en-US" sz="4000" b="1" dirty="0" smtClean="0">
                <a:solidFill>
                  <a:schemeClr val="accent2"/>
                </a:solidFill>
                <a:effectLst>
                  <a:innerShdw blurRad="63500" dist="50800" dir="13500000">
                    <a:prstClr val="black">
                      <a:alpha val="50000"/>
                    </a:prstClr>
                  </a:innerShdw>
                </a:effectLst>
              </a:rPr>
              <a:t>403(b) Plan Checklist of Best Practices for Plan Sponsors</a:t>
            </a:r>
            <a:endParaRPr lang="en-US" sz="4000" b="1" dirty="0">
              <a:solidFill>
                <a:schemeClr val="accent2"/>
              </a:solidFill>
              <a:effectLst>
                <a:innerShdw blurRad="63500" dist="50800" dir="13500000">
                  <a:prstClr val="black">
                    <a:alpha val="50000"/>
                  </a:prstClr>
                </a:innerShdw>
              </a:effectLst>
            </a:endParaRPr>
          </a:p>
        </p:txBody>
      </p:sp>
      <p:sp>
        <p:nvSpPr>
          <p:cNvPr id="4099" name="Date Placeholder 6"/>
          <p:cNvSpPr txBox="1">
            <a:spLocks/>
          </p:cNvSpPr>
          <p:nvPr/>
        </p:nvSpPr>
        <p:spPr bwMode="auto">
          <a:xfrm>
            <a:off x="6272213" y="6213475"/>
            <a:ext cx="2501900" cy="365125"/>
          </a:xfrm>
          <a:prstGeom prst="rect">
            <a:avLst/>
          </a:prstGeom>
          <a:noFill/>
          <a:ln w="9525">
            <a:noFill/>
            <a:miter lim="800000"/>
            <a:headEnd/>
            <a:tailEnd/>
          </a:ln>
        </p:spPr>
        <p:txBody>
          <a:bodyPr anchor="ctr"/>
          <a:lstStyle/>
          <a:p>
            <a:pPr algn="r"/>
            <a:fld id="{321EC4F1-1BEC-464F-AB2B-3D1D98CCC1F5}" type="datetime4">
              <a:rPr lang="en-US">
                <a:solidFill>
                  <a:srgbClr val="898989"/>
                </a:solidFill>
              </a:rPr>
              <a:pPr algn="r"/>
              <a:t>April 28, 2014</a:t>
            </a:fld>
            <a:endParaRPr lang="en-US" dirty="0">
              <a:solidFill>
                <a:srgbClr val="898989"/>
              </a:solidFill>
            </a:endParaRPr>
          </a:p>
        </p:txBody>
      </p:sp>
      <p:sp>
        <p:nvSpPr>
          <p:cNvPr id="7" name="Rectangle 6"/>
          <p:cNvSpPr/>
          <p:nvPr/>
        </p:nvSpPr>
        <p:spPr bwMode="auto">
          <a:xfrm>
            <a:off x="-7763" y="0"/>
            <a:ext cx="9139237" cy="1371600"/>
          </a:xfrm>
          <a:prstGeom prst="rect">
            <a:avLst/>
          </a:prstGeom>
          <a:solidFill>
            <a:srgbClr val="002B54"/>
          </a:solidFill>
          <a:ln>
            <a:solidFill>
              <a:srgbClr val="002B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1" name="Picture 7" descr="RCMD Tagline PG.jpg"/>
          <p:cNvPicPr>
            <a:picLocks noChangeAspect="1"/>
          </p:cNvPicPr>
          <p:nvPr/>
        </p:nvPicPr>
        <p:blipFill>
          <a:blip r:embed="rId3"/>
          <a:srcRect l="3384" t="23003" r="3125" b="21442"/>
          <a:stretch>
            <a:fillRect/>
          </a:stretch>
        </p:blipFill>
        <p:spPr bwMode="auto">
          <a:xfrm>
            <a:off x="274638" y="6334125"/>
            <a:ext cx="3078162" cy="274638"/>
          </a:xfrm>
          <a:prstGeom prst="rect">
            <a:avLst/>
          </a:prstGeom>
          <a:noFill/>
          <a:ln w="9525">
            <a:noFill/>
            <a:miter lim="800000"/>
            <a:headEnd/>
            <a:tailEnd/>
          </a:ln>
        </p:spPr>
      </p:pic>
      <p:pic>
        <p:nvPicPr>
          <p:cNvPr id="4102" name="Picture 8" descr="RCMD logo tag KO.jpg"/>
          <p:cNvPicPr>
            <a:picLocks noChangeAspect="1"/>
          </p:cNvPicPr>
          <p:nvPr/>
        </p:nvPicPr>
        <p:blipFill>
          <a:blip r:embed="rId4"/>
          <a:srcRect l="8971" t="18489" r="8044" b="29823"/>
          <a:stretch>
            <a:fillRect/>
          </a:stretch>
        </p:blipFill>
        <p:spPr bwMode="auto">
          <a:xfrm>
            <a:off x="263525" y="314325"/>
            <a:ext cx="2276475" cy="944563"/>
          </a:xfrm>
          <a:prstGeom prst="rect">
            <a:avLst/>
          </a:prstGeom>
          <a:noFill/>
          <a:ln w="9525">
            <a:noFill/>
            <a:miter lim="800000"/>
            <a:headEnd/>
            <a:tailEnd/>
          </a:ln>
        </p:spPr>
      </p:pic>
      <p:pic>
        <p:nvPicPr>
          <p:cNvPr id="4103" name="Picture 8" descr="Ampersand (Blue).jpg"/>
          <p:cNvPicPr>
            <a:picLocks noChangeAspect="1"/>
          </p:cNvPicPr>
          <p:nvPr/>
        </p:nvPicPr>
        <p:blipFill>
          <a:blip r:embed="rId5"/>
          <a:srcRect/>
          <a:stretch>
            <a:fillRect/>
          </a:stretch>
        </p:blipFill>
        <p:spPr bwMode="auto">
          <a:xfrm>
            <a:off x="8208963" y="9525"/>
            <a:ext cx="822325" cy="1336675"/>
          </a:xfrm>
          <a:prstGeom prst="rect">
            <a:avLst/>
          </a:prstGeom>
          <a:noFill/>
          <a:ln w="9525">
            <a:noFill/>
            <a:miter lim="800000"/>
            <a:headEnd/>
            <a:tailEnd/>
          </a:ln>
        </p:spPr>
      </p:pic>
      <p:sp>
        <p:nvSpPr>
          <p:cNvPr id="8" name="TextBox 6"/>
          <p:cNvSpPr txBox="1">
            <a:spLocks noChangeArrowheads="1"/>
          </p:cNvSpPr>
          <p:nvPr/>
        </p:nvSpPr>
        <p:spPr bwMode="auto">
          <a:xfrm>
            <a:off x="274638" y="3671573"/>
            <a:ext cx="8499475" cy="861774"/>
          </a:xfrm>
          <a:prstGeom prst="rect">
            <a:avLst/>
          </a:prstGeom>
          <a:noFill/>
          <a:ln w="9525">
            <a:noFill/>
            <a:miter lim="800000"/>
            <a:headEnd/>
            <a:tailEnd/>
          </a:ln>
        </p:spPr>
        <p:txBody>
          <a:bodyPr wrap="square">
            <a:spAutoFit/>
          </a:bodyPr>
          <a:lstStyle/>
          <a:p>
            <a:pPr algn="ctr">
              <a:spcAft>
                <a:spcPts val="0"/>
              </a:spcAft>
            </a:pPr>
            <a:r>
              <a:rPr lang="en-US" sz="2800" b="1" dirty="0" smtClean="0">
                <a:solidFill>
                  <a:schemeClr val="accent1"/>
                </a:solidFill>
                <a:effectLst>
                  <a:outerShdw blurRad="50800" dist="38100" dir="2700000" algn="tl" rotWithShape="0">
                    <a:prstClr val="black">
                      <a:alpha val="40000"/>
                    </a:prstClr>
                  </a:outerShdw>
                </a:effectLst>
              </a:rPr>
              <a:t>Geoff Suval, ChFC®, LUTCF, </a:t>
            </a:r>
          </a:p>
          <a:p>
            <a:pPr algn="ctr">
              <a:spcAft>
                <a:spcPts val="0"/>
              </a:spcAft>
            </a:pPr>
            <a:r>
              <a:rPr lang="en-US" sz="2200" b="1" dirty="0" smtClean="0">
                <a:solidFill>
                  <a:srgbClr val="7F7F7F"/>
                </a:solidFill>
              </a:rPr>
              <a:t>Investment Advisory Representative</a:t>
            </a:r>
            <a:endParaRPr lang="en-US" sz="2200" b="1" dirty="0">
              <a:solidFill>
                <a:srgbClr val="7F7F7F"/>
              </a:solidFill>
            </a:endParaRPr>
          </a:p>
        </p:txBody>
      </p:sp>
      <p:sp>
        <p:nvSpPr>
          <p:cNvPr id="9" name="TextBox 8"/>
          <p:cNvSpPr txBox="1"/>
          <p:nvPr/>
        </p:nvSpPr>
        <p:spPr>
          <a:xfrm>
            <a:off x="287164" y="5774498"/>
            <a:ext cx="8499475" cy="461665"/>
          </a:xfrm>
          <a:prstGeom prst="rect">
            <a:avLst/>
          </a:prstGeom>
          <a:noFill/>
        </p:spPr>
        <p:txBody>
          <a:bodyPr wrap="square" rtlCol="0">
            <a:spAutoFit/>
          </a:bodyPr>
          <a:lstStyle/>
          <a:p>
            <a:pPr algn="ctr"/>
            <a:r>
              <a:rPr lang="en-US" sz="1200" b="1" dirty="0" smtClean="0">
                <a:solidFill>
                  <a:schemeClr val="accent1"/>
                </a:solidFill>
              </a:rPr>
              <a:t>Securities and Advisory Services offered through Financial Telesis Inc., member SIPC/FINRA.  </a:t>
            </a:r>
            <a:br>
              <a:rPr lang="en-US" sz="1200" b="1" dirty="0" smtClean="0">
                <a:solidFill>
                  <a:schemeClr val="accent1"/>
                </a:solidFill>
              </a:rPr>
            </a:br>
            <a:r>
              <a:rPr lang="en-US" sz="1200" b="1" dirty="0" smtClean="0">
                <a:solidFill>
                  <a:schemeClr val="accent1"/>
                </a:solidFill>
              </a:rPr>
              <a:t>Financial Telesis Inc. and RCM&amp;D are not affiliated companies.</a:t>
            </a:r>
            <a:endParaRPr lang="en-US" sz="1200" b="1" dirty="0">
              <a:solidFill>
                <a:schemeClr val="accent1"/>
              </a:solidFill>
            </a:endParaRPr>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9</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686461" y="1151701"/>
            <a:ext cx="7783777" cy="3018903"/>
          </a:xfrm>
          <a:prstGeom prst="rect">
            <a:avLst/>
          </a:prstGeom>
          <a:noFill/>
        </p:spPr>
        <p:txBody>
          <a:bodyPr wrap="square" rtlCol="0">
            <a:spAutoFit/>
          </a:bodyPr>
          <a:lstStyle/>
          <a:p>
            <a:pPr algn="ctr">
              <a:lnSpc>
                <a:spcPts val="3300"/>
              </a:lnSpc>
              <a:spcBef>
                <a:spcPts val="1200"/>
              </a:spcBef>
              <a:spcAft>
                <a:spcPts val="600"/>
              </a:spcAft>
            </a:pPr>
            <a:r>
              <a:rPr lang="en-US" sz="2400" dirty="0" smtClean="0"/>
              <a:t>Resolve to maximize the value of your 403(b) plan in 2014.  Best practices like these can help ensure your plan is compliant with all acceptable laws and regulations, that you fulfill your fiduciary responsibilities to the plan and its participants, and that your participants get the resources necessary to make informed savings and investment decisions.</a:t>
            </a:r>
            <a:endParaRPr lang="en-US" sz="2400" dirty="0"/>
          </a:p>
        </p:txBody>
      </p:sp>
      <p:pic>
        <p:nvPicPr>
          <p:cNvPr id="4098" name="Picture 2" descr="http://www.privaledge.net/pricing-strategy/wp-content/uploads/2014/02/Pricing-Research-to-Maximize-Value.jpg"/>
          <p:cNvPicPr>
            <a:picLocks noChangeAspect="1" noChangeArrowheads="1"/>
          </p:cNvPicPr>
          <p:nvPr/>
        </p:nvPicPr>
        <p:blipFill>
          <a:blip r:embed="rId2"/>
          <a:srcRect/>
          <a:stretch>
            <a:fillRect/>
          </a:stretch>
        </p:blipFill>
        <p:spPr bwMode="auto">
          <a:xfrm>
            <a:off x="3595463" y="4307794"/>
            <a:ext cx="2372200" cy="2278970"/>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left)">
                                      <p:cBhvr>
                                        <p:cTn id="1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203" y="1390389"/>
            <a:ext cx="8642959" cy="923330"/>
          </a:xfrm>
          <a:prstGeom prst="rect">
            <a:avLst/>
          </a:prstGeom>
          <a:noFill/>
        </p:spPr>
        <p:txBody>
          <a:bodyPr wrap="square" rtlCol="0">
            <a:spAutoFit/>
          </a:bodyPr>
          <a:lstStyle/>
          <a:p>
            <a:pPr algn="ctr"/>
            <a:r>
              <a:rPr lang="en-US" sz="5400" b="1" dirty="0" smtClean="0">
                <a:solidFill>
                  <a:schemeClr val="accent1"/>
                </a:solidFill>
                <a:effectLst>
                  <a:outerShdw blurRad="50800" dist="38100" dir="2700000" algn="tl" rotWithShape="0">
                    <a:prstClr val="black">
                      <a:alpha val="40000"/>
                    </a:prstClr>
                  </a:outerShdw>
                </a:effectLst>
              </a:rPr>
              <a:t>Thank You</a:t>
            </a:r>
            <a:endParaRPr lang="en-US" b="1" dirty="0">
              <a:solidFill>
                <a:schemeClr val="accent1"/>
              </a:solidFill>
              <a:effectLst>
                <a:outerShdw blurRad="50800" dist="38100" dir="2700000" algn="tl" rotWithShape="0">
                  <a:prstClr val="black">
                    <a:alpha val="40000"/>
                  </a:prstClr>
                </a:outerShdw>
              </a:effectLst>
            </a:endParaRPr>
          </a:p>
        </p:txBody>
      </p:sp>
      <p:pic>
        <p:nvPicPr>
          <p:cNvPr id="5" name="Picture 4" descr="Geoff Suval Business Card.jpg"/>
          <p:cNvPicPr>
            <a:picLocks noChangeAspect="1"/>
          </p:cNvPicPr>
          <p:nvPr/>
        </p:nvPicPr>
        <p:blipFill>
          <a:blip r:embed="rId2">
            <a:clrChange>
              <a:clrFrom>
                <a:srgbClr val="FFFFFF"/>
              </a:clrFrom>
              <a:clrTo>
                <a:srgbClr val="FFFFFF">
                  <a:alpha val="0"/>
                </a:srgbClr>
              </a:clrTo>
            </a:clrChange>
          </a:blip>
          <a:srcRect l="42403" t="24658" r="12254" b="54520"/>
          <a:stretch>
            <a:fillRect/>
          </a:stretch>
        </p:blipFill>
        <p:spPr>
          <a:xfrm rot="196728">
            <a:off x="2173345" y="2345971"/>
            <a:ext cx="5223342" cy="3117597"/>
          </a:xfrm>
          <a:prstGeom prst="rect">
            <a:avLst/>
          </a:prstGeom>
          <a:scene3d>
            <a:camera prst="orthographicFront">
              <a:rot lat="0" lon="21599992" rev="0"/>
            </a:camera>
            <a:lightRig rig="threePt" dir="t"/>
          </a:scene3d>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472488" y="6299200"/>
            <a:ext cx="422275" cy="365125"/>
          </a:xfrm>
          <a:prstGeom prst="rect">
            <a:avLst/>
          </a:prstGeom>
        </p:spPr>
        <p:txBody>
          <a:bodyPr/>
          <a:lstStyle/>
          <a:p>
            <a:pPr algn="ctr">
              <a:defRPr/>
            </a:pPr>
            <a:fld id="{3951D7D4-7D41-4259-A3BA-826864EEEF0C}"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1</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551321" y="1089446"/>
            <a:ext cx="8099384" cy="4047262"/>
          </a:xfrm>
          <a:prstGeom prst="rect">
            <a:avLst/>
          </a:prstGeom>
          <a:noFill/>
        </p:spPr>
        <p:txBody>
          <a:bodyPr wrap="square" rtlCol="0">
            <a:spAutoFit/>
          </a:bodyPr>
          <a:lstStyle/>
          <a:p>
            <a:pPr algn="ctr">
              <a:spcAft>
                <a:spcPts val="1800"/>
              </a:spcAft>
            </a:pPr>
            <a:r>
              <a:rPr lang="en-US" sz="2200" i="1" dirty="0" smtClean="0">
                <a:solidFill>
                  <a:srgbClr val="4D4D4D"/>
                </a:solidFill>
              </a:rPr>
              <a:t>With the issuance of final Internal Revenue </a:t>
            </a:r>
            <a:r>
              <a:rPr lang="en-US" sz="2200" i="1" dirty="0">
                <a:solidFill>
                  <a:srgbClr val="4D4D4D"/>
                </a:solidFill>
              </a:rPr>
              <a:t>Code </a:t>
            </a:r>
            <a:r>
              <a:rPr lang="en-US" sz="2200" i="1" dirty="0" smtClean="0">
                <a:solidFill>
                  <a:srgbClr val="4D4D4D"/>
                </a:solidFill>
                <a:latin typeface="Arial"/>
                <a:ea typeface="Calibri"/>
              </a:rPr>
              <a:t>§</a:t>
            </a:r>
            <a:r>
              <a:rPr lang="en-US" sz="2200" i="1" dirty="0" smtClean="0">
                <a:solidFill>
                  <a:srgbClr val="4D4D4D"/>
                </a:solidFill>
              </a:rPr>
              <a:t>403(b) regulations in 2007 and expanded Department of Labor (DOL) annual reporting requirements, nonprofit plan sponsors are required to exercise more oversight and control over their 403(b) plans than ever before.</a:t>
            </a:r>
          </a:p>
          <a:p>
            <a:pPr algn="ctr">
              <a:spcAft>
                <a:spcPts val="1200"/>
              </a:spcAft>
            </a:pPr>
            <a:r>
              <a:rPr lang="en-US" sz="2200" i="1" dirty="0" smtClean="0">
                <a:solidFill>
                  <a:srgbClr val="4D4D4D"/>
                </a:solidFill>
              </a:rPr>
              <a:t>Great-West Financial has assembled a checklist of suggested “best practices” to assist you in fulfilling your fiduciary responsibilities and helping participants achieve a higher level of retirement readiness.  Only you, as the plan’s fiduciary, can determine the best options and practices for your plan. You may wish to consult your tax and/or legal counsel.</a:t>
            </a:r>
            <a:endParaRPr lang="en-US" sz="2200" i="1" dirty="0">
              <a:solidFill>
                <a:srgbClr val="4D4D4D"/>
              </a:solidFill>
            </a:endParaRPr>
          </a:p>
        </p:txBody>
      </p:sp>
      <p:sp>
        <p:nvSpPr>
          <p:cNvPr id="6" name="TextBox 5"/>
          <p:cNvSpPr txBox="1"/>
          <p:nvPr/>
        </p:nvSpPr>
        <p:spPr>
          <a:xfrm>
            <a:off x="250521" y="5399792"/>
            <a:ext cx="8644241" cy="492443"/>
          </a:xfrm>
          <a:prstGeom prst="rect">
            <a:avLst/>
          </a:prstGeom>
          <a:noFill/>
        </p:spPr>
        <p:txBody>
          <a:bodyPr wrap="square" rtlCol="0">
            <a:spAutoFit/>
          </a:bodyPr>
          <a:lstStyle/>
          <a:p>
            <a:r>
              <a:rPr lang="en-US" sz="2600" b="1" i="1" dirty="0" smtClean="0">
                <a:solidFill>
                  <a:schemeClr val="accent2"/>
                </a:solidFill>
              </a:rPr>
              <a:t>Here are some practices you might consider:</a:t>
            </a:r>
            <a:endParaRPr lang="en-US" sz="2600" b="1" i="1" dirty="0">
              <a:solidFill>
                <a:schemeClr val="accent2"/>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537" y="769309"/>
            <a:ext cx="8667750" cy="1294028"/>
          </a:xfrm>
        </p:spPr>
        <p:txBody>
          <a:bodyPr/>
          <a:lstStyle/>
          <a:p>
            <a:pPr>
              <a:lnSpc>
                <a:spcPts val="2800"/>
              </a:lnSpc>
              <a:defRPr/>
            </a:pPr>
            <a:r>
              <a:rPr lang="en-US" b="1" dirty="0" smtClean="0">
                <a:solidFill>
                  <a:schemeClr val="accent1"/>
                </a:solidFill>
                <a:ea typeface="ＭＳ Ｐゴシック" charset="0"/>
              </a:rPr>
              <a:t>Identify all employees and third parties who work on the plan.  Identify which are fiduciaries and provide training to ensure they understand their basic responsibilities:</a:t>
            </a:r>
            <a:endParaRPr lang="en-US" b="1" dirty="0">
              <a:solidFill>
                <a:schemeClr val="accent1"/>
              </a:solidFill>
              <a:ea typeface="ＭＳ Ｐゴシック" charset="0"/>
            </a:endParaRPr>
          </a:p>
        </p:txBody>
      </p:sp>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2</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3090470" y="1935607"/>
            <a:ext cx="5888517" cy="4401205"/>
          </a:xfrm>
          <a:prstGeom prst="rect">
            <a:avLst/>
          </a:prstGeom>
          <a:noFill/>
        </p:spPr>
        <p:txBody>
          <a:bodyPr wrap="square" rtlCol="0">
            <a:spAutoFit/>
          </a:bodyPr>
          <a:lstStyle/>
          <a:p>
            <a:pPr marL="225425" indent="-225425">
              <a:spcBef>
                <a:spcPts val="600"/>
              </a:spcBef>
              <a:spcAft>
                <a:spcPts val="600"/>
              </a:spcAft>
              <a:buFont typeface="Wingdings" pitchFamily="2" charset="2"/>
              <a:buChar char="§"/>
              <a:tabLst>
                <a:tab pos="225425" algn="l"/>
              </a:tabLst>
            </a:pPr>
            <a:r>
              <a:rPr lang="en-US" sz="2000" dirty="0" smtClean="0"/>
              <a:t>Adhere to the exclusive benefit rule to avoid conflicts of interest.  Make all plan decisions in the best interest of participants.  Ensure fees are reasonable. </a:t>
            </a:r>
          </a:p>
          <a:p>
            <a:pPr marL="225425" indent="-225425">
              <a:spcBef>
                <a:spcPts val="600"/>
              </a:spcBef>
              <a:spcAft>
                <a:spcPts val="600"/>
              </a:spcAft>
              <a:buFont typeface="Wingdings" pitchFamily="2" charset="2"/>
              <a:buChar char="§"/>
              <a:tabLst>
                <a:tab pos="225425" algn="l"/>
              </a:tabLst>
            </a:pPr>
            <a:r>
              <a:rPr lang="en-US" sz="2000" dirty="0" smtClean="0"/>
              <a:t>Satisfy the prudent person standard.  Develop prudent processes for operating the plan.</a:t>
            </a:r>
          </a:p>
          <a:p>
            <a:pPr marL="225425" indent="-225425">
              <a:spcBef>
                <a:spcPts val="600"/>
              </a:spcBef>
              <a:spcAft>
                <a:spcPts val="600"/>
              </a:spcAft>
              <a:buFont typeface="Wingdings" pitchFamily="2" charset="2"/>
              <a:buChar char="§"/>
              <a:tabLst>
                <a:tab pos="225425" algn="l"/>
              </a:tabLst>
            </a:pPr>
            <a:r>
              <a:rPr lang="en-US" sz="2000" dirty="0" smtClean="0"/>
              <a:t>Comply with plan documents. They’re your manual for administering the plan.</a:t>
            </a:r>
          </a:p>
          <a:p>
            <a:pPr marL="225425" indent="-225425">
              <a:spcBef>
                <a:spcPts val="600"/>
              </a:spcBef>
              <a:spcAft>
                <a:spcPts val="600"/>
              </a:spcAft>
              <a:buFont typeface="Wingdings" pitchFamily="2" charset="2"/>
              <a:buChar char="§"/>
              <a:tabLst>
                <a:tab pos="225425" algn="l"/>
              </a:tabLst>
            </a:pPr>
            <a:r>
              <a:rPr lang="en-US" sz="2000" dirty="0" smtClean="0"/>
              <a:t>Establish prudent processes for the selection and diversification of investments.</a:t>
            </a:r>
          </a:p>
          <a:p>
            <a:pPr marL="225425" indent="-225425">
              <a:spcBef>
                <a:spcPts val="600"/>
              </a:spcBef>
              <a:spcAft>
                <a:spcPts val="600"/>
              </a:spcAft>
              <a:buFont typeface="Wingdings" pitchFamily="2" charset="2"/>
              <a:buChar char="§"/>
              <a:tabLst>
                <a:tab pos="225425" algn="l"/>
              </a:tabLst>
            </a:pPr>
            <a:r>
              <a:rPr lang="en-US" sz="2000" dirty="0" smtClean="0"/>
              <a:t>Prudently select and monitor your service providers and the fees charged.</a:t>
            </a:r>
            <a:endParaRPr lang="en-US" sz="2000" dirty="0"/>
          </a:p>
        </p:txBody>
      </p:sp>
      <p:pic>
        <p:nvPicPr>
          <p:cNvPr id="11266" name="Picture 2" descr="http://stratuscomputers.com/wp-content/uploads/2010/11/Business-People-Around-Computer-1.jpg"/>
          <p:cNvPicPr>
            <a:picLocks noChangeAspect="1" noChangeArrowheads="1"/>
          </p:cNvPicPr>
          <p:nvPr/>
        </p:nvPicPr>
        <p:blipFill>
          <a:blip r:embed="rId2"/>
          <a:srcRect/>
          <a:stretch>
            <a:fillRect/>
          </a:stretch>
        </p:blipFill>
        <p:spPr bwMode="auto">
          <a:xfrm>
            <a:off x="433953" y="2906040"/>
            <a:ext cx="2572293" cy="17134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906" y="772766"/>
            <a:ext cx="8897937" cy="605097"/>
          </a:xfrm>
        </p:spPr>
        <p:txBody>
          <a:bodyPr/>
          <a:lstStyle/>
          <a:p>
            <a:pPr>
              <a:defRPr/>
            </a:pPr>
            <a:r>
              <a:rPr lang="en-US" sz="2400" b="1" dirty="0" smtClean="0">
                <a:solidFill>
                  <a:schemeClr val="accent1"/>
                </a:solidFill>
                <a:ea typeface="ＭＳ Ｐゴシック" charset="0"/>
              </a:rPr>
              <a:t>Hold regular meetings to review plan administration:</a:t>
            </a:r>
            <a:endParaRPr lang="en-US" sz="2400" b="1" dirty="0">
              <a:solidFill>
                <a:schemeClr val="accent1"/>
              </a:solidFill>
              <a:ea typeface="ＭＳ Ｐゴシック" charset="0"/>
            </a:endParaRPr>
          </a:p>
        </p:txBody>
      </p:sp>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3</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300625" y="1338390"/>
            <a:ext cx="8506456" cy="4760278"/>
          </a:xfrm>
          <a:prstGeom prst="rect">
            <a:avLst/>
          </a:prstGeom>
          <a:noFill/>
        </p:spPr>
        <p:txBody>
          <a:bodyPr wrap="square" rtlCol="0">
            <a:spAutoFit/>
          </a:bodyPr>
          <a:lstStyle/>
          <a:p>
            <a:pPr marL="287338" indent="-287338">
              <a:lnSpc>
                <a:spcPts val="2700"/>
              </a:lnSpc>
              <a:spcAft>
                <a:spcPts val="1000"/>
              </a:spcAft>
              <a:buFont typeface="Wingdings" pitchFamily="2" charset="2"/>
              <a:buChar char="§"/>
              <a:tabLst>
                <a:tab pos="287338" algn="l"/>
              </a:tabLst>
            </a:pPr>
            <a:r>
              <a:rPr lang="en-US" sz="2000" dirty="0" smtClean="0"/>
              <a:t>Keep the written plan document </a:t>
            </a:r>
            <a:r>
              <a:rPr lang="en-US" sz="2000" dirty="0" smtClean="0"/>
              <a:t>in                                                        compliance </a:t>
            </a:r>
            <a:r>
              <a:rPr lang="en-US" sz="2000" dirty="0" smtClean="0"/>
              <a:t>with all applicable </a:t>
            </a:r>
            <a:br>
              <a:rPr lang="en-US" sz="2000" dirty="0" smtClean="0"/>
            </a:br>
            <a:r>
              <a:rPr lang="en-US" sz="2000" dirty="0" smtClean="0"/>
              <a:t>laws and regulations.</a:t>
            </a:r>
          </a:p>
          <a:p>
            <a:pPr marL="287338" indent="-287338">
              <a:lnSpc>
                <a:spcPts val="2700"/>
              </a:lnSpc>
              <a:spcAft>
                <a:spcPts val="1000"/>
              </a:spcAft>
              <a:buFont typeface="Wingdings" pitchFamily="2" charset="2"/>
              <a:buChar char="§"/>
              <a:tabLst>
                <a:tab pos="287338" algn="l"/>
              </a:tabLst>
            </a:pPr>
            <a:r>
              <a:rPr lang="en-US" sz="2000" dirty="0" smtClean="0"/>
              <a:t>Read your document thoroughly </a:t>
            </a:r>
            <a:r>
              <a:rPr lang="en-US" sz="2000" dirty="0" smtClean="0"/>
              <a:t>and                                                                      often </a:t>
            </a:r>
            <a:r>
              <a:rPr lang="en-US" sz="2000" dirty="0" smtClean="0"/>
              <a:t>and understand each </a:t>
            </a:r>
            <a:r>
              <a:rPr lang="en-US" sz="2000" dirty="0" smtClean="0"/>
              <a:t>provision</a:t>
            </a:r>
            <a:r>
              <a:rPr lang="en-US" sz="2000" dirty="0" smtClean="0"/>
              <a:t>.</a:t>
            </a:r>
          </a:p>
          <a:p>
            <a:pPr marL="287338" indent="-287338">
              <a:lnSpc>
                <a:spcPts val="2700"/>
              </a:lnSpc>
              <a:spcAft>
                <a:spcPts val="1000"/>
              </a:spcAft>
              <a:buFont typeface="Wingdings" pitchFamily="2" charset="2"/>
              <a:buChar char="§"/>
              <a:tabLst>
                <a:tab pos="287338" algn="l"/>
              </a:tabLst>
            </a:pPr>
            <a:r>
              <a:rPr lang="en-US" sz="2000" dirty="0" smtClean="0"/>
              <a:t>Pay particular attention to requirements specific to 403(b) plans, such as universal availability and age 50 catch-up provisions.</a:t>
            </a:r>
          </a:p>
          <a:p>
            <a:pPr marL="287338" indent="-287338">
              <a:lnSpc>
                <a:spcPts val="2700"/>
              </a:lnSpc>
              <a:spcAft>
                <a:spcPts val="1000"/>
              </a:spcAft>
              <a:buFont typeface="Wingdings" pitchFamily="2" charset="2"/>
              <a:buChar char="§"/>
              <a:tabLst>
                <a:tab pos="287338" algn="l"/>
              </a:tabLst>
            </a:pPr>
            <a:r>
              <a:rPr lang="en-US" sz="2000" dirty="0" smtClean="0"/>
              <a:t>Review plan policies, procedures and forms to ensure compliance to plan terms.</a:t>
            </a:r>
          </a:p>
          <a:p>
            <a:pPr marL="287338" indent="-287338">
              <a:lnSpc>
                <a:spcPts val="2700"/>
              </a:lnSpc>
              <a:spcAft>
                <a:spcPts val="1000"/>
              </a:spcAft>
              <a:buFont typeface="Wingdings" pitchFamily="2" charset="2"/>
              <a:buChar char="§"/>
              <a:tabLst>
                <a:tab pos="287338" algn="l"/>
              </a:tabLst>
            </a:pPr>
            <a:r>
              <a:rPr lang="en-US" sz="2000" dirty="0" smtClean="0"/>
              <a:t>If you have multiple providers, your fiduciary duties and potential risks are multiplied, so meet regularly with each one to monitor their services and fees.</a:t>
            </a:r>
            <a:endParaRPr lang="en-US" sz="2000" dirty="0"/>
          </a:p>
        </p:txBody>
      </p:sp>
      <p:pic>
        <p:nvPicPr>
          <p:cNvPr id="10242" name="Picture 2" descr="http://lh6.ggpht.com/-TI_Nt31quMY/S9s_94KfdhI/AAAAAAAAC7g/6i3s-5nG3rc/Meeting_Board%252520Room.jpg"/>
          <p:cNvPicPr>
            <a:picLocks noChangeAspect="1" noChangeArrowheads="1"/>
          </p:cNvPicPr>
          <p:nvPr/>
        </p:nvPicPr>
        <p:blipFill>
          <a:blip r:embed="rId2"/>
          <a:srcRect/>
          <a:stretch>
            <a:fillRect/>
          </a:stretch>
        </p:blipFill>
        <p:spPr bwMode="auto">
          <a:xfrm>
            <a:off x="5396518" y="1316302"/>
            <a:ext cx="2792780" cy="186003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xa-equitable.com/retirement/plan/enroll/img/img-charts.png"/>
          <p:cNvPicPr>
            <a:picLocks noChangeAspect="1" noChangeArrowheads="1"/>
          </p:cNvPicPr>
          <p:nvPr/>
        </p:nvPicPr>
        <p:blipFill>
          <a:blip r:embed="rId2"/>
          <a:srcRect/>
          <a:stretch>
            <a:fillRect/>
          </a:stretch>
        </p:blipFill>
        <p:spPr bwMode="auto">
          <a:xfrm>
            <a:off x="5744348" y="1347735"/>
            <a:ext cx="2728140" cy="1638883"/>
          </a:xfrm>
          <a:prstGeom prst="rect">
            <a:avLst/>
          </a:prstGeom>
          <a:noFill/>
        </p:spPr>
      </p:pic>
      <p:sp>
        <p:nvSpPr>
          <p:cNvPr id="3" name="Title 2"/>
          <p:cNvSpPr>
            <a:spLocks noGrp="1"/>
          </p:cNvSpPr>
          <p:nvPr>
            <p:ph type="title"/>
          </p:nvPr>
        </p:nvSpPr>
        <p:spPr>
          <a:xfrm>
            <a:off x="170907" y="868528"/>
            <a:ext cx="8667750" cy="943300"/>
          </a:xfrm>
        </p:spPr>
        <p:txBody>
          <a:bodyPr/>
          <a:lstStyle/>
          <a:p>
            <a:pPr>
              <a:lnSpc>
                <a:spcPts val="2800"/>
              </a:lnSpc>
              <a:defRPr/>
            </a:pPr>
            <a:r>
              <a:rPr lang="en-US" sz="2400" b="1" dirty="0" smtClean="0">
                <a:solidFill>
                  <a:schemeClr val="accent1"/>
                </a:solidFill>
                <a:ea typeface="ＭＳ Ｐゴシック" charset="0"/>
              </a:rPr>
              <a:t>Consider Implementing plan design features to increase participant retirement readiness:</a:t>
            </a:r>
            <a:endParaRPr lang="en-US" sz="2400" b="1" dirty="0">
              <a:solidFill>
                <a:schemeClr val="accent1"/>
              </a:solidFill>
              <a:ea typeface="ＭＳ Ｐゴシック" charset="0"/>
            </a:endParaRPr>
          </a:p>
        </p:txBody>
      </p:sp>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4</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233102" y="1799795"/>
            <a:ext cx="8567977" cy="4093428"/>
          </a:xfrm>
          <a:prstGeom prst="rect">
            <a:avLst/>
          </a:prstGeom>
          <a:noFill/>
        </p:spPr>
        <p:txBody>
          <a:bodyPr wrap="square" rtlCol="0">
            <a:spAutoFit/>
          </a:bodyPr>
          <a:lstStyle/>
          <a:p>
            <a:pPr marL="287338" indent="-287338">
              <a:spcBef>
                <a:spcPts val="600"/>
              </a:spcBef>
              <a:spcAft>
                <a:spcPts val="600"/>
              </a:spcAft>
              <a:buFont typeface="Wingdings" pitchFamily="2" charset="2"/>
              <a:buChar char="§"/>
              <a:tabLst>
                <a:tab pos="287338" algn="l"/>
              </a:tabLst>
            </a:pPr>
            <a:r>
              <a:rPr lang="en-US" sz="2000" dirty="0" smtClean="0"/>
              <a:t>Add automatic enrollment or increase the </a:t>
            </a:r>
            <a:br>
              <a:rPr lang="en-US" sz="2000" dirty="0" smtClean="0"/>
            </a:br>
            <a:r>
              <a:rPr lang="en-US" sz="2000" dirty="0" smtClean="0"/>
              <a:t>initial deferral rate.</a:t>
            </a:r>
          </a:p>
          <a:p>
            <a:pPr marL="287338" indent="-287338">
              <a:spcBef>
                <a:spcPts val="600"/>
              </a:spcBef>
              <a:spcAft>
                <a:spcPts val="600"/>
              </a:spcAft>
              <a:buFont typeface="Wingdings" pitchFamily="2" charset="2"/>
              <a:buChar char="§"/>
              <a:tabLst>
                <a:tab pos="287338" algn="l"/>
              </a:tabLst>
            </a:pPr>
            <a:r>
              <a:rPr lang="en-US" sz="2000" dirty="0" smtClean="0"/>
              <a:t>Add automatic deferral increases annually.</a:t>
            </a:r>
          </a:p>
          <a:p>
            <a:pPr marL="287338" indent="-287338">
              <a:spcBef>
                <a:spcPts val="600"/>
              </a:spcBef>
              <a:spcAft>
                <a:spcPts val="600"/>
              </a:spcAft>
              <a:buFont typeface="Wingdings" pitchFamily="2" charset="2"/>
              <a:buChar char="§"/>
              <a:tabLst>
                <a:tab pos="287338" algn="l"/>
              </a:tabLst>
            </a:pPr>
            <a:r>
              <a:rPr lang="en-US" sz="2000" dirty="0" smtClean="0"/>
              <a:t>Add or revamp employer contributions to foster increased elective deferrals.</a:t>
            </a:r>
          </a:p>
          <a:p>
            <a:pPr marL="287338" indent="-287338">
              <a:spcBef>
                <a:spcPts val="600"/>
              </a:spcBef>
              <a:spcAft>
                <a:spcPts val="600"/>
              </a:spcAft>
              <a:buFont typeface="Wingdings" pitchFamily="2" charset="2"/>
              <a:buChar char="§"/>
              <a:tabLst>
                <a:tab pos="287338" algn="l"/>
              </a:tabLst>
            </a:pPr>
            <a:r>
              <a:rPr lang="en-US" sz="2000" dirty="0" smtClean="0"/>
              <a:t>Consider whether offering Roth contributions and the new in-plan Roth rollovers would benefit your participants</a:t>
            </a:r>
          </a:p>
          <a:p>
            <a:pPr marL="287338" indent="-287338">
              <a:spcBef>
                <a:spcPts val="600"/>
              </a:spcBef>
              <a:spcAft>
                <a:spcPts val="600"/>
              </a:spcAft>
              <a:buFont typeface="Wingdings" pitchFamily="2" charset="2"/>
              <a:buChar char="§"/>
              <a:tabLst>
                <a:tab pos="287338" algn="l"/>
              </a:tabLst>
            </a:pPr>
            <a:r>
              <a:rPr lang="en-US" sz="2000" dirty="0" smtClean="0"/>
              <a:t>Limit the number of plan loans that can be outstanding.</a:t>
            </a:r>
          </a:p>
          <a:p>
            <a:pPr marL="287338" indent="-287338">
              <a:spcBef>
                <a:spcPts val="600"/>
              </a:spcBef>
              <a:spcAft>
                <a:spcPts val="600"/>
              </a:spcAft>
              <a:buFont typeface="Wingdings" pitchFamily="2" charset="2"/>
              <a:buChar char="§"/>
              <a:tabLst>
                <a:tab pos="287338" algn="l"/>
              </a:tabLst>
            </a:pPr>
            <a:r>
              <a:rPr lang="en-US" sz="2000" dirty="0" smtClean="0"/>
              <a:t>Re-enroll all participants into a Qualified Default Investment Alternative.</a:t>
            </a:r>
          </a:p>
          <a:p>
            <a:pPr marL="287338" indent="-287338">
              <a:spcBef>
                <a:spcPts val="600"/>
              </a:spcBef>
              <a:spcAft>
                <a:spcPts val="600"/>
              </a:spcAft>
              <a:buFont typeface="Wingdings" pitchFamily="2" charset="2"/>
              <a:buChar char="§"/>
              <a:tabLst>
                <a:tab pos="287338" algn="l"/>
              </a:tabLst>
            </a:pPr>
            <a:r>
              <a:rPr lang="en-US" sz="2000" dirty="0" smtClean="0"/>
              <a:t>Add a guaranteed lifetime income distribution option.</a:t>
            </a:r>
            <a:endParaRPr lang="en-US" sz="2000"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63" y="1059558"/>
            <a:ext cx="8667750" cy="943300"/>
          </a:xfrm>
        </p:spPr>
        <p:txBody>
          <a:bodyPr/>
          <a:lstStyle/>
          <a:p>
            <a:pPr>
              <a:defRPr/>
            </a:pPr>
            <a:r>
              <a:rPr lang="en-US" sz="2400" b="1" dirty="0" smtClean="0">
                <a:solidFill>
                  <a:schemeClr val="accent1"/>
                </a:solidFill>
                <a:ea typeface="ＭＳ Ｐゴシック" charset="0"/>
              </a:rPr>
              <a:t>Provide additional participant </a:t>
            </a:r>
            <a:br>
              <a:rPr lang="en-US" sz="2400" b="1" dirty="0" smtClean="0">
                <a:solidFill>
                  <a:schemeClr val="accent1"/>
                </a:solidFill>
                <a:ea typeface="ＭＳ Ｐゴシック" charset="0"/>
              </a:rPr>
            </a:br>
            <a:r>
              <a:rPr lang="en-US" sz="2400" b="1" dirty="0" smtClean="0">
                <a:solidFill>
                  <a:schemeClr val="accent1"/>
                </a:solidFill>
                <a:ea typeface="ＭＳ Ｐゴシック" charset="0"/>
              </a:rPr>
              <a:t>communications and guidance:</a:t>
            </a:r>
            <a:endParaRPr lang="en-US" sz="2400" b="1" dirty="0">
              <a:solidFill>
                <a:schemeClr val="accent1"/>
              </a:solidFill>
              <a:ea typeface="ＭＳ Ｐゴシック" charset="0"/>
            </a:endParaRPr>
          </a:p>
        </p:txBody>
      </p:sp>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5</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319675" y="2064969"/>
            <a:ext cx="8506456" cy="4247317"/>
          </a:xfrm>
          <a:prstGeom prst="rect">
            <a:avLst/>
          </a:prstGeom>
          <a:noFill/>
        </p:spPr>
        <p:txBody>
          <a:bodyPr wrap="square" rtlCol="0">
            <a:spAutoFit/>
          </a:bodyPr>
          <a:lstStyle/>
          <a:p>
            <a:pPr marL="287338" indent="-287338">
              <a:spcBef>
                <a:spcPts val="600"/>
              </a:spcBef>
              <a:spcAft>
                <a:spcPts val="600"/>
              </a:spcAft>
              <a:buFont typeface="Wingdings" pitchFamily="2" charset="2"/>
              <a:buChar char="§"/>
              <a:tabLst>
                <a:tab pos="287338" algn="l"/>
              </a:tabLst>
            </a:pPr>
            <a:r>
              <a:rPr lang="en-US" sz="2000" dirty="0" smtClean="0"/>
              <a:t>If your plan is subject to the Employee</a:t>
            </a:r>
            <a:br>
              <a:rPr lang="en-US" sz="2000" dirty="0" smtClean="0"/>
            </a:br>
            <a:r>
              <a:rPr lang="en-US" sz="2000" dirty="0" smtClean="0"/>
              <a:t>Retirement Income Security Act (ERISA), comply with all communications requirements, including the DOL’s fee disclosure requirements. These can also serve as a best practice if your plan is exempt from ERISA.</a:t>
            </a:r>
          </a:p>
          <a:p>
            <a:pPr marL="287338" indent="-287338">
              <a:spcBef>
                <a:spcPts val="600"/>
              </a:spcBef>
              <a:spcAft>
                <a:spcPts val="600"/>
              </a:spcAft>
              <a:buFont typeface="Wingdings" pitchFamily="2" charset="2"/>
              <a:buChar char="§"/>
              <a:tabLst>
                <a:tab pos="287338" algn="l"/>
              </a:tabLst>
            </a:pPr>
            <a:r>
              <a:rPr lang="en-US" sz="2000" dirty="0" smtClean="0"/>
              <a:t>Provide access to robust websites with retirement readiness calculators and other tools.</a:t>
            </a:r>
          </a:p>
          <a:p>
            <a:pPr marL="287338" indent="-287338">
              <a:spcBef>
                <a:spcPts val="600"/>
              </a:spcBef>
              <a:spcAft>
                <a:spcPts val="600"/>
              </a:spcAft>
              <a:buFont typeface="Wingdings" pitchFamily="2" charset="2"/>
              <a:buChar char="§"/>
              <a:tabLst>
                <a:tab pos="287338" algn="l"/>
              </a:tabLst>
            </a:pPr>
            <a:r>
              <a:rPr lang="en-US" sz="2000" dirty="0" smtClean="0"/>
              <a:t>Consider reducing your fiduciary liability for participant investment decisions by following the communication requirements in ERISA §404(c).</a:t>
            </a:r>
          </a:p>
          <a:p>
            <a:pPr marL="287338" indent="-287338">
              <a:spcBef>
                <a:spcPts val="600"/>
              </a:spcBef>
              <a:spcAft>
                <a:spcPts val="600"/>
              </a:spcAft>
              <a:buFont typeface="Wingdings" pitchFamily="2" charset="2"/>
              <a:buChar char="§"/>
              <a:tabLst>
                <a:tab pos="287338" algn="l"/>
              </a:tabLst>
            </a:pPr>
            <a:r>
              <a:rPr lang="en-US" sz="2000" dirty="0" smtClean="0"/>
              <a:t>Consider offering investment advice or managed accounts through your plan.</a:t>
            </a:r>
            <a:endParaRPr lang="en-US" sz="2000" dirty="0"/>
          </a:p>
        </p:txBody>
      </p:sp>
      <p:pic>
        <p:nvPicPr>
          <p:cNvPr id="8194" name="Picture 2" descr="http://www.tegritgroup.com/portals/0/Images/defined-contributions.jpg"/>
          <p:cNvPicPr>
            <a:picLocks noChangeAspect="1" noChangeArrowheads="1"/>
          </p:cNvPicPr>
          <p:nvPr/>
        </p:nvPicPr>
        <p:blipFill>
          <a:blip r:embed="rId2"/>
          <a:srcRect/>
          <a:stretch>
            <a:fillRect/>
          </a:stretch>
        </p:blipFill>
        <p:spPr bwMode="auto">
          <a:xfrm>
            <a:off x="5642794" y="828203"/>
            <a:ext cx="2502569" cy="137160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up)">
                                      <p:cBhvr>
                                        <p:cTn id="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k7.picdn.net/shutterstock/videos/2214349/preview/stock-footage-business-people-are-looking-at-charts-in-a-bright-office.jpg"/>
          <p:cNvPicPr>
            <a:picLocks noChangeAspect="1" noChangeArrowheads="1"/>
          </p:cNvPicPr>
          <p:nvPr/>
        </p:nvPicPr>
        <p:blipFill>
          <a:blip r:embed="rId2"/>
          <a:srcRect/>
          <a:stretch>
            <a:fillRect/>
          </a:stretch>
        </p:blipFill>
        <p:spPr bwMode="auto">
          <a:xfrm>
            <a:off x="421428" y="2578029"/>
            <a:ext cx="2860392" cy="160182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246063" y="999398"/>
            <a:ext cx="8667750" cy="542467"/>
          </a:xfrm>
        </p:spPr>
        <p:txBody>
          <a:bodyPr/>
          <a:lstStyle/>
          <a:p>
            <a:pPr>
              <a:defRPr/>
            </a:pPr>
            <a:r>
              <a:rPr lang="en-US" sz="2400" b="1" dirty="0" smtClean="0">
                <a:solidFill>
                  <a:schemeClr val="accent1"/>
                </a:solidFill>
                <a:ea typeface="ＭＳ Ｐゴシック" charset="0"/>
              </a:rPr>
              <a:t>Develop and maintain prudent investment policies:</a:t>
            </a:r>
            <a:endParaRPr lang="en-US" sz="2400" b="1" dirty="0">
              <a:solidFill>
                <a:schemeClr val="accent1"/>
              </a:solidFill>
              <a:ea typeface="ＭＳ Ｐゴシック" charset="0"/>
            </a:endParaRPr>
          </a:p>
        </p:txBody>
      </p:sp>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6</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3426204" y="1596415"/>
            <a:ext cx="5448821" cy="4124206"/>
          </a:xfrm>
          <a:prstGeom prst="rect">
            <a:avLst/>
          </a:prstGeom>
          <a:noFill/>
        </p:spPr>
        <p:txBody>
          <a:bodyPr wrap="square" rtlCol="0">
            <a:spAutoFit/>
          </a:bodyPr>
          <a:lstStyle/>
          <a:p>
            <a:pPr marL="287338" indent="-287338">
              <a:spcAft>
                <a:spcPts val="1200"/>
              </a:spcAft>
              <a:buFont typeface="Wingdings" pitchFamily="2" charset="2"/>
              <a:buChar char="§"/>
              <a:tabLst>
                <a:tab pos="287338" algn="l"/>
              </a:tabLst>
            </a:pPr>
            <a:r>
              <a:rPr lang="en-US" sz="2200" dirty="0" smtClean="0"/>
              <a:t>Regularly review your Investment Policy Statement (IPS) or develop one to define your criteria and processes for the selection, monitoring and de-selection of investments.</a:t>
            </a:r>
          </a:p>
          <a:p>
            <a:pPr marL="287338" indent="-287338">
              <a:spcAft>
                <a:spcPts val="1200"/>
              </a:spcAft>
              <a:buFont typeface="Wingdings" pitchFamily="2" charset="2"/>
              <a:buChar char="§"/>
              <a:tabLst>
                <a:tab pos="287338" algn="l"/>
              </a:tabLst>
            </a:pPr>
            <a:r>
              <a:rPr lang="en-US" sz="2200" dirty="0" smtClean="0"/>
              <a:t>If you have multiple providers, apply the IPS to each investment lineup.</a:t>
            </a:r>
          </a:p>
          <a:p>
            <a:pPr marL="287338" indent="-287338">
              <a:spcAft>
                <a:spcPts val="1200"/>
              </a:spcAft>
              <a:buFont typeface="Wingdings" pitchFamily="2" charset="2"/>
              <a:buChar char="§"/>
              <a:tabLst>
                <a:tab pos="287338" algn="l"/>
              </a:tabLst>
            </a:pPr>
            <a:r>
              <a:rPr lang="en-US" sz="2200" dirty="0" smtClean="0"/>
              <a:t>If you have legacy carriers, ensure that proper information sharing agreements are in place to facilitate completion of Form 5500.</a:t>
            </a:r>
            <a:endParaRPr lang="en-US" sz="2200"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7</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511369" y="2956996"/>
            <a:ext cx="8251042" cy="2431435"/>
          </a:xfrm>
          <a:prstGeom prst="rect">
            <a:avLst/>
          </a:prstGeom>
          <a:noFill/>
        </p:spPr>
        <p:txBody>
          <a:bodyPr wrap="square" rtlCol="0">
            <a:spAutoFit/>
          </a:bodyPr>
          <a:lstStyle/>
          <a:p>
            <a:pPr marL="287338" indent="-287338">
              <a:spcBef>
                <a:spcPts val="1200"/>
              </a:spcBef>
              <a:spcAft>
                <a:spcPts val="1200"/>
              </a:spcAft>
              <a:buFont typeface="Wingdings" pitchFamily="2" charset="2"/>
              <a:buChar char="§"/>
              <a:tabLst>
                <a:tab pos="287338" algn="l"/>
              </a:tabLst>
            </a:pPr>
            <a:r>
              <a:rPr lang="en-US" sz="2200" dirty="0" smtClean="0"/>
              <a:t>Achieve greater control and flexibility, improve participation, simplify participant communication and education, significantly reduce participant costs and lessen your potential fiduciary risk by scaling down to a single recordkeeper.</a:t>
            </a:r>
          </a:p>
          <a:p>
            <a:pPr marL="287338" indent="-287338">
              <a:spcBef>
                <a:spcPts val="1200"/>
              </a:spcBef>
              <a:spcAft>
                <a:spcPts val="1200"/>
              </a:spcAft>
              <a:buFont typeface="Wingdings" pitchFamily="2" charset="2"/>
              <a:buChar char="§"/>
              <a:tabLst>
                <a:tab pos="287338" algn="l"/>
              </a:tabLst>
            </a:pPr>
            <a:r>
              <a:rPr lang="en-US" sz="2200" dirty="0" smtClean="0"/>
              <a:t>Review all legacy 403(b) contracts and investments to identify those that are portable or may be liquidated.</a:t>
            </a:r>
            <a:endParaRPr lang="en-US" sz="2200" dirty="0"/>
          </a:p>
        </p:txBody>
      </p:sp>
      <p:pic>
        <p:nvPicPr>
          <p:cNvPr id="6146" name="Picture 2" descr="http://www.stockmonkeys.com/ccimages/3d-simplify-business-m-1029.jpg"/>
          <p:cNvPicPr>
            <a:picLocks noChangeAspect="1" noChangeArrowheads="1"/>
          </p:cNvPicPr>
          <p:nvPr/>
        </p:nvPicPr>
        <p:blipFill>
          <a:blip r:embed="rId2"/>
          <a:srcRect/>
          <a:stretch>
            <a:fillRect/>
          </a:stretch>
        </p:blipFill>
        <p:spPr bwMode="auto">
          <a:xfrm>
            <a:off x="246050" y="726509"/>
            <a:ext cx="3280949" cy="2187299"/>
          </a:xfrm>
          <a:prstGeom prst="rect">
            <a:avLst/>
          </a:prstGeom>
          <a:noFill/>
        </p:spPr>
      </p:pic>
      <p:pic>
        <p:nvPicPr>
          <p:cNvPr id="6148" name="Picture 4" descr="http://cdn2.bigcommerce.com/server1100/a4aa1/products/2594/images/10112/LSC_Weathered_Black_Simplify_PNG__69461.1341330992.1280.1280.png"/>
          <p:cNvPicPr>
            <a:picLocks noChangeAspect="1" noChangeArrowheads="1"/>
          </p:cNvPicPr>
          <p:nvPr/>
        </p:nvPicPr>
        <p:blipFill>
          <a:blip r:embed="rId3"/>
          <a:srcRect t="34318" b="38249"/>
          <a:stretch>
            <a:fillRect/>
          </a:stretch>
        </p:blipFill>
        <p:spPr bwMode="auto">
          <a:xfrm>
            <a:off x="2466321" y="1622513"/>
            <a:ext cx="2806702" cy="769958"/>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2000"/>
                                        <p:tgtEl>
                                          <p:spTgt spid="6146"/>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dissolve">
                                      <p:cBhvr>
                                        <p:cTn id="1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63" y="1023462"/>
            <a:ext cx="8667750" cy="542467"/>
          </a:xfrm>
        </p:spPr>
        <p:txBody>
          <a:bodyPr/>
          <a:lstStyle/>
          <a:p>
            <a:pPr>
              <a:defRPr/>
            </a:pPr>
            <a:r>
              <a:rPr lang="en-US" sz="2800" b="1" dirty="0" smtClean="0">
                <a:solidFill>
                  <a:schemeClr val="accent1"/>
                </a:solidFill>
                <a:ea typeface="ＭＳ Ｐゴシック" charset="0"/>
              </a:rPr>
              <a:t>Document</a:t>
            </a:r>
            <a:endParaRPr lang="en-US" sz="2800" b="1" dirty="0">
              <a:solidFill>
                <a:schemeClr val="accent1"/>
              </a:solidFill>
              <a:ea typeface="ＭＳ Ｐゴシック" charset="0"/>
            </a:endParaRPr>
          </a:p>
        </p:txBody>
      </p:sp>
      <p:sp>
        <p:nvSpPr>
          <p:cNvPr id="4" name="Slide Number Placeholder 3"/>
          <p:cNvSpPr txBox="1">
            <a:spLocks/>
          </p:cNvSpPr>
          <p:nvPr/>
        </p:nvSpPr>
        <p:spPr>
          <a:xfrm>
            <a:off x="8472488" y="6299200"/>
            <a:ext cx="422275" cy="365125"/>
          </a:xfrm>
          <a:prstGeom prst="rect">
            <a:avLst/>
          </a:prstGeom>
        </p:spPr>
        <p:txBody>
          <a:bodyPr/>
          <a:lstStyle/>
          <a:p>
            <a:pPr algn="ctr">
              <a:defRPr/>
            </a:pPr>
            <a:fld id="{EBD31426-9571-4311-B0E3-E85812254B60}" type="slidenum">
              <a:rPr lang="en-US" sz="1400" b="1">
                <a:solidFill>
                  <a:schemeClr val="tx1">
                    <a:lumMod val="50000"/>
                    <a:lumOff val="50000"/>
                  </a:schemeClr>
                </a:solidFill>
                <a:latin typeface="Arial" pitchFamily="34" charset="0"/>
                <a:ea typeface="ＭＳ Ｐゴシック" charset="-128"/>
                <a:cs typeface="Arial" pitchFamily="34" charset="0"/>
              </a:rPr>
              <a:pPr algn="ctr">
                <a:defRPr/>
              </a:pPr>
              <a:t>8</a:t>
            </a:fld>
            <a:endParaRPr lang="en-US" sz="1400" b="1" dirty="0">
              <a:solidFill>
                <a:schemeClr val="tx1">
                  <a:lumMod val="50000"/>
                  <a:lumOff val="50000"/>
                </a:schemeClr>
              </a:solidFill>
              <a:latin typeface="Arial" pitchFamily="34" charset="0"/>
              <a:ea typeface="ＭＳ Ｐゴシック" charset="-128"/>
              <a:cs typeface="Arial" pitchFamily="34" charset="0"/>
            </a:endParaRPr>
          </a:p>
        </p:txBody>
      </p:sp>
      <p:sp>
        <p:nvSpPr>
          <p:cNvPr id="5" name="TextBox 4"/>
          <p:cNvSpPr txBox="1"/>
          <p:nvPr/>
        </p:nvSpPr>
        <p:spPr>
          <a:xfrm>
            <a:off x="394831" y="1606765"/>
            <a:ext cx="8506456" cy="1677382"/>
          </a:xfrm>
          <a:prstGeom prst="rect">
            <a:avLst/>
          </a:prstGeom>
          <a:noFill/>
        </p:spPr>
        <p:txBody>
          <a:bodyPr wrap="square" rtlCol="0">
            <a:spAutoFit/>
          </a:bodyPr>
          <a:lstStyle/>
          <a:p>
            <a:pPr marL="287338" indent="-287338">
              <a:spcAft>
                <a:spcPts val="1800"/>
              </a:spcAft>
              <a:buFont typeface="Wingdings" pitchFamily="2" charset="2"/>
              <a:buChar char="§"/>
              <a:tabLst>
                <a:tab pos="287338" algn="l"/>
              </a:tabLst>
            </a:pPr>
            <a:r>
              <a:rPr lang="en-US" sz="2200" dirty="0" smtClean="0"/>
              <a:t>Keep good records of all plan-related decisions.</a:t>
            </a:r>
          </a:p>
          <a:p>
            <a:pPr marL="287338" indent="-287338">
              <a:spcAft>
                <a:spcPts val="1800"/>
              </a:spcAft>
              <a:buFont typeface="Wingdings" pitchFamily="2" charset="2"/>
              <a:buChar char="§"/>
              <a:tabLst>
                <a:tab pos="287338" algn="l"/>
              </a:tabLst>
            </a:pPr>
            <a:r>
              <a:rPr lang="en-US" sz="2200" dirty="0" smtClean="0"/>
              <a:t>Highlight the prudent decision-making processes you used when selecting and monitoring investments and service providers and making changes.</a:t>
            </a:r>
            <a:endParaRPr lang="en-US" sz="2200" dirty="0"/>
          </a:p>
        </p:txBody>
      </p:sp>
      <p:pic>
        <p:nvPicPr>
          <p:cNvPr id="5122" name="Picture 2" descr="http://carlparmenter.files.wordpress.com/2013/03/business-people-around-computer-1-1000x288.jpg"/>
          <p:cNvPicPr>
            <a:picLocks noChangeAspect="1" noChangeArrowheads="1"/>
          </p:cNvPicPr>
          <p:nvPr/>
        </p:nvPicPr>
        <p:blipFill>
          <a:blip r:embed="rId2"/>
          <a:srcRect/>
          <a:stretch>
            <a:fillRect/>
          </a:stretch>
        </p:blipFill>
        <p:spPr bwMode="auto">
          <a:xfrm>
            <a:off x="582199" y="3720410"/>
            <a:ext cx="8312564" cy="2394019"/>
          </a:xfrm>
          <a:prstGeom prst="flowChartInternalStorage">
            <a:avLst/>
          </a:prstGeom>
          <a:noFill/>
          <a:ln w="28575">
            <a:solidFill>
              <a:schemeClr val="accent1"/>
            </a:solidFill>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left)">
                                      <p:cBhvr>
                                        <p:cTn id="1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RCMD Theme">
      <a:dk1>
        <a:sysClr val="windowText" lastClr="000000"/>
      </a:dk1>
      <a:lt1>
        <a:sysClr val="window" lastClr="FFFFFF"/>
      </a:lt1>
      <a:dk2>
        <a:srgbClr val="1F497D"/>
      </a:dk2>
      <a:lt2>
        <a:srgbClr val="EEECE1"/>
      </a:lt2>
      <a:accent1>
        <a:srgbClr val="002B54"/>
      </a:accent1>
      <a:accent2>
        <a:srgbClr val="2D7EC2"/>
      </a:accent2>
      <a:accent3>
        <a:srgbClr val="8DB532"/>
      </a:accent3>
      <a:accent4>
        <a:srgbClr val="F49D25"/>
      </a:accent4>
      <a:accent5>
        <a:srgbClr val="919191"/>
      </a:accent5>
      <a:accent6>
        <a:srgbClr val="9CCCE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1001</TotalTime>
  <Words>523</Words>
  <Application>Microsoft Office PowerPoint</Application>
  <PresentationFormat>On-screen Show (4:3)</PresentationFormat>
  <Paragraphs>54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0</vt:lpstr>
      <vt:lpstr>Slide 1</vt:lpstr>
      <vt:lpstr>Identify all employees and third parties who work on the plan.  Identify which are fiduciaries and provide training to ensure they understand their basic responsibilities:</vt:lpstr>
      <vt:lpstr>Hold regular meetings to review plan administration:</vt:lpstr>
      <vt:lpstr>Consider Implementing plan design features to increase participant retirement readiness:</vt:lpstr>
      <vt:lpstr>Provide additional participant  communications and guidance:</vt:lpstr>
      <vt:lpstr>Develop and maintain prudent investment policies:</vt:lpstr>
      <vt:lpstr>Slide 7</vt:lpstr>
      <vt:lpstr>Document</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Darlene Burke</dc:creator>
  <cp:lastModifiedBy>rcreamer</cp:lastModifiedBy>
  <cp:revision>142</cp:revision>
  <dcterms:created xsi:type="dcterms:W3CDTF">2011-05-04T14:47:17Z</dcterms:created>
  <dcterms:modified xsi:type="dcterms:W3CDTF">2014-04-28T21:05:09Z</dcterms:modified>
</cp:coreProperties>
</file>