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5" r:id="rId2"/>
    <p:sldId id="386" r:id="rId3"/>
    <p:sldId id="387" r:id="rId4"/>
    <p:sldId id="388" r:id="rId5"/>
    <p:sldId id="389" r:id="rId6"/>
    <p:sldId id="390" r:id="rId7"/>
    <p:sldId id="391" r:id="rId8"/>
    <p:sldId id="335" r:id="rId9"/>
    <p:sldId id="337" r:id="rId10"/>
    <p:sldId id="336" r:id="rId11"/>
    <p:sldId id="338" r:id="rId12"/>
    <p:sldId id="339" r:id="rId13"/>
    <p:sldId id="340" r:id="rId14"/>
    <p:sldId id="341" r:id="rId15"/>
    <p:sldId id="342" r:id="rId16"/>
    <p:sldId id="343" r:id="rId17"/>
    <p:sldId id="330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B4E"/>
    <a:srgbClr val="1F3A4E"/>
    <a:srgbClr val="CA5424"/>
    <a:srgbClr val="464847"/>
    <a:srgbClr val="25445B"/>
    <a:srgbClr val="203E55"/>
    <a:srgbClr val="3B566A"/>
    <a:srgbClr val="204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90" autoAdjust="0"/>
  </p:normalViewPr>
  <p:slideViewPr>
    <p:cSldViewPr>
      <p:cViewPr>
        <p:scale>
          <a:sx n="60" d="100"/>
          <a:sy n="60" d="100"/>
        </p:scale>
        <p:origin x="-305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044"/>
    </p:cViewPr>
  </p:sorterViewPr>
  <p:notesViewPr>
    <p:cSldViewPr>
      <p:cViewPr varScale="1">
        <p:scale>
          <a:sx n="83" d="100"/>
          <a:sy n="83" d="100"/>
        </p:scale>
        <p:origin x="-381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21" Type="http://schemas.openxmlformats.org/officeDocument/2006/relationships/presProps" Target="presProps.xml" />
  <Relationship Id="rId20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24" Type="http://schemas.openxmlformats.org/officeDocument/2006/relationships/tableStyles" Target="tableStyles.xml" />
  <Relationship Id="rId23" Type="http://schemas.openxmlformats.org/officeDocument/2006/relationships/theme" Target="theme/theme1.xml" />
  <Relationship Id="rId19" Type="http://schemas.openxmlformats.org/officeDocument/2006/relationships/notesMaster" Target="notesMasters/notesMaster1.xml" />
  <Relationship Id="rId22" Type="http://schemas.openxmlformats.org/officeDocument/2006/relationships/viewProps" Target="view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58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 smtClean="0"/>
            </a:lvl1pPr>
          </a:lstStyle>
          <a:p>
            <a:pPr>
              <a:defRPr/>
            </a:pPr>
            <a:r>
              <a:rPr lang="en-US"/>
              <a:t>themed title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61226"/>
            <a:ext cx="5363817" cy="43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>
              <a:defRPr sz="1200" smtClean="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2008 Venable LLP - </a:t>
            </a:r>
            <a:r>
              <a:rPr lang="en-US">
                <a:cs typeface="+mn-cs"/>
              </a:rPr>
              <a:t>www.Venable.com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 smtClean="0"/>
            </a:lvl1pPr>
          </a:lstStyle>
          <a:p>
            <a:pPr>
              <a:defRPr/>
            </a:pPr>
            <a:fld id="{C7F8E6A8-5AC8-4AA7-B24A-BE0CDF015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877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770662" indent="-296408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 marL="1185634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 marL="1659887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 marL="2134141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endParaRPr lang="en-US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770662" indent="-296408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 marL="1185634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 marL="1659887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 marL="2134141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endParaRPr lang="en-US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770662" indent="-296408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 marL="1185634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 marL="1659887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 marL="2134141" indent="-237127" defTabSz="966621"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endParaRPr lang="en-US"/>
          </a:p>
        </p:txBody>
      </p:sp>
      <p:sp>
        <p:nvSpPr>
          <p:cNvPr id="819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7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71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6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1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2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5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0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1292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pn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5410200"/>
          </a:xfrm>
          <a:prstGeom prst="rect">
            <a:avLst/>
          </a:prstGeom>
          <a:solidFill>
            <a:srgbClr val="203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7" descr="VEN-Logo_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2476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EN005-Frontpage_j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375"/>
            <a:ext cx="914558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23975" y="6643688"/>
            <a:ext cx="381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pPr>
              <a:spcBef>
                <a:spcPct val="50000"/>
              </a:spcBef>
            </a:pPr>
            <a:fld id="{159FFE7E-4D7D-451B-BB0B-6521450769D0}" type="slidenum">
              <a:rPr lang="en-US" sz="8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066800"/>
          </a:xfrm>
        </p:spPr>
        <p:txBody>
          <a:bodyPr/>
          <a:lstStyle>
            <a:lvl1pPr marL="0" indent="0" algn="ctr">
              <a:buFont typeface="Zapf Dingbats" pitchFamily="1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02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352454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838200"/>
            <a:ext cx="1676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112334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0" b="59708"/>
          <a:stretch/>
        </p:blipFill>
        <p:spPr bwMode="auto">
          <a:xfrm>
            <a:off x="0" y="0"/>
            <a:ext cx="9158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86013"/>
            <a:ext cx="7772400" cy="1500187"/>
          </a:xfr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11"/>
          </p:nvPr>
        </p:nvSpPr>
        <p:spPr bwMode="auto">
          <a:xfrm>
            <a:off x="0" y="0"/>
            <a:ext cx="9144000" cy="6858000"/>
          </a:xfrm>
          <a:ln w="9525"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1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87363"/>
            <a:ext cx="3246437" cy="7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2013 Venable LLP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705600" cy="914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0"/>
            <a:ext cx="6705600" cy="49530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2013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209154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27200"/>
            <a:ext cx="32766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727200"/>
            <a:ext cx="32766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414802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309038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256570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266547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422045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Venable LLP</a:t>
            </a:r>
          </a:p>
        </p:txBody>
      </p:sp>
    </p:spTree>
    <p:extLst>
      <p:ext uri="{BB962C8B-B14F-4D97-AF65-F5344CB8AC3E}">
        <p14:creationId xmlns:p14="http://schemas.microsoft.com/office/powerpoint/2010/main" val="2926341249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image" Target="../media/image2.png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image" Target="../media/image1.jpeg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VEN005-FooterImage1_j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/>
          <a:stretch>
            <a:fillRect/>
          </a:stretch>
        </p:blipFill>
        <p:spPr bwMode="auto">
          <a:xfrm>
            <a:off x="0" y="5791200"/>
            <a:ext cx="1627188" cy="1066800"/>
          </a:xfrm>
          <a:prstGeom prst="rect">
            <a:avLst/>
          </a:prstGeom>
          <a:solidFill>
            <a:srgbClr val="2544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1627188" cy="5843588"/>
          </a:xfrm>
          <a:prstGeom prst="rect">
            <a:avLst/>
          </a:prstGeom>
          <a:solidFill>
            <a:srgbClr val="203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838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27200"/>
            <a:ext cx="6705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4770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25445B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2013 Venable LLP</a:t>
            </a:r>
            <a:endParaRPr lang="en-US" dirty="0"/>
          </a:p>
        </p:txBody>
      </p:sp>
      <p:pic>
        <p:nvPicPr>
          <p:cNvPr id="1031" name="Picture 12" descr="VEN-Logo_K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57200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1295400" y="6581001"/>
            <a:ext cx="38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pPr>
              <a:spcBef>
                <a:spcPct val="50000"/>
              </a:spcBef>
            </a:pPr>
            <a:fld id="{B40E7808-F612-4B50-AF10-8F02A6EFBA7D}" type="slidenum">
              <a:rPr lang="en-US" sz="12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22455B"/>
        </a:buClr>
        <a:buSzPct val="70000"/>
        <a:buFont typeface="Zapf Dingbats" pitchFamily="1" charset="2"/>
        <a:buChar char=""/>
        <a:defRPr sz="2200">
          <a:solidFill>
            <a:srgbClr val="4648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5445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5445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jp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mailto:yziffer@Venable.com" TargetMode="External" /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jp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12.xml" />
</Relationships>
</file>

<file path=ppt/slides/_rels/slide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jpg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609600"/>
            <a:ext cx="9144000" cy="277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43535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rgbClr val="25445B"/>
                </a:solidFill>
                <a:latin typeface="Arial" charset="0"/>
                <a:ea typeface="Geneva" pitchFamily="1" charset="-128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Restricted Gifts and Gift Acceptance Policies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Yosef Ziffer, Esq., Venable LLP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spc="-5" dirty="0" smtClean="0">
                <a:solidFill>
                  <a:srgbClr val="FFFFFF"/>
                </a:solidFill>
                <a:latin typeface="Franklin Gothic Book" pitchFamily="34" charset="0"/>
              </a:rPr>
              <a:t>Wednesday, April 30, 2014</a:t>
            </a:r>
            <a:endParaRPr lang="en-US" sz="2000" spc="-20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6248400" y="66294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 smtClean="0">
                <a:solidFill>
                  <a:srgbClr val="25445B"/>
                </a:solidFill>
                <a:latin typeface="Arial" charset="0"/>
                <a:ea typeface="Geneva" pitchFamily="1" charset="-128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© 2014 Venable LLP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Acceptance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prospectively to guide the organization in soliciting, procuring, and “closing” gifts</a:t>
            </a:r>
          </a:p>
          <a:p>
            <a:r>
              <a:rPr lang="en-US" dirty="0" smtClean="0"/>
              <a:t>Policy should govern both </a:t>
            </a:r>
            <a:r>
              <a:rPr lang="en-US" u="sng" dirty="0" smtClean="0"/>
              <a:t>acceptance</a:t>
            </a:r>
            <a:r>
              <a:rPr lang="en-US" dirty="0" smtClean="0"/>
              <a:t> and </a:t>
            </a:r>
            <a:r>
              <a:rPr lang="en-US" u="sng" dirty="0" smtClean="0"/>
              <a:t>disposition</a:t>
            </a:r>
            <a:r>
              <a:rPr lang="en-US" dirty="0" smtClean="0"/>
              <a:t> of gifted property</a:t>
            </a:r>
          </a:p>
          <a:p>
            <a:pPr lvl="1"/>
            <a:r>
              <a:rPr lang="en-US" dirty="0" smtClean="0"/>
              <a:t>In many instances, the true “value” of a gift is in the proceeds that arise upon disposition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specific rules or laws directly on point</a:t>
            </a:r>
          </a:p>
          <a:p>
            <a:r>
              <a:rPr lang="en-US" dirty="0" smtClean="0"/>
              <a:t>Gift policies are not required.  Rather, part of “best practices.”</a:t>
            </a:r>
          </a:p>
          <a:p>
            <a:r>
              <a:rPr lang="en-US" dirty="0" smtClean="0"/>
              <a:t>Policy should “fit” the organization and reflect a workable and helpful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Structure of Gift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of mission, values, guiding principles, and organizational priorities</a:t>
            </a:r>
          </a:p>
          <a:p>
            <a:r>
              <a:rPr lang="en-US" dirty="0" smtClean="0"/>
              <a:t>Overview of different types of gifts and criteria for acceptance and disposition</a:t>
            </a:r>
          </a:p>
          <a:p>
            <a:r>
              <a:rPr lang="en-US" dirty="0" smtClean="0"/>
              <a:t>Procedural and administrative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Gift Acceptance Committee</a:t>
            </a:r>
          </a:p>
          <a:p>
            <a:pPr lvl="1"/>
            <a:r>
              <a:rPr lang="en-US" dirty="0" smtClean="0"/>
              <a:t>Composition: Just directors, or other professionals and volunteers too?</a:t>
            </a:r>
          </a:p>
          <a:p>
            <a:pPr lvl="1"/>
            <a:r>
              <a:rPr lang="en-US" dirty="0" smtClean="0"/>
              <a:t>Authority: Able to take action on behalf of the organization, or in an advisory capacity to the Board?</a:t>
            </a:r>
          </a:p>
          <a:p>
            <a:pPr lvl="1"/>
            <a:r>
              <a:rPr lang="en-US" dirty="0" smtClean="0"/>
              <a:t>Ensure consistency with organization’s bylaws</a:t>
            </a:r>
          </a:p>
          <a:p>
            <a:pPr lvl="1"/>
            <a:r>
              <a:rPr lang="en-US" dirty="0" smtClean="0"/>
              <a:t>Signature authority?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142999"/>
            <a:ext cx="6934200" cy="5303520"/>
          </a:xfrm>
          <a:prstGeom prst="rect">
            <a:avLst/>
          </a:prstGeom>
          <a:blipFill dpi="0" rotWithShape="1">
            <a:blip r:embed="rId3">
              <a:alphaModFix amt="2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Governance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0"/>
            <a:ext cx="4804664" cy="4953000"/>
          </a:xfrm>
        </p:spPr>
        <p:txBody>
          <a:bodyPr/>
          <a:lstStyle/>
          <a:p>
            <a:r>
              <a:rPr lang="en-US" dirty="0" smtClean="0"/>
              <a:t>Tax considerations:</a:t>
            </a:r>
          </a:p>
          <a:p>
            <a:pPr lvl="1"/>
            <a:r>
              <a:rPr lang="en-US" dirty="0" smtClean="0"/>
              <a:t>Any effect on Section 501(c)(3) status?</a:t>
            </a:r>
          </a:p>
          <a:p>
            <a:pPr lvl="1"/>
            <a:r>
              <a:rPr lang="en-US" dirty="0" smtClean="0"/>
              <a:t>Private foundations: Ensure compliance with Chapter 42 rules</a:t>
            </a:r>
          </a:p>
          <a:p>
            <a:pPr lvl="1"/>
            <a:r>
              <a:rPr lang="en-US" dirty="0" smtClean="0"/>
              <a:t>Unrelated business income tax (UBIT) implications?</a:t>
            </a:r>
          </a:p>
          <a:p>
            <a:pPr lvl="2"/>
            <a:r>
              <a:rPr lang="en-US" dirty="0" smtClean="0"/>
              <a:t>Acceptance of interests in LLCs or other pass-through entities</a:t>
            </a:r>
          </a:p>
          <a:p>
            <a:pPr lvl="2"/>
            <a:r>
              <a:rPr lang="en-US" dirty="0" smtClean="0"/>
              <a:t>S corporation stock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9"/>
          <a:stretch/>
        </p:blipFill>
        <p:spPr>
          <a:xfrm>
            <a:off x="6938264" y="2057400"/>
            <a:ext cx="1977136" cy="218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8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Types of Gifted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</a:t>
            </a:r>
          </a:p>
          <a:p>
            <a:r>
              <a:rPr lang="en-US" dirty="0" smtClean="0"/>
              <a:t>Securities – marketable versus non-marketable</a:t>
            </a:r>
          </a:p>
          <a:p>
            <a:pPr lvl="1"/>
            <a:r>
              <a:rPr lang="en-US" dirty="0" smtClean="0"/>
              <a:t>UBIT</a:t>
            </a:r>
          </a:p>
          <a:p>
            <a:pPr lvl="1"/>
            <a:r>
              <a:rPr lang="en-US" dirty="0" smtClean="0"/>
              <a:t>Limitations on disposition</a:t>
            </a:r>
          </a:p>
          <a:p>
            <a:r>
              <a:rPr lang="en-US" dirty="0" smtClean="0"/>
              <a:t>Real estate</a:t>
            </a:r>
          </a:p>
          <a:p>
            <a:pPr lvl="1"/>
            <a:r>
              <a:rPr lang="en-US" dirty="0" smtClean="0"/>
              <a:t>Due diligence: Phase I environmental survey; appraisal</a:t>
            </a:r>
          </a:p>
          <a:p>
            <a:pPr lvl="1"/>
            <a:r>
              <a:rPr lang="en-US" dirty="0" smtClean="0"/>
              <a:t>Consider use of single-member LLC to accept donation</a:t>
            </a:r>
          </a:p>
          <a:p>
            <a:r>
              <a:rPr lang="en-US" dirty="0" smtClean="0"/>
              <a:t>Tangible personal property</a:t>
            </a:r>
          </a:p>
          <a:p>
            <a:pPr lvl="1"/>
            <a:r>
              <a:rPr lang="en-US" dirty="0" smtClean="0"/>
              <a:t>Expected use</a:t>
            </a:r>
          </a:p>
          <a:p>
            <a:pPr lvl="1"/>
            <a:r>
              <a:rPr lang="en-US" dirty="0" smtClean="0"/>
              <a:t>Anticipated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Types of Gifted Property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</a:p>
          <a:p>
            <a:r>
              <a:rPr lang="en-US" dirty="0" smtClean="0"/>
              <a:t>Conservation easements and façade easements</a:t>
            </a:r>
          </a:p>
          <a:p>
            <a:r>
              <a:rPr lang="en-US" dirty="0" smtClean="0"/>
              <a:t>Gifts of property with expected disposition within three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33800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633538" y="304800"/>
            <a:ext cx="7510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+mn-lt"/>
              </a:rPr>
              <a:t>Questions?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538" y="1329690"/>
            <a:ext cx="7510462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en-US" sz="1600" dirty="0">
              <a:latin typeface="+mn-lt"/>
              <a:cs typeface="Calibri" pitchFamily="34" charset="0"/>
            </a:endParaRPr>
          </a:p>
          <a:p>
            <a:pPr lvl="0" algn="ctr" eaLnBrk="1" hangingPunct="1">
              <a:defRPr/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lvl="0" algn="ctr" eaLnBrk="1" hangingPunct="1">
              <a:defRPr/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algn="ctr" eaLnBrk="1" hangingPunct="1"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Yosef Ziffer</a:t>
            </a:r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1" kern="0" dirty="0">
                <a:solidFill>
                  <a:srgbClr val="000000"/>
                </a:solidFill>
                <a:latin typeface="Arial"/>
              </a:rPr>
              <a:t>Esq. </a:t>
            </a:r>
          </a:p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  <a:hlinkClick r:id="rId3"/>
              </a:rPr>
              <a:t>yziffer@Venable.com</a:t>
            </a:r>
            <a:endParaRPr lang="en-US" sz="3200" kern="0" dirty="0" smtClean="0">
              <a:solidFill>
                <a:srgbClr val="000000"/>
              </a:solidFill>
              <a:latin typeface="Arial"/>
            </a:endParaRPr>
          </a:p>
          <a:p>
            <a:pPr lvl="0" algn="ctr" eaLnBrk="1" hangingPunct="1"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t </a:t>
            </a:r>
            <a:r>
              <a:rPr lang="en-US" sz="3200" kern="0" dirty="0" smtClean="0">
                <a:solidFill>
                  <a:srgbClr val="000000"/>
                </a:solidFill>
              </a:rPr>
              <a:t>410.244.7550</a:t>
            </a:r>
            <a:endParaRPr lang="en-US" sz="3200" dirty="0">
              <a:latin typeface="+mn-lt"/>
              <a:cs typeface="Calibri" pitchFamily="34" charset="0"/>
            </a:endParaRPr>
          </a:p>
          <a:p>
            <a:pPr algn="ctr">
              <a:spcAft>
                <a:spcPts val="0"/>
              </a:spcAft>
            </a:pPr>
            <a:endParaRPr lang="en-US" sz="2800" dirty="0" smtClean="0"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 algn="ctr">
              <a:spcAft>
                <a:spcPts val="0"/>
              </a:spcAft>
            </a:pPr>
            <a:endParaRPr lang="en-US" dirty="0" smtClean="0">
              <a:latin typeface="+mn-lt"/>
            </a:endParaRPr>
          </a:p>
          <a:p>
            <a:pPr algn="ctr">
              <a:spcAft>
                <a:spcPts val="0"/>
              </a:spcAft>
            </a:pPr>
            <a:endParaRPr lang="en-US" dirty="0" smtClean="0"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US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7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3071813"/>
            <a:ext cx="8269287" cy="1500187"/>
          </a:xfrm>
        </p:spPr>
        <p:txBody>
          <a:bodyPr/>
          <a:lstStyle/>
          <a:p>
            <a:r>
              <a:rPr lang="en-US" dirty="0"/>
              <a:t>Complying With (or Deviating From) Donor Intent: Recent Developments for Nonprofits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Gift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purpose of gift</a:t>
            </a:r>
          </a:p>
          <a:p>
            <a:r>
              <a:rPr lang="en-US" dirty="0"/>
              <a:t>Investment restrictions</a:t>
            </a:r>
          </a:p>
          <a:p>
            <a:r>
              <a:rPr lang="en-US" dirty="0"/>
              <a:t>Holding </a:t>
            </a:r>
            <a:r>
              <a:rPr lang="en-US" dirty="0" smtClean="0"/>
              <a:t>period: </a:t>
            </a:r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sell or transfer gift</a:t>
            </a:r>
          </a:p>
          <a:p>
            <a:r>
              <a:rPr lang="en-US" dirty="0"/>
              <a:t>Endowment </a:t>
            </a:r>
            <a:r>
              <a:rPr lang="en-US" dirty="0" smtClean="0"/>
              <a:t>: </a:t>
            </a:r>
            <a:r>
              <a:rPr lang="en-US" dirty="0"/>
              <a:t>I</a:t>
            </a:r>
            <a:r>
              <a:rPr lang="en-US" dirty="0" smtClean="0"/>
              <a:t>nvasion </a:t>
            </a:r>
            <a:r>
              <a:rPr lang="en-US" dirty="0"/>
              <a:t>of principal</a:t>
            </a:r>
          </a:p>
          <a:p>
            <a:r>
              <a:rPr lang="en-US" dirty="0"/>
              <a:t>Naming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0"/>
            <a:ext cx="25546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charitable deduction if </a:t>
            </a:r>
            <a:r>
              <a:rPr lang="en-US" dirty="0" smtClean="0"/>
              <a:t>restrictions are </a:t>
            </a:r>
            <a:r>
              <a:rPr lang="en-US" dirty="0"/>
              <a:t>too severe</a:t>
            </a:r>
          </a:p>
          <a:p>
            <a:r>
              <a:rPr lang="en-US" dirty="0"/>
              <a:t>Accounting issues</a:t>
            </a:r>
          </a:p>
          <a:p>
            <a:r>
              <a:rPr lang="en-US" dirty="0"/>
              <a:t>Impact of restriction on tax-exempt status</a:t>
            </a:r>
          </a:p>
          <a:p>
            <a:r>
              <a:rPr lang="en-US" dirty="0"/>
              <a:t>Getting “sideways” with the donor</a:t>
            </a:r>
          </a:p>
          <a:p>
            <a:r>
              <a:rPr lang="en-US" dirty="0"/>
              <a:t>Potential embarrassment associated with restriction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/>
              <a:t>Donor Intent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6705600" cy="4953000"/>
          </a:xfrm>
        </p:spPr>
        <p:txBody>
          <a:bodyPr/>
          <a:lstStyle/>
          <a:p>
            <a:r>
              <a:rPr lang="en-US" sz="1800" dirty="0" smtClean="0"/>
              <a:t>University </a:t>
            </a:r>
            <a:r>
              <a:rPr lang="en-US" sz="1800" dirty="0"/>
              <a:t>sued for misusing gift to prepare graduate students for careers in foreign service</a:t>
            </a:r>
          </a:p>
          <a:p>
            <a:r>
              <a:rPr lang="en-US" sz="1800" dirty="0" smtClean="0"/>
              <a:t>University dispute </a:t>
            </a:r>
            <a:r>
              <a:rPr lang="en-US" sz="1800" dirty="0"/>
              <a:t>over development of farm property</a:t>
            </a:r>
          </a:p>
          <a:p>
            <a:r>
              <a:rPr lang="en-US" sz="1800" dirty="0" smtClean="0"/>
              <a:t>Public school system: </a:t>
            </a:r>
            <a:r>
              <a:rPr lang="en-US" sz="1800" dirty="0"/>
              <a:t>S</a:t>
            </a:r>
            <a:r>
              <a:rPr lang="en-US" sz="1800" dirty="0" smtClean="0"/>
              <a:t>ale </a:t>
            </a:r>
            <a:r>
              <a:rPr lang="en-US" sz="1800" dirty="0"/>
              <a:t>of property in deviation from terms of a 350 year-old charitable trust that provided “for </a:t>
            </a:r>
            <a:r>
              <a:rPr lang="en-US" sz="1800" dirty="0" err="1" smtClean="0"/>
              <a:t>euer</a:t>
            </a:r>
            <a:r>
              <a:rPr lang="en-US" sz="1800" dirty="0" smtClean="0"/>
              <a:t> . . . </a:t>
            </a:r>
            <a:r>
              <a:rPr lang="en-US" sz="1800" dirty="0" err="1"/>
              <a:t>sayd</a:t>
            </a:r>
            <a:r>
              <a:rPr lang="en-US" sz="1800" dirty="0"/>
              <a:t> land not to bee </a:t>
            </a:r>
            <a:r>
              <a:rPr lang="en-US" sz="1800" dirty="0" err="1"/>
              <a:t>sould</a:t>
            </a:r>
            <a:r>
              <a:rPr lang="en-US" sz="1800" dirty="0"/>
              <a:t> </a:t>
            </a:r>
            <a:r>
              <a:rPr lang="en-US" sz="1800" dirty="0" smtClean="0"/>
              <a:t>nor wasted.”</a:t>
            </a:r>
            <a:endParaRPr lang="en-US" sz="1800" dirty="0"/>
          </a:p>
          <a:p>
            <a:r>
              <a:rPr lang="en-US" sz="1800" dirty="0" smtClean="0"/>
              <a:t>Animal </a:t>
            </a:r>
            <a:r>
              <a:rPr lang="en-US" sz="1800" dirty="0"/>
              <a:t>shelter </a:t>
            </a:r>
            <a:r>
              <a:rPr lang="en-US" sz="1800" dirty="0" smtClean="0"/>
              <a:t>case: </a:t>
            </a:r>
            <a:r>
              <a:rPr lang="en-US" sz="1800" dirty="0"/>
              <a:t>D</a:t>
            </a:r>
            <a:r>
              <a:rPr lang="en-US" sz="1800" dirty="0" smtClean="0"/>
              <a:t>eviating </a:t>
            </a:r>
            <a:r>
              <a:rPr lang="en-US" sz="1800" dirty="0"/>
              <a:t>from the stated purpose of a </a:t>
            </a:r>
            <a:r>
              <a:rPr lang="en-US" sz="1800" dirty="0" smtClean="0"/>
              <a:t>gift</a:t>
            </a:r>
          </a:p>
          <a:p>
            <a:r>
              <a:rPr lang="en-US" sz="1800" dirty="0" smtClean="0"/>
              <a:t>Museum no longer able to comply with the restrictions imposed by the donor of the displayed artwork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2875"/>
            <a:ext cx="14573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Prudent Management of Institutional Funds Act (UPMIFA)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UPMIFA permits deviation (in management, investment or purpose)</a:t>
            </a:r>
          </a:p>
          <a:p>
            <a:pPr lvl="1"/>
            <a:r>
              <a:rPr lang="en-US" dirty="0"/>
              <a:t>With Donor consent</a:t>
            </a:r>
          </a:p>
          <a:p>
            <a:pPr lvl="1"/>
            <a:r>
              <a:rPr lang="en-US" dirty="0"/>
              <a:t>With </a:t>
            </a:r>
            <a:r>
              <a:rPr lang="en-US" dirty="0" smtClean="0"/>
              <a:t>court </a:t>
            </a:r>
            <a:r>
              <a:rPr lang="en-US" dirty="0"/>
              <a:t>and Attorney General approval</a:t>
            </a:r>
          </a:p>
          <a:p>
            <a:pPr lvl="1"/>
            <a:r>
              <a:rPr lang="en-US" dirty="0"/>
              <a:t>UPMIFA permits prudent “appropriation” of an Endowment Fund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3657600" cy="4724400"/>
          </a:xfrm>
        </p:spPr>
        <p:txBody>
          <a:bodyPr/>
          <a:lstStyle/>
          <a:p>
            <a:r>
              <a:rPr lang="en-US" dirty="0"/>
              <a:t>Gift agreements </a:t>
            </a:r>
            <a:r>
              <a:rPr lang="en-US" dirty="0" smtClean="0"/>
              <a:t>are an important tool to protect both the interests of the charity and the donor</a:t>
            </a:r>
            <a:endParaRPr lang="en-US" dirty="0"/>
          </a:p>
          <a:p>
            <a:r>
              <a:rPr lang="en-US" dirty="0"/>
              <a:t>Leave room for flexibility</a:t>
            </a:r>
          </a:p>
          <a:p>
            <a:r>
              <a:rPr lang="en-US" dirty="0"/>
              <a:t>Consider the possibility for changed circumstances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02" y="2286000"/>
            <a:ext cx="2725098" cy="21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69287" cy="1500187"/>
          </a:xfrm>
        </p:spPr>
        <p:txBody>
          <a:bodyPr/>
          <a:lstStyle/>
          <a:p>
            <a:r>
              <a:rPr lang="en-US" dirty="0" smtClean="0"/>
              <a:t>Gift Acceptance Policies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Gift acceptance policies</a:t>
            </a:r>
          </a:p>
          <a:p>
            <a:r>
              <a:rPr lang="en-US" dirty="0" smtClean="0"/>
              <a:t>Internal governance issues</a:t>
            </a:r>
          </a:p>
          <a:p>
            <a:r>
              <a:rPr lang="en-US" dirty="0" smtClean="0"/>
              <a:t>Specific types of gifted property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Venable LLP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63340"/>
            <a:ext cx="3294888" cy="222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able_PowerPoint_Template_2012">
  <a:themeElements>
    <a:clrScheme name="Venable v7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nable v7 2010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Venable v7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able v7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able v7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able v7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able v7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nable v7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able v7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able v7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able v7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able v7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able v7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nable v7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622</Words>
  <Application>Microsoft Office PowerPoint</Application>
  <PresentationFormat>On-screen Show (4:3)</PresentationFormat>
  <Paragraphs>106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Venable_PowerPoint_Template_2012</vt:lpstr>
      <vt:lpstr>PowerPoint Presentation</vt:lpstr>
      <vt:lpstr>PowerPoint Presentation</vt:lpstr>
      <vt:lpstr>Common Gift Restrictions</vt:lpstr>
      <vt:lpstr>Some Basic Concerns</vt:lpstr>
      <vt:lpstr>Sample Donor Intent Cases</vt:lpstr>
      <vt:lpstr>Uniform Prudent Management of Institutional Funds Act (UPMIFA)</vt:lpstr>
      <vt:lpstr>Lessons Learned</vt:lpstr>
      <vt:lpstr>PowerPoint Presentation</vt:lpstr>
      <vt:lpstr>Topics for Discussion</vt:lpstr>
      <vt:lpstr>Gift Acceptance Policies</vt:lpstr>
      <vt:lpstr>General Comments</vt:lpstr>
      <vt:lpstr>Sample Structure of Gift Policy</vt:lpstr>
      <vt:lpstr>Internal Governance </vt:lpstr>
      <vt:lpstr>Internal Governance (cont’d.)</vt:lpstr>
      <vt:lpstr>Specific Types of Gifted Property</vt:lpstr>
      <vt:lpstr>Specific Types of Gifted Property (cont’d.)</vt:lpstr>
      <vt:lpstr>PowerPoint Presentation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