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5" r:id="rId7"/>
    <p:sldId id="264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87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59D96-5201-48FE-9A84-A1B8DB6E6C93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9DA70-6DCE-4C41-AD4E-AC741442B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6462-A2A0-44FF-9F95-38063CF8F1A6}" type="datetime1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099B7C5-36C7-4885-BD0C-383B60BA2D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B86E-F373-4818-A13B-3DA9876C80FD}" type="datetime1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B7C5-36C7-4885-BD0C-383B60BA2D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F65E8-A1B8-476A-AC5D-A79F9FD2B040}" type="datetime1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B7C5-36C7-4885-BD0C-383B60BA2D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67E6-87D6-4749-A5E9-50A9B4136330}" type="datetime1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B7C5-36C7-4885-BD0C-383B60BA2D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28600" y="412665"/>
            <a:ext cx="8458200" cy="760497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48B0-8298-4FC0-8D64-D70A5F48A30E}" type="datetime1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099B7C5-36C7-4885-BD0C-383B60BA2D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250F-3E8B-49B4-ADE2-35708C42111D}" type="datetime1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B7C5-36C7-4885-BD0C-383B60BA2D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28600" y="412665"/>
            <a:ext cx="8458200" cy="760497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59644-07C2-4F27-8A61-B46549478EB1}" type="datetime1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B7C5-36C7-4885-BD0C-383B60BA2D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B96AD-B27D-4A98-BCAD-1DC6C83C2E2A}" type="datetime1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B7C5-36C7-4885-BD0C-383B60BA2D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044A-CBE7-463F-B645-BBF1CC5A9716}" type="datetime1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B7C5-36C7-4885-BD0C-383B60BA2D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A72B-8E3F-4783-9D60-A6DF932A840F}" type="datetime1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B7C5-36C7-4885-BD0C-383B60BA2D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2165-269A-4E04-9048-991E21E67ABC}" type="datetime1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099B7C5-36C7-4885-BD0C-383B60BA2D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4B350EF-06F1-4A49-921D-A9940B04D3B3}" type="datetime1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099B7C5-36C7-4885-BD0C-383B60BA2D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suntrust.com/PersonalBankin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429000"/>
            <a:ext cx="8763000" cy="1600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Presented by: Carlene Messam</a:t>
            </a:r>
          </a:p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First Vice President, SunTrust Bank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2076450"/>
          </a:xfrm>
        </p:spPr>
        <p:txBody>
          <a:bodyPr/>
          <a:lstStyle/>
          <a:p>
            <a:pPr>
              <a:lnSpc>
                <a:spcPts val="4600"/>
              </a:lnSpc>
              <a:spcBef>
                <a:spcPts val="1200"/>
              </a:spcBef>
            </a:pPr>
            <a:r>
              <a:rPr lang="en-US" dirty="0" smtClean="0"/>
              <a:t>Telling Your Story </a:t>
            </a:r>
            <a:br>
              <a:rPr lang="en-US" dirty="0" smtClean="0"/>
            </a:br>
            <a:r>
              <a:rPr lang="en-US" sz="2800" dirty="0" smtClean="0"/>
              <a:t>Not-For-Profit – Credit Profile Assessment</a:t>
            </a:r>
            <a:endParaRPr lang="en-US" sz="2800" dirty="0"/>
          </a:p>
        </p:txBody>
      </p:sp>
      <p:pic>
        <p:nvPicPr>
          <p:cNvPr id="1030" name="Picture 6" descr="Suntrust Logo">
            <a:hlinkClick r:id="rId2" tooltip="SunTrust - Live Solid. Bank Solid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5343097"/>
            <a:ext cx="1981200" cy="12863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3200"/>
            <a:ext cx="41148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Q &amp; A</a:t>
            </a:r>
            <a:endParaRPr lang="en-US" sz="4400" b="1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B7C5-36C7-4885-BD0C-383B60BA2D14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Agenda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B7C5-36C7-4885-BD0C-383B60BA2D1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229600" cy="4525963"/>
          </a:xfrm>
        </p:spPr>
        <p:txBody>
          <a:bodyPr>
            <a:normAutofit/>
          </a:bodyPr>
          <a:lstStyle/>
          <a:p>
            <a:pPr lvl="1">
              <a:spcBef>
                <a:spcPts val="1200"/>
              </a:spcBef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Types of Financing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Porter and You</a:t>
            </a:r>
          </a:p>
          <a:p>
            <a:pPr lvl="2">
              <a:spcBef>
                <a:spcPts val="1200"/>
              </a:spcBef>
            </a:pP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Macro Considerations</a:t>
            </a:r>
          </a:p>
          <a:p>
            <a:pPr lvl="2">
              <a:spcBef>
                <a:spcPts val="1200"/>
              </a:spcBef>
            </a:pP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Client Specific Considerations</a:t>
            </a:r>
          </a:p>
          <a:p>
            <a:pPr lvl="2">
              <a:spcBef>
                <a:spcPts val="1200"/>
              </a:spcBef>
            </a:pP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Market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Management &amp; Governance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Numbers Matter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Food For Thought – Working with Financing Partner</a:t>
            </a:r>
          </a:p>
          <a:p>
            <a:pPr lvl="1">
              <a:spcBef>
                <a:spcPts val="1200"/>
              </a:spcBef>
              <a:buNone/>
            </a:pP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spcBef>
                <a:spcPts val="1200"/>
              </a:spcBef>
              <a:buNone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Typical Financing Options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B7C5-36C7-4885-BD0C-383B60BA2D1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524000"/>
            <a:ext cx="7772400" cy="4572000"/>
          </a:xfrm>
        </p:spPr>
        <p:txBody>
          <a:bodyPr>
            <a:normAutofit/>
          </a:bodyPr>
          <a:lstStyle/>
          <a:p>
            <a:pPr lvl="0">
              <a:spcBef>
                <a:spcPts val="1200"/>
              </a:spcBef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Conventional </a:t>
            </a:r>
          </a:p>
          <a:p>
            <a:pPr lvl="0">
              <a:spcBef>
                <a:spcPts val="1200"/>
              </a:spcBef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Bridge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Financing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ts val="1200"/>
              </a:spcBef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Public Debt</a:t>
            </a:r>
          </a:p>
          <a:p>
            <a:pPr lvl="0">
              <a:spcBef>
                <a:spcPts val="1200"/>
              </a:spcBef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Tax-Exempt</a:t>
            </a:r>
          </a:p>
          <a:p>
            <a:pPr lvl="1">
              <a:spcBef>
                <a:spcPts val="1200"/>
              </a:spcBef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LC Backed VRDN</a:t>
            </a:r>
          </a:p>
          <a:p>
            <a:pPr lvl="1">
              <a:spcBef>
                <a:spcPts val="1200"/>
              </a:spcBef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NBQ</a:t>
            </a:r>
          </a:p>
          <a:p>
            <a:pPr lvl="1">
              <a:spcBef>
                <a:spcPts val="1200"/>
              </a:spcBef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BQ</a:t>
            </a:r>
          </a:p>
          <a:p>
            <a:pPr lvl="0">
              <a:spcBef>
                <a:spcPts val="1200"/>
              </a:spcBef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New Markets Tax Credit</a:t>
            </a:r>
          </a:p>
          <a:p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043" y="12357"/>
            <a:ext cx="77724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Porter &amp; You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B7C5-36C7-4885-BD0C-383B60BA2D1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pPr lvl="0">
              <a:spcBef>
                <a:spcPts val="1800"/>
              </a:spcBef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What industry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does the organization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operate in?  What are the specific dynamics of that organization (national, regional player, local trends)?</a:t>
            </a:r>
          </a:p>
          <a:p>
            <a:pPr lvl="0">
              <a:spcBef>
                <a:spcPts val="1800"/>
              </a:spcBef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Bargaining Power of Customers in that industry (who are their customers-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 including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broader stakeholders and is their bargaining power high or low?)</a:t>
            </a:r>
          </a:p>
          <a:p>
            <a:pPr lvl="0">
              <a:spcBef>
                <a:spcPts val="1800"/>
              </a:spcBef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Bargaining Power of Suppliers in that industry (what are they selling?  They may be supplying brainpower or education etc…)</a:t>
            </a:r>
          </a:p>
          <a:p>
            <a:pPr lvl="0">
              <a:spcBef>
                <a:spcPts val="1800"/>
              </a:spcBef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Threat of new entrants/Threat of substitute product- can someone come in and do it better?</a:t>
            </a:r>
          </a:p>
          <a:p>
            <a:pPr lvl="0">
              <a:spcBef>
                <a:spcPts val="1800"/>
              </a:spcBef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Competitive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Rivalry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ts val="1800"/>
              </a:spcBef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Economic Cycle and Seasonality Impact on organization</a:t>
            </a:r>
          </a:p>
          <a:p>
            <a:pPr>
              <a:spcBef>
                <a:spcPts val="1800"/>
              </a:spcBef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8344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Client &amp; Market Considerations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B7C5-36C7-4885-BD0C-383B60BA2D1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295400"/>
            <a:ext cx="8382000" cy="54102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What 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is the organization’s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niche, its unique attributes, competitive advantages/disadvantages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>
              <a:spcBef>
                <a:spcPts val="1200"/>
              </a:spcBef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Does the business plan (or vision) match up with what we know about the industry and the client’s niche? </a:t>
            </a:r>
            <a:endParaRPr lang="en-US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ts val="1200"/>
              </a:spcBef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How long 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has the organization been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in existence and do they have a consistent, strong reputation?</a:t>
            </a:r>
          </a:p>
          <a:p>
            <a:pPr lvl="0">
              <a:spcBef>
                <a:spcPts val="1200"/>
              </a:spcBef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Have they been through several successful fundraising campaigns?</a:t>
            </a:r>
          </a:p>
          <a:p>
            <a:pPr lvl="0">
              <a:spcBef>
                <a:spcPts val="1200"/>
              </a:spcBef>
            </a:pP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Does the organization have a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well established investment and endowment 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portfolio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(if private school); </a:t>
            </a:r>
            <a:endParaRPr lang="en-US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ts val="1200"/>
              </a:spcBef>
            </a:pP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Does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the organization have one or two years worth of overhead needs in 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cash/liquidity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position (if an association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)?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ts val="1200"/>
              </a:spcBef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Could the organization survive a short-lived deterioration in strength of Board and/or staff?</a:t>
            </a:r>
          </a:p>
          <a:p>
            <a:pPr lvl="0">
              <a:spcBef>
                <a:spcPts val="1200"/>
              </a:spcBef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If there is an economical downturn, could the organization manage through it?</a:t>
            </a:r>
          </a:p>
          <a:p>
            <a:pPr>
              <a:spcBef>
                <a:spcPts val="1200"/>
              </a:spcBef>
            </a:pP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B7C5-36C7-4885-BD0C-383B60BA2D1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4114800" cy="4525963"/>
          </a:xfrm>
        </p:spPr>
        <p:txBody>
          <a:bodyPr>
            <a:noAutofit/>
          </a:bodyPr>
          <a:lstStyle/>
          <a:p>
            <a:pPr lvl="0">
              <a:spcBef>
                <a:spcPts val="1200"/>
              </a:spcBef>
              <a:buNone/>
            </a:pPr>
            <a:r>
              <a:rPr lang="en-US" sz="18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Board</a:t>
            </a:r>
          </a:p>
          <a:p>
            <a:pPr lvl="0">
              <a:spcBef>
                <a:spcPts val="1200"/>
              </a:spcBef>
            </a:pP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Does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the organization have strong Board involvement and oversight?</a:t>
            </a:r>
          </a:p>
          <a:p>
            <a:pPr lvl="0">
              <a:spcBef>
                <a:spcPts val="1200"/>
              </a:spcBef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Is the Board easily accessible by the Bank?</a:t>
            </a:r>
          </a:p>
          <a:p>
            <a:pPr lvl="0">
              <a:spcBef>
                <a:spcPts val="1200"/>
              </a:spcBef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Does the Board represent a wide variety of professional skills, influential community representatives, and persons with access to funding and in-kind support?</a:t>
            </a:r>
          </a:p>
          <a:p>
            <a:pPr>
              <a:spcBef>
                <a:spcPts val="1200"/>
              </a:spcBef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Are they knowledgeable of NFP 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inner-workings?</a:t>
            </a:r>
          </a:p>
          <a:p>
            <a:pPr>
              <a:spcBef>
                <a:spcPts val="1200"/>
              </a:spcBef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Does the Board demonstrate willingness to fire ineffective NFP executive Leadership 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?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4038600" cy="452596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None/>
            </a:pPr>
            <a:r>
              <a:rPr lang="en-US" sz="18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Management</a:t>
            </a:r>
          </a:p>
          <a:p>
            <a:pPr>
              <a:spcBef>
                <a:spcPts val="1200"/>
              </a:spcBef>
            </a:pP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Does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the organization have a 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strong and experienced management team?</a:t>
            </a:r>
          </a:p>
          <a:p>
            <a:pPr lvl="0">
              <a:spcBef>
                <a:spcPts val="1200"/>
              </a:spcBef>
            </a:pP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Does Management have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an excellent relationship and reputation with the Board and community?</a:t>
            </a:r>
          </a:p>
          <a:p>
            <a:pPr lvl="0">
              <a:spcBef>
                <a:spcPts val="1200"/>
              </a:spcBef>
            </a:pP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Do they have a track record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of executing strategies that enable the client to weather adverse conditions successfully?</a:t>
            </a:r>
          </a:p>
          <a:p>
            <a:pPr>
              <a:spcBef>
                <a:spcPts val="1200"/>
              </a:spcBef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What is Management’s 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Philosophy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?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58344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Management &amp; Governance</a:t>
            </a:r>
            <a:endParaRPr lang="en-US" sz="3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772400" cy="762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Financial Analysis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B7C5-36C7-4885-BD0C-383B60BA2D1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44843" y="1524000"/>
            <a:ext cx="7772400" cy="4572000"/>
          </a:xfrm>
        </p:spPr>
        <p:txBody>
          <a:bodyPr>
            <a:normAutofit/>
          </a:bodyPr>
          <a:lstStyle/>
          <a:p>
            <a:pPr marL="458788" lvl="0" indent="-347663">
              <a:spcBef>
                <a:spcPts val="1800"/>
              </a:spcBef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Breakeven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or better unrestricted operating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profit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458788" lvl="0" indent="-347663">
              <a:spcBef>
                <a:spcPts val="1800"/>
              </a:spcBef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Satisfactory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expense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management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458788" indent="-347663">
              <a:spcBef>
                <a:spcPts val="1800"/>
              </a:spcBef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Comparison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to peer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group </a:t>
            </a:r>
          </a:p>
          <a:p>
            <a:pPr marL="458788" indent="-347663">
              <a:spcBef>
                <a:spcPts val="1800"/>
              </a:spcBef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Stable and predictable cash flow</a:t>
            </a:r>
          </a:p>
          <a:p>
            <a:pPr marL="458788" indent="-347663">
              <a:spcBef>
                <a:spcPts val="1800"/>
              </a:spcBef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Balance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sheet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liquidity</a:t>
            </a:r>
          </a:p>
          <a:p>
            <a:pPr marL="458788" indent="-347663">
              <a:spcBef>
                <a:spcPts val="1800"/>
              </a:spcBef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Collateral options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Key Ratios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B7C5-36C7-4885-BD0C-383B60BA2D1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7848600" cy="4572000"/>
          </a:xfrm>
        </p:spPr>
        <p:txBody>
          <a:bodyPr/>
          <a:lstStyle/>
          <a:p>
            <a:pPr lvl="0">
              <a:spcBef>
                <a:spcPts val="1800"/>
              </a:spcBef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Debt Service Coverage Ratio- 1.0x to 1.5x</a:t>
            </a:r>
          </a:p>
          <a:p>
            <a:pPr lvl="0">
              <a:spcBef>
                <a:spcPts val="1800"/>
              </a:spcBef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Unrestricted Liquidity Value to Funded Debt Ratio – 0.40x to 1.0x</a:t>
            </a:r>
          </a:p>
          <a:p>
            <a:pPr lvl="0">
              <a:spcBef>
                <a:spcPts val="1800"/>
              </a:spcBef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Unrestricted Liquidity to Cash operating expense ratio- 0.50x -1.0x</a:t>
            </a:r>
          </a:p>
          <a:p>
            <a:pPr lvl="0">
              <a:spcBef>
                <a:spcPts val="1800"/>
              </a:spcBef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Funded Debt/ Net Assets Ratio – 0.75x to 1.0x</a:t>
            </a:r>
          </a:p>
          <a:p>
            <a:pPr>
              <a:spcBef>
                <a:spcPts val="1800"/>
              </a:spcBef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772400" cy="762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Keys – Banking Partner Assessment 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B7C5-36C7-4885-BD0C-383B60BA2D1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7772400" cy="4572000"/>
          </a:xfrm>
        </p:spPr>
        <p:txBody>
          <a:bodyPr>
            <a:normAutofit/>
          </a:bodyPr>
          <a:lstStyle/>
          <a:p>
            <a:pPr lvl="0">
              <a:spcBef>
                <a:spcPts val="1800"/>
              </a:spcBef>
            </a:pP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Every </a:t>
            </a: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Bank has a </a:t>
            </a: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Unique Process</a:t>
            </a: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. </a:t>
            </a:r>
            <a:endParaRPr lang="en-US" sz="220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ts val="1800"/>
              </a:spcBef>
            </a:pP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Relationship Matters - Get </a:t>
            </a: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an understanding of how you will work with the Bank once the deal closes- relationships are important, not enough to be the lowest cost provider.</a:t>
            </a:r>
          </a:p>
          <a:p>
            <a:pPr lvl="0">
              <a:spcBef>
                <a:spcPts val="1800"/>
              </a:spcBef>
            </a:pP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Approval Process - Who </a:t>
            </a: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does the Relationship Manager have to go to get the deal approved? Is it a local approver, out of market approver, committee process etc.</a:t>
            </a:r>
          </a:p>
          <a:p>
            <a:pPr lvl="0">
              <a:spcBef>
                <a:spcPts val="1800"/>
              </a:spcBef>
            </a:pP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Meet Senior </a:t>
            </a: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Credit Officer, Regional </a:t>
            </a: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President</a:t>
            </a:r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ts val="1800"/>
              </a:spcBef>
            </a:pP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Be Pro-active </a:t>
            </a: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on </a:t>
            </a: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Story, Structure and Covenants</a:t>
            </a:r>
          </a:p>
          <a:p>
            <a:pPr lvl="0">
              <a:spcBef>
                <a:spcPts val="1800"/>
              </a:spcBef>
              <a:buNone/>
            </a:pPr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1800"/>
              </a:spcBef>
            </a:pPr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392</Words>
  <Application>Microsoft Office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Telling Your Story  Not-For-Profit – Credit Profile Assessment</vt:lpstr>
      <vt:lpstr>Agenda</vt:lpstr>
      <vt:lpstr>Typical Financing Options</vt:lpstr>
      <vt:lpstr>Porter &amp; You</vt:lpstr>
      <vt:lpstr>Client &amp; Market Considerations</vt:lpstr>
      <vt:lpstr>Management &amp; Governance</vt:lpstr>
      <vt:lpstr>Financial Analysis</vt:lpstr>
      <vt:lpstr>Key Ratios</vt:lpstr>
      <vt:lpstr>Keys – Banking Partner Assessment </vt:lpstr>
      <vt:lpstr>Q &amp; A</vt:lpstr>
    </vt:vector>
  </TitlesOfParts>
  <Company>SunTrust Banks,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Lending to Not For Profit  NFP Credit Assessment</dc:title>
  <dc:creator>umcm3</dc:creator>
  <cp:lastModifiedBy>rcreamer</cp:lastModifiedBy>
  <cp:revision>24</cp:revision>
  <dcterms:created xsi:type="dcterms:W3CDTF">2014-04-24T15:48:35Z</dcterms:created>
  <dcterms:modified xsi:type="dcterms:W3CDTF">2014-04-28T20:53:20Z</dcterms:modified>
</cp:coreProperties>
</file>