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29"/>
  </p:notesMasterIdLst>
  <p:sldIdLst>
    <p:sldId id="333" r:id="rId2"/>
    <p:sldId id="258" r:id="rId3"/>
    <p:sldId id="260" r:id="rId4"/>
    <p:sldId id="352" r:id="rId5"/>
    <p:sldId id="354" r:id="rId6"/>
    <p:sldId id="356" r:id="rId7"/>
    <p:sldId id="357" r:id="rId8"/>
    <p:sldId id="358" r:id="rId9"/>
    <p:sldId id="355" r:id="rId10"/>
    <p:sldId id="343" r:id="rId11"/>
    <p:sldId id="350" r:id="rId12"/>
    <p:sldId id="351" r:id="rId13"/>
    <p:sldId id="320" r:id="rId14"/>
    <p:sldId id="360" r:id="rId15"/>
    <p:sldId id="361" r:id="rId16"/>
    <p:sldId id="362" r:id="rId17"/>
    <p:sldId id="364" r:id="rId18"/>
    <p:sldId id="365" r:id="rId19"/>
    <p:sldId id="366" r:id="rId20"/>
    <p:sldId id="367" r:id="rId21"/>
    <p:sldId id="368" r:id="rId22"/>
    <p:sldId id="369" r:id="rId23"/>
    <p:sldId id="371" r:id="rId24"/>
    <p:sldId id="372" r:id="rId25"/>
    <p:sldId id="373" r:id="rId26"/>
    <p:sldId id="326" r:id="rId27"/>
    <p:sldId id="37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7777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87"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6A483E-AE8C-467A-8002-DD9ED22D396D}" type="datetimeFigureOut">
              <a:rPr lang="en-US" smtClean="0"/>
              <a:pPr/>
              <a:t>4/29/2014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2E7B6C-8598-48D6-9F1E-24E0D9FC92B3}" type="slidenum">
              <a:rPr lang="en-US" smtClean="0"/>
              <a:pPr/>
              <a:t>‹#›</a:t>
            </a:fld>
            <a:endParaRPr lang="en-US"/>
          </a:p>
        </p:txBody>
      </p:sp>
    </p:spTree>
    <p:extLst>
      <p:ext uri="{BB962C8B-B14F-4D97-AF65-F5344CB8AC3E}">
        <p14:creationId xmlns:p14="http://schemas.microsoft.com/office/powerpoint/2010/main" xmlns="" val="1390854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 the project</a:t>
            </a:r>
            <a:r>
              <a:rPr lang="en-US" baseline="0" dirty="0" smtClean="0"/>
              <a:t> manager from FASB – “</a:t>
            </a:r>
            <a:r>
              <a:rPr lang="en-US" sz="1200" kern="1200" dirty="0" smtClean="0">
                <a:solidFill>
                  <a:schemeClr val="tx1"/>
                </a:solidFill>
                <a:latin typeface="+mn-lt"/>
                <a:ea typeface="+mn-ea"/>
                <a:cs typeface="+mn-cs"/>
              </a:rPr>
              <a:t>We have not published examples yet.  There are some templates that are being considered to be displayed at some of the upcoming conferences as part of the not for profit accounting update.”</a:t>
            </a:r>
          </a:p>
          <a:p>
            <a:endParaRPr lang="en-US" dirty="0"/>
          </a:p>
        </p:txBody>
      </p:sp>
      <p:sp>
        <p:nvSpPr>
          <p:cNvPr id="4" name="Slide Number Placeholder 3"/>
          <p:cNvSpPr>
            <a:spLocks noGrp="1"/>
          </p:cNvSpPr>
          <p:nvPr>
            <p:ph type="sldNum" sz="quarter" idx="10"/>
          </p:nvPr>
        </p:nvSpPr>
        <p:spPr/>
        <p:txBody>
          <a:bodyPr/>
          <a:lstStyle/>
          <a:p>
            <a:fld id="{EF2E7B6C-8598-48D6-9F1E-24E0D9FC92B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1" y="4572000"/>
            <a:ext cx="8229600" cy="798149"/>
          </a:xfrm>
        </p:spPr>
        <p:txBody>
          <a:bodyPr wrap="square" lIns="0" tIns="0" rIns="0" bIns="0" anchor="b" anchorCtr="0">
            <a:noAutofit/>
          </a:bodyPr>
          <a:lstStyle>
            <a:lvl1pPr marL="0" algn="ctr">
              <a:spcBef>
                <a:spcPts val="0"/>
              </a:spcBef>
              <a:spcAft>
                <a:spcPts val="0"/>
              </a:spcAft>
              <a:defRPr sz="2400">
                <a:solidFill>
                  <a:schemeClr val="tx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5555342"/>
            <a:ext cx="8229599" cy="693058"/>
          </a:xfrm>
        </p:spPr>
        <p:txBody>
          <a:bodyPr lIns="0" tIns="0" rIns="0" bIns="0" anchor="t" anchorCtr="0">
            <a:noAutofit/>
          </a:bodyPr>
          <a:lstStyle>
            <a:lvl1pPr marL="0" indent="0" algn="ctr">
              <a:buNone/>
              <a:defRPr sz="1500" cap="none">
                <a:solidFill>
                  <a:srgbClr val="17537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17" name="Straight Connector 16"/>
          <p:cNvCxnSpPr/>
          <p:nvPr/>
        </p:nvCxnSpPr>
        <p:spPr>
          <a:xfrm>
            <a:off x="457200" y="5454032"/>
            <a:ext cx="82296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457200" y="5454032"/>
            <a:ext cx="82296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57200" y="5454032"/>
            <a:ext cx="82296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171971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238999" cy="3962400"/>
          </a:xfrm>
        </p:spPr>
        <p:txBody>
          <a:bodyPr/>
          <a:lstStyle>
            <a:lvl1pPr>
              <a:lnSpc>
                <a:spcPts val="1900"/>
              </a:lnSpc>
              <a:spcBef>
                <a:spcPts val="600"/>
              </a:spcBef>
              <a:spcAft>
                <a:spcPts val="600"/>
              </a:spcAft>
              <a:defRPr>
                <a:latin typeface="+mn-lt"/>
              </a:defRPr>
            </a:lvl1pPr>
            <a:lvl2pPr>
              <a:lnSpc>
                <a:spcPts val="1700"/>
              </a:lnSpc>
              <a:spcBef>
                <a:spcPts val="500"/>
              </a:spcBef>
              <a:spcAft>
                <a:spcPts val="500"/>
              </a:spcAft>
              <a:defRPr>
                <a:latin typeface="+mn-lt"/>
              </a:defRPr>
            </a:lvl2pPr>
            <a:lvl3pPr>
              <a:spcBef>
                <a:spcPts val="400"/>
              </a:spcBef>
              <a:spcAft>
                <a:spcPts val="400"/>
              </a:spcAft>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sp>
        <p:nvSpPr>
          <p:cNvPr id="6" name="Text Placeholder 15"/>
          <p:cNvSpPr>
            <a:spLocks noGrp="1"/>
          </p:cNvSpPr>
          <p:nvPr>
            <p:ph type="body" sz="quarter" idx="14" hasCustomPrompt="1"/>
          </p:nvPr>
        </p:nvSpPr>
        <p:spPr>
          <a:xfrm>
            <a:off x="1985962" y="1250950"/>
            <a:ext cx="6548438"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solidFill>
                  <a:srgbClr val="7A242E"/>
                </a:solidFill>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sp>
        <p:nvSpPr>
          <p:cNvPr id="13" name="TextBox 12"/>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4" name="Straight Connector 13"/>
          <p:cNvCxnSpPr/>
          <p:nvPr/>
        </p:nvCxnSpPr>
        <p:spPr>
          <a:xfrm>
            <a:off x="1981200" y="1251568"/>
            <a:ext cx="6556248"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981200" y="1752600"/>
            <a:ext cx="6556248"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17" name="Rectangle 16"/>
          <p:cNvSpPr/>
          <p:nvPr/>
        </p:nvSpPr>
        <p:spPr>
          <a:xfrm>
            <a:off x="1295399" y="1246187"/>
            <a:ext cx="517215" cy="517215"/>
          </a:xfrm>
          <a:prstGeom prst="rect">
            <a:avLst/>
          </a:prstGeom>
          <a:solidFill>
            <a:srgbClr val="7A24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19253260"/>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238999" cy="3962400"/>
          </a:xfrm>
        </p:spPr>
        <p:txBody>
          <a:bodyPr/>
          <a:lstStyle>
            <a:lvl1pPr>
              <a:lnSpc>
                <a:spcPts val="1900"/>
              </a:lnSpc>
              <a:spcBef>
                <a:spcPts val="600"/>
              </a:spcBef>
              <a:spcAft>
                <a:spcPts val="600"/>
              </a:spcAft>
              <a:defRPr>
                <a:latin typeface="+mn-lt"/>
              </a:defRPr>
            </a:lvl1pPr>
            <a:lvl2pPr>
              <a:lnSpc>
                <a:spcPts val="1700"/>
              </a:lnSpc>
              <a:spcBef>
                <a:spcPts val="500"/>
              </a:spcBef>
              <a:spcAft>
                <a:spcPts val="500"/>
              </a:spcAft>
              <a:defRPr>
                <a:latin typeface="+mn-lt"/>
              </a:defRPr>
            </a:lvl2pPr>
            <a:lvl3pPr>
              <a:spcBef>
                <a:spcPts val="400"/>
              </a:spcBef>
              <a:spcAft>
                <a:spcPts val="400"/>
              </a:spcAft>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sp>
        <p:nvSpPr>
          <p:cNvPr id="6" name="Text Placeholder 15"/>
          <p:cNvSpPr>
            <a:spLocks noGrp="1"/>
          </p:cNvSpPr>
          <p:nvPr>
            <p:ph type="body" sz="quarter" idx="14" hasCustomPrompt="1"/>
          </p:nvPr>
        </p:nvSpPr>
        <p:spPr>
          <a:xfrm>
            <a:off x="1985962" y="1250950"/>
            <a:ext cx="6548438"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solidFill>
                  <a:srgbClr val="006647"/>
                </a:solidFill>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sp>
        <p:nvSpPr>
          <p:cNvPr id="13" name="TextBox 12"/>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4" name="Straight Connector 13"/>
          <p:cNvCxnSpPr/>
          <p:nvPr/>
        </p:nvCxnSpPr>
        <p:spPr>
          <a:xfrm>
            <a:off x="1981200" y="1251568"/>
            <a:ext cx="6556248"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981200" y="1752600"/>
            <a:ext cx="6556248"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17" name="Rectangle 16"/>
          <p:cNvSpPr/>
          <p:nvPr/>
        </p:nvSpPr>
        <p:spPr>
          <a:xfrm>
            <a:off x="1295399" y="1246187"/>
            <a:ext cx="517215" cy="517215"/>
          </a:xfrm>
          <a:prstGeom prst="rect">
            <a:avLst/>
          </a:prstGeom>
          <a:solidFill>
            <a:srgbClr val="0066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0359326"/>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238999" cy="3962400"/>
          </a:xfrm>
        </p:spPr>
        <p:txBody>
          <a:bodyPr/>
          <a:lstStyle>
            <a:lvl1pPr>
              <a:lnSpc>
                <a:spcPts val="1900"/>
              </a:lnSpc>
              <a:spcBef>
                <a:spcPts val="600"/>
              </a:spcBef>
              <a:spcAft>
                <a:spcPts val="600"/>
              </a:spcAft>
              <a:defRPr>
                <a:latin typeface="+mn-lt"/>
              </a:defRPr>
            </a:lvl1pPr>
            <a:lvl2pPr>
              <a:lnSpc>
                <a:spcPts val="1700"/>
              </a:lnSpc>
              <a:spcBef>
                <a:spcPts val="500"/>
              </a:spcBef>
              <a:spcAft>
                <a:spcPts val="500"/>
              </a:spcAft>
              <a:defRPr>
                <a:latin typeface="+mn-lt"/>
              </a:defRPr>
            </a:lvl2pPr>
            <a:lvl3pPr>
              <a:spcBef>
                <a:spcPts val="400"/>
              </a:spcBef>
              <a:spcAft>
                <a:spcPts val="400"/>
              </a:spcAft>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sp>
        <p:nvSpPr>
          <p:cNvPr id="6" name="Text Placeholder 15"/>
          <p:cNvSpPr>
            <a:spLocks noGrp="1"/>
          </p:cNvSpPr>
          <p:nvPr>
            <p:ph type="body" sz="quarter" idx="14" hasCustomPrompt="1"/>
          </p:nvPr>
        </p:nvSpPr>
        <p:spPr>
          <a:xfrm>
            <a:off x="1985962" y="1250950"/>
            <a:ext cx="6548438"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solidFill>
                  <a:srgbClr val="007298"/>
                </a:solidFill>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sp>
        <p:nvSpPr>
          <p:cNvPr id="13" name="TextBox 12"/>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4" name="Straight Connector 13"/>
          <p:cNvCxnSpPr/>
          <p:nvPr/>
        </p:nvCxnSpPr>
        <p:spPr>
          <a:xfrm>
            <a:off x="1981200" y="1251568"/>
            <a:ext cx="6556248"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981200" y="1752600"/>
            <a:ext cx="6556248"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17" name="Rectangle 16"/>
          <p:cNvSpPr/>
          <p:nvPr/>
        </p:nvSpPr>
        <p:spPr>
          <a:xfrm>
            <a:off x="1295399" y="1246187"/>
            <a:ext cx="517215" cy="517215"/>
          </a:xfrm>
          <a:prstGeom prst="rect">
            <a:avLst/>
          </a:prstGeom>
          <a:solidFill>
            <a:srgbClr val="0072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39163577"/>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238999" cy="3962400"/>
          </a:xfrm>
        </p:spPr>
        <p:txBody>
          <a:bodyPr/>
          <a:lstStyle>
            <a:lvl1pPr>
              <a:lnSpc>
                <a:spcPts val="1900"/>
              </a:lnSpc>
              <a:spcBef>
                <a:spcPts val="600"/>
              </a:spcBef>
              <a:spcAft>
                <a:spcPts val="600"/>
              </a:spcAft>
              <a:defRPr>
                <a:latin typeface="+mn-lt"/>
              </a:defRPr>
            </a:lvl1pPr>
            <a:lvl2pPr>
              <a:lnSpc>
                <a:spcPts val="1700"/>
              </a:lnSpc>
              <a:spcBef>
                <a:spcPts val="500"/>
              </a:spcBef>
              <a:spcAft>
                <a:spcPts val="500"/>
              </a:spcAft>
              <a:defRPr>
                <a:latin typeface="+mn-lt"/>
              </a:defRPr>
            </a:lvl2pPr>
            <a:lvl3pPr>
              <a:spcBef>
                <a:spcPts val="400"/>
              </a:spcBef>
              <a:spcAft>
                <a:spcPts val="400"/>
              </a:spcAft>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sp>
        <p:nvSpPr>
          <p:cNvPr id="6" name="Text Placeholder 15"/>
          <p:cNvSpPr>
            <a:spLocks noGrp="1"/>
          </p:cNvSpPr>
          <p:nvPr>
            <p:ph type="body" sz="quarter" idx="14" hasCustomPrompt="1"/>
          </p:nvPr>
        </p:nvSpPr>
        <p:spPr>
          <a:xfrm>
            <a:off x="1985962" y="1250950"/>
            <a:ext cx="6548438"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solidFill>
                  <a:srgbClr val="532C6C"/>
                </a:solidFill>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sp>
        <p:nvSpPr>
          <p:cNvPr id="13" name="TextBox 12"/>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4" name="Straight Connector 13"/>
          <p:cNvCxnSpPr/>
          <p:nvPr/>
        </p:nvCxnSpPr>
        <p:spPr>
          <a:xfrm>
            <a:off x="1981200" y="1251568"/>
            <a:ext cx="6556248"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981200" y="1752600"/>
            <a:ext cx="6556248"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17" name="Rectangle 16"/>
          <p:cNvSpPr/>
          <p:nvPr/>
        </p:nvSpPr>
        <p:spPr>
          <a:xfrm>
            <a:off x="1295399" y="1246187"/>
            <a:ext cx="517215" cy="517215"/>
          </a:xfrm>
          <a:prstGeom prst="rect">
            <a:avLst/>
          </a:prstGeom>
          <a:solidFill>
            <a:srgbClr val="532C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23788574"/>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238999" cy="3962400"/>
          </a:xfrm>
        </p:spPr>
        <p:txBody>
          <a:bodyPr/>
          <a:lstStyle>
            <a:lvl1pPr>
              <a:lnSpc>
                <a:spcPts val="1900"/>
              </a:lnSpc>
              <a:spcBef>
                <a:spcPts val="600"/>
              </a:spcBef>
              <a:spcAft>
                <a:spcPts val="600"/>
              </a:spcAft>
              <a:defRPr>
                <a:latin typeface="+mn-lt"/>
              </a:defRPr>
            </a:lvl1pPr>
            <a:lvl2pPr>
              <a:lnSpc>
                <a:spcPts val="1700"/>
              </a:lnSpc>
              <a:spcBef>
                <a:spcPts val="500"/>
              </a:spcBef>
              <a:spcAft>
                <a:spcPts val="500"/>
              </a:spcAft>
              <a:defRPr>
                <a:latin typeface="+mn-lt"/>
              </a:defRPr>
            </a:lvl2pPr>
            <a:lvl3pPr>
              <a:spcBef>
                <a:spcPts val="400"/>
              </a:spcBef>
              <a:spcAft>
                <a:spcPts val="400"/>
              </a:spcAft>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sp>
        <p:nvSpPr>
          <p:cNvPr id="6" name="Text Placeholder 15"/>
          <p:cNvSpPr>
            <a:spLocks noGrp="1"/>
          </p:cNvSpPr>
          <p:nvPr>
            <p:ph type="body" sz="quarter" idx="14" hasCustomPrompt="1"/>
          </p:nvPr>
        </p:nvSpPr>
        <p:spPr>
          <a:xfrm>
            <a:off x="1985962" y="1250950"/>
            <a:ext cx="6548438"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solidFill>
                  <a:srgbClr val="C35326"/>
                </a:solidFill>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sp>
        <p:nvSpPr>
          <p:cNvPr id="13" name="TextBox 12"/>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4" name="Straight Connector 13"/>
          <p:cNvCxnSpPr/>
          <p:nvPr/>
        </p:nvCxnSpPr>
        <p:spPr>
          <a:xfrm>
            <a:off x="1981200" y="1251568"/>
            <a:ext cx="6556248"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981200" y="1752600"/>
            <a:ext cx="6556248"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17" name="Rectangle 16"/>
          <p:cNvSpPr/>
          <p:nvPr/>
        </p:nvSpPr>
        <p:spPr>
          <a:xfrm>
            <a:off x="1295399" y="1246187"/>
            <a:ext cx="517215" cy="517215"/>
          </a:xfrm>
          <a:prstGeom prst="rect">
            <a:avLst/>
          </a:prstGeom>
          <a:solidFill>
            <a:srgbClr val="C353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78345268"/>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447800"/>
            <a:ext cx="7238999" cy="46482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cxnSp>
        <p:nvCxnSpPr>
          <p:cNvPr id="11" name="Straight Connector 10"/>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7" name="Straight Connector 6"/>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2840366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14600"/>
            <a:ext cx="7238999" cy="35814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cxnSp>
        <p:nvCxnSpPr>
          <p:cNvPr id="11" name="Straight Connector 10"/>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2"/>
          <p:cNvSpPr>
            <a:spLocks noGrp="1"/>
          </p:cNvSpPr>
          <p:nvPr>
            <p:ph idx="13" hasCustomPrompt="1"/>
          </p:nvPr>
        </p:nvSpPr>
        <p:spPr>
          <a:xfrm>
            <a:off x="1295400" y="1447800"/>
            <a:ext cx="7238999" cy="838200"/>
          </a:xfrm>
        </p:spPr>
        <p:txBody>
          <a:bodyPr>
            <a:normAutofit/>
          </a:bodyPr>
          <a:lstStyle>
            <a:lvl1pPr marL="91440" indent="0">
              <a:buNone/>
              <a:defRPr sz="1400" baseline="0">
                <a:solidFill>
                  <a:schemeClr val="bg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Intro Text</a:t>
            </a:r>
            <a:endParaRPr lang="en-US" dirty="0"/>
          </a:p>
        </p:txBody>
      </p:sp>
      <p:cxnSp>
        <p:nvCxnSpPr>
          <p:cNvPr id="9" name="Straight Connector 8"/>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2" name="Straight Connector 11"/>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400602001"/>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6" name="Text Placeholder 15"/>
          <p:cNvSpPr>
            <a:spLocks noGrp="1"/>
          </p:cNvSpPr>
          <p:nvPr>
            <p:ph type="body" sz="quarter" idx="14" hasCustomPrompt="1"/>
          </p:nvPr>
        </p:nvSpPr>
        <p:spPr>
          <a:xfrm>
            <a:off x="1295400" y="1250950"/>
            <a:ext cx="7239000"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sp>
        <p:nvSpPr>
          <p:cNvPr id="2"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sp>
        <p:nvSpPr>
          <p:cNvPr id="6" name="Content Placeholder 2"/>
          <p:cNvSpPr>
            <a:spLocks noGrp="1"/>
          </p:cNvSpPr>
          <p:nvPr>
            <p:ph idx="1"/>
          </p:nvPr>
        </p:nvSpPr>
        <p:spPr>
          <a:xfrm>
            <a:off x="1295401" y="2133600"/>
            <a:ext cx="3505199"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5029200" y="2133600"/>
            <a:ext cx="35052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p:nvPr/>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2" name="Straight Connector 11"/>
          <p:cNvCxnSpPr/>
          <p:nvPr/>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60508901"/>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2"/>
          <p:cNvSpPr>
            <a:spLocks noGrp="1"/>
          </p:cNvSpPr>
          <p:nvPr>
            <p:ph idx="1"/>
          </p:nvPr>
        </p:nvSpPr>
        <p:spPr>
          <a:xfrm>
            <a:off x="1295401" y="1447800"/>
            <a:ext cx="3505199"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5029200" y="1447800"/>
            <a:ext cx="3505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2" name="Straight Connector 11"/>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2478520939"/>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2"/>
          <p:cNvSpPr>
            <a:spLocks noGrp="1"/>
          </p:cNvSpPr>
          <p:nvPr>
            <p:ph idx="1"/>
          </p:nvPr>
        </p:nvSpPr>
        <p:spPr>
          <a:xfrm>
            <a:off x="1295401" y="2590800"/>
            <a:ext cx="3505199"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5029200" y="2590800"/>
            <a:ext cx="35052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hasCustomPrompt="1"/>
          </p:nvPr>
        </p:nvSpPr>
        <p:spPr>
          <a:xfrm>
            <a:off x="1295400" y="1447800"/>
            <a:ext cx="7238999" cy="838200"/>
          </a:xfrm>
        </p:spPr>
        <p:txBody>
          <a:bodyPr>
            <a:normAutofit/>
          </a:bodyPr>
          <a:lstStyle>
            <a:lvl1pPr marL="91440" indent="0">
              <a:buNone/>
              <a:defRPr sz="1400" baseline="0">
                <a:solidFill>
                  <a:schemeClr val="bg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Intro Text</a:t>
            </a:r>
            <a:endParaRPr lang="en-US" dirty="0"/>
          </a:p>
        </p:txBody>
      </p:sp>
      <p:cxnSp>
        <p:nvCxnSpPr>
          <p:cNvPr id="10" name="Straight Connector 9"/>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3" name="Straight Connector 12"/>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2623018444"/>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4419600"/>
            <a:ext cx="7010400" cy="914400"/>
          </a:xfrm>
          <a:ln w="19050">
            <a:noFill/>
          </a:ln>
        </p:spPr>
        <p:txBody>
          <a:bodyPr anchor="b"/>
          <a:lstStyle>
            <a:lvl1pPr algn="l">
              <a:defRPr sz="2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6400" y="5456104"/>
            <a:ext cx="7010400" cy="756556"/>
          </a:xfrm>
        </p:spPr>
        <p:txBody>
          <a:bodyPr anchor="t">
            <a:normAutofit/>
          </a:bodyPr>
          <a:lstStyle>
            <a:lvl1pPr marL="0" indent="0">
              <a:buNone/>
              <a:defRPr sz="1600">
                <a:solidFill>
                  <a:schemeClr val="tx1">
                    <a:lumMod val="60000"/>
                    <a:lumOff val="4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7" name="Straight Connector 6"/>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6547104"/>
            <a:ext cx="8686800" cy="89187"/>
          </a:xfrm>
          <a:prstGeom prst="rect">
            <a:avLst/>
          </a:prstGeom>
        </p:spPr>
      </p:pic>
      <p:sp>
        <p:nvSpPr>
          <p:cNvPr id="9" name="Rectangle 8"/>
          <p:cNvSpPr/>
          <p:nvPr/>
        </p:nvSpPr>
        <p:spPr>
          <a:xfrm>
            <a:off x="609600" y="4876800"/>
            <a:ext cx="838200" cy="838200"/>
          </a:xfrm>
          <a:prstGeom prst="rect">
            <a:avLst/>
          </a:prstGeom>
          <a:solidFill>
            <a:srgbClr val="C353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32844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32857" y="5452046"/>
            <a:ext cx="7003143" cy="222024"/>
          </a:xfrm>
        </p:spPr>
        <p:txBody>
          <a:bodyPr anchor="b"/>
          <a:lstStyle>
            <a:lvl1pPr algn="ctr">
              <a:defRPr sz="1200" b="1" i="0">
                <a:solidFill>
                  <a:schemeClr val="accent3"/>
                </a:solidFill>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632860" y="558801"/>
            <a:ext cx="7003142" cy="469537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32857" y="5756054"/>
            <a:ext cx="7003143" cy="190271"/>
          </a:xfrm>
        </p:spPr>
        <p:txBody>
          <a:bodyPr>
            <a:normAutofit/>
          </a:bodyPr>
          <a:lstStyle>
            <a:lvl1pPr marL="0" indent="0" algn="ctr">
              <a:buNone/>
              <a:defRPr sz="1000" cap="none">
                <a:solidFill>
                  <a:schemeClr val="bg1">
                    <a:lumMod val="50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7" name="TextBox 6"/>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58849414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14" name="Picture Placeholder 2"/>
          <p:cNvSpPr>
            <a:spLocks noGrp="1"/>
          </p:cNvSpPr>
          <p:nvPr>
            <p:ph type="pic" idx="16"/>
          </p:nvPr>
        </p:nvSpPr>
        <p:spPr>
          <a:xfrm>
            <a:off x="1632860" y="558801"/>
            <a:ext cx="3396340" cy="2260599"/>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2" name="Title 1"/>
          <p:cNvSpPr>
            <a:spLocks noGrp="1"/>
          </p:cNvSpPr>
          <p:nvPr>
            <p:ph type="title"/>
          </p:nvPr>
        </p:nvSpPr>
        <p:spPr>
          <a:xfrm>
            <a:off x="1632857" y="5452046"/>
            <a:ext cx="7003143" cy="222024"/>
          </a:xfrm>
        </p:spPr>
        <p:txBody>
          <a:bodyPr anchor="b"/>
          <a:lstStyle>
            <a:lvl1pPr algn="ctr">
              <a:defRPr sz="1200" b="1" i="0">
                <a:solidFill>
                  <a:schemeClr val="accent3"/>
                </a:solidFill>
                <a:latin typeface="+mj-lt"/>
              </a:defRPr>
            </a:lvl1pPr>
          </a:lstStyle>
          <a:p>
            <a:r>
              <a:rPr lang="en-US" smtClean="0"/>
              <a:t>Click to edit Master title style</a:t>
            </a:r>
            <a:endParaRPr lang="en-US" dirty="0"/>
          </a:p>
        </p:txBody>
      </p:sp>
      <p:sp>
        <p:nvSpPr>
          <p:cNvPr id="13" name="Text Placeholder 3"/>
          <p:cNvSpPr>
            <a:spLocks noGrp="1"/>
          </p:cNvSpPr>
          <p:nvPr>
            <p:ph type="body" sz="half" idx="2"/>
          </p:nvPr>
        </p:nvSpPr>
        <p:spPr>
          <a:xfrm>
            <a:off x="1632857" y="5756054"/>
            <a:ext cx="7003143" cy="190271"/>
          </a:xfrm>
        </p:spPr>
        <p:txBody>
          <a:bodyPr>
            <a:normAutofit/>
          </a:bodyPr>
          <a:lstStyle>
            <a:lvl1pPr marL="0" indent="0" algn="ctr">
              <a:buNone/>
              <a:defRPr sz="1000" cap="none">
                <a:solidFill>
                  <a:schemeClr val="bg1">
                    <a:lumMod val="50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Picture Placeholder 2"/>
          <p:cNvSpPr>
            <a:spLocks noGrp="1"/>
          </p:cNvSpPr>
          <p:nvPr>
            <p:ph type="pic" idx="17"/>
          </p:nvPr>
        </p:nvSpPr>
        <p:spPr>
          <a:xfrm>
            <a:off x="5181600" y="558801"/>
            <a:ext cx="3429000" cy="2260599"/>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6" name="Picture Placeholder 2"/>
          <p:cNvSpPr>
            <a:spLocks noGrp="1"/>
          </p:cNvSpPr>
          <p:nvPr>
            <p:ph type="pic" idx="18"/>
          </p:nvPr>
        </p:nvSpPr>
        <p:spPr>
          <a:xfrm>
            <a:off x="1632860" y="2971800"/>
            <a:ext cx="3396340" cy="220980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7" name="Picture Placeholder 2"/>
          <p:cNvSpPr>
            <a:spLocks noGrp="1"/>
          </p:cNvSpPr>
          <p:nvPr>
            <p:ph type="pic" idx="19"/>
          </p:nvPr>
        </p:nvSpPr>
        <p:spPr>
          <a:xfrm>
            <a:off x="5181600" y="2971800"/>
            <a:ext cx="3429000" cy="220980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TextBox 9"/>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9" name="TextBox 8"/>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21927049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sz="half" idx="13"/>
          </p:nvPr>
        </p:nvSpPr>
        <p:spPr>
          <a:xfrm>
            <a:off x="4149761" y="1600200"/>
            <a:ext cx="4486240" cy="4321629"/>
          </a:xfrm>
        </p:spPr>
        <p:txBody>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2"/>
          <p:cNvSpPr>
            <a:spLocks noGrp="1"/>
          </p:cNvSpPr>
          <p:nvPr>
            <p:ph type="pic" idx="16"/>
          </p:nvPr>
        </p:nvSpPr>
        <p:spPr>
          <a:xfrm>
            <a:off x="1284611" y="1600200"/>
            <a:ext cx="2601589" cy="434340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cxnSp>
        <p:nvCxnSpPr>
          <p:cNvPr id="11" name="Straight Connector 10"/>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3" name="Straight Connector 12"/>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55513063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4" name="TextBox 3"/>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232213641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238999" cy="39624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cxnSp>
        <p:nvCxnSpPr>
          <p:cNvPr id="11" name="Straight Connector 10"/>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 name="Text Placeholder 15"/>
          <p:cNvSpPr>
            <a:spLocks noGrp="1"/>
          </p:cNvSpPr>
          <p:nvPr>
            <p:ph type="body" sz="quarter" idx="14" hasCustomPrompt="1"/>
          </p:nvPr>
        </p:nvSpPr>
        <p:spPr>
          <a:xfrm>
            <a:off x="1295400" y="1250950"/>
            <a:ext cx="7239000"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cxnSp>
        <p:nvCxnSpPr>
          <p:cNvPr id="9" name="Straight Connector 8"/>
          <p:cNvCxnSpPr/>
          <p:nvPr/>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2" name="Straight Connector 11"/>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1087830307"/>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447800"/>
            <a:ext cx="7238999" cy="46482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cxnSp>
        <p:nvCxnSpPr>
          <p:cNvPr id="11" name="Straight Connector 10"/>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6" name="Straight Connector 5"/>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284036695"/>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14600"/>
            <a:ext cx="7238999" cy="35814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cxnSp>
        <p:nvCxnSpPr>
          <p:cNvPr id="11" name="Straight Connector 10"/>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2"/>
          <p:cNvSpPr>
            <a:spLocks noGrp="1"/>
          </p:cNvSpPr>
          <p:nvPr>
            <p:ph idx="13" hasCustomPrompt="1"/>
          </p:nvPr>
        </p:nvSpPr>
        <p:spPr>
          <a:xfrm>
            <a:off x="1295400" y="1447800"/>
            <a:ext cx="7238999" cy="838200"/>
          </a:xfrm>
        </p:spPr>
        <p:txBody>
          <a:bodyPr>
            <a:normAutofit/>
          </a:bodyPr>
          <a:lstStyle>
            <a:lvl1pPr marL="91440" indent="0">
              <a:buNone/>
              <a:defRPr sz="1400" baseline="0">
                <a:solidFill>
                  <a:schemeClr val="bg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Intro Text</a:t>
            </a:r>
            <a:endParaRPr lang="en-US" dirty="0"/>
          </a:p>
        </p:txBody>
      </p:sp>
      <p:sp>
        <p:nvSpPr>
          <p:cNvPr id="9" name="TextBox 8"/>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7" name="Straight Connector 6"/>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400602001"/>
      </p:ext>
    </p:extLst>
  </p:cSld>
  <p:clrMapOvr>
    <a:masterClrMapping/>
  </p:clrMapOvr>
  <p:timing>
    <p:tnLst>
      <p:par>
        <p:cT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16" name="Text Placeholder 15"/>
          <p:cNvSpPr>
            <a:spLocks noGrp="1"/>
          </p:cNvSpPr>
          <p:nvPr>
            <p:ph type="body" sz="quarter" idx="14" hasCustomPrompt="1"/>
          </p:nvPr>
        </p:nvSpPr>
        <p:spPr>
          <a:xfrm>
            <a:off x="1295400" y="1250950"/>
            <a:ext cx="7239000"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sp>
        <p:nvSpPr>
          <p:cNvPr id="2"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sp>
        <p:nvSpPr>
          <p:cNvPr id="6" name="Content Placeholder 2"/>
          <p:cNvSpPr>
            <a:spLocks noGrp="1"/>
          </p:cNvSpPr>
          <p:nvPr>
            <p:ph idx="1"/>
          </p:nvPr>
        </p:nvSpPr>
        <p:spPr>
          <a:xfrm>
            <a:off x="1295401" y="2133600"/>
            <a:ext cx="3505199"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5029200" y="2133600"/>
            <a:ext cx="35052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p:nvPr/>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9" name="Straight Connector 8"/>
          <p:cNvCxnSpPr/>
          <p:nvPr/>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60508901"/>
      </p:ext>
    </p:extLst>
  </p:cSld>
  <p:clrMapOvr>
    <a:masterClrMapping/>
  </p:clrMapOvr>
  <p:timing>
    <p:tnLst>
      <p:par>
        <p:cTn id="1" dur="indefinite" restart="never" nodeType="tmRoot"/>
      </p:par>
    </p:tn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2"/>
          <p:cNvSpPr>
            <a:spLocks noGrp="1"/>
          </p:cNvSpPr>
          <p:nvPr>
            <p:ph idx="1"/>
          </p:nvPr>
        </p:nvSpPr>
        <p:spPr>
          <a:xfrm>
            <a:off x="1295401" y="1447800"/>
            <a:ext cx="3505199"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5029200" y="1447800"/>
            <a:ext cx="3505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7" name="Straight Connector 6"/>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2478520939"/>
      </p:ext>
    </p:extLst>
  </p:cSld>
  <p:clrMapOvr>
    <a:masterClrMapping/>
  </p:clrMapOvr>
  <p:timing>
    <p:tnLst>
      <p:par>
        <p:cTn id="1" dur="indefinite" restart="never" nodeType="tmRoot"/>
      </p:par>
    </p:tn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2"/>
          <p:cNvSpPr>
            <a:spLocks noGrp="1"/>
          </p:cNvSpPr>
          <p:nvPr>
            <p:ph idx="1"/>
          </p:nvPr>
        </p:nvSpPr>
        <p:spPr>
          <a:xfrm>
            <a:off x="1295401" y="2590800"/>
            <a:ext cx="3505199"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5029200" y="2590800"/>
            <a:ext cx="35052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hasCustomPrompt="1"/>
          </p:nvPr>
        </p:nvSpPr>
        <p:spPr>
          <a:xfrm>
            <a:off x="1295400" y="1447800"/>
            <a:ext cx="7238999" cy="838200"/>
          </a:xfrm>
        </p:spPr>
        <p:txBody>
          <a:bodyPr>
            <a:normAutofit/>
          </a:bodyPr>
          <a:lstStyle>
            <a:lvl1pPr marL="91440" indent="0">
              <a:buNone/>
              <a:defRPr sz="1400" baseline="0">
                <a:solidFill>
                  <a:schemeClr val="bg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Intro Text</a:t>
            </a:r>
            <a:endParaRPr lang="en-US" dirty="0"/>
          </a:p>
        </p:txBody>
      </p:sp>
      <p:cxnSp>
        <p:nvCxnSpPr>
          <p:cNvPr id="10" name="Straight Connector 9"/>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2" name="Straight Connector 11"/>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2623018444"/>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4419600"/>
            <a:ext cx="7010400" cy="914400"/>
          </a:xfrm>
          <a:ln w="19050">
            <a:noFill/>
          </a:ln>
        </p:spPr>
        <p:txBody>
          <a:bodyPr anchor="b"/>
          <a:lstStyle>
            <a:lvl1pPr algn="l">
              <a:defRPr sz="2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6400" y="5456104"/>
            <a:ext cx="7010400" cy="756556"/>
          </a:xfrm>
        </p:spPr>
        <p:txBody>
          <a:bodyPr anchor="t">
            <a:normAutofit/>
          </a:bodyPr>
          <a:lstStyle>
            <a:lvl1pPr marL="0" indent="0">
              <a:buNone/>
              <a:defRPr sz="1600">
                <a:solidFill>
                  <a:schemeClr val="tx1">
                    <a:lumMod val="60000"/>
                    <a:lumOff val="4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7" name="Straight Connector 6"/>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6547104"/>
            <a:ext cx="8686800" cy="89187"/>
          </a:xfrm>
          <a:prstGeom prst="rect">
            <a:avLst/>
          </a:prstGeom>
        </p:spPr>
      </p:pic>
      <p:sp>
        <p:nvSpPr>
          <p:cNvPr id="9" name="Rectangle 8"/>
          <p:cNvSpPr/>
          <p:nvPr/>
        </p:nvSpPr>
        <p:spPr>
          <a:xfrm>
            <a:off x="609600" y="4876800"/>
            <a:ext cx="838200" cy="838200"/>
          </a:xfrm>
          <a:prstGeom prst="rect">
            <a:avLst/>
          </a:prstGeom>
          <a:solidFill>
            <a:srgbClr val="532C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84332242"/>
      </p:ext>
    </p:extLst>
  </p:cSld>
  <p:clrMapOvr>
    <a:masterClrMapping/>
  </p:clrMapOvr>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32857" y="5452046"/>
            <a:ext cx="7003143" cy="222024"/>
          </a:xfrm>
        </p:spPr>
        <p:txBody>
          <a:bodyPr anchor="b"/>
          <a:lstStyle>
            <a:lvl1pPr algn="ctr">
              <a:defRPr sz="1200" b="1" i="0">
                <a:solidFill>
                  <a:schemeClr val="accent3"/>
                </a:solidFill>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632860" y="558801"/>
            <a:ext cx="7003142" cy="469537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32857" y="5756054"/>
            <a:ext cx="7003143" cy="190271"/>
          </a:xfrm>
        </p:spPr>
        <p:txBody>
          <a:bodyPr>
            <a:normAutofit/>
          </a:bodyPr>
          <a:lstStyle>
            <a:lvl1pPr marL="0" indent="0" algn="ctr">
              <a:buNone/>
              <a:defRPr sz="1000" cap="none">
                <a:solidFill>
                  <a:schemeClr val="bg1">
                    <a:lumMod val="50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6" name="TextBox 5"/>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588494141"/>
      </p:ext>
    </p:extLst>
  </p:cSld>
  <p:clrMapOvr>
    <a:masterClrMapping/>
  </p:clrMapOvr>
  <p:timing>
    <p:tnLst>
      <p:par>
        <p:cTn id="1" dur="indefinite" restart="never" nodeType="tmRoot"/>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
        <p:nvSpPr>
          <p:cNvPr id="14" name="Picture Placeholder 2"/>
          <p:cNvSpPr>
            <a:spLocks noGrp="1"/>
          </p:cNvSpPr>
          <p:nvPr>
            <p:ph type="pic" idx="16"/>
          </p:nvPr>
        </p:nvSpPr>
        <p:spPr>
          <a:xfrm>
            <a:off x="1632860" y="558801"/>
            <a:ext cx="3396340" cy="2260599"/>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2" name="Title 1"/>
          <p:cNvSpPr>
            <a:spLocks noGrp="1"/>
          </p:cNvSpPr>
          <p:nvPr>
            <p:ph type="title"/>
          </p:nvPr>
        </p:nvSpPr>
        <p:spPr>
          <a:xfrm>
            <a:off x="1632857" y="5452046"/>
            <a:ext cx="7003143" cy="222024"/>
          </a:xfrm>
        </p:spPr>
        <p:txBody>
          <a:bodyPr anchor="b"/>
          <a:lstStyle>
            <a:lvl1pPr algn="ctr">
              <a:defRPr sz="1200" b="1" i="0">
                <a:solidFill>
                  <a:schemeClr val="accent3"/>
                </a:solidFill>
                <a:latin typeface="+mj-lt"/>
              </a:defRPr>
            </a:lvl1pPr>
          </a:lstStyle>
          <a:p>
            <a:r>
              <a:rPr lang="en-US" smtClean="0"/>
              <a:t>Click to edit Master title style</a:t>
            </a:r>
            <a:endParaRPr lang="en-US" dirty="0"/>
          </a:p>
        </p:txBody>
      </p:sp>
      <p:sp>
        <p:nvSpPr>
          <p:cNvPr id="13" name="Text Placeholder 3"/>
          <p:cNvSpPr>
            <a:spLocks noGrp="1"/>
          </p:cNvSpPr>
          <p:nvPr>
            <p:ph type="body" sz="half" idx="2"/>
          </p:nvPr>
        </p:nvSpPr>
        <p:spPr>
          <a:xfrm>
            <a:off x="1632857" y="5756054"/>
            <a:ext cx="7003143" cy="190271"/>
          </a:xfrm>
        </p:spPr>
        <p:txBody>
          <a:bodyPr>
            <a:normAutofit/>
          </a:bodyPr>
          <a:lstStyle>
            <a:lvl1pPr marL="0" indent="0" algn="ctr">
              <a:buNone/>
              <a:defRPr sz="1000" cap="none">
                <a:solidFill>
                  <a:schemeClr val="bg1">
                    <a:lumMod val="50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Picture Placeholder 2"/>
          <p:cNvSpPr>
            <a:spLocks noGrp="1"/>
          </p:cNvSpPr>
          <p:nvPr>
            <p:ph type="pic" idx="17"/>
          </p:nvPr>
        </p:nvSpPr>
        <p:spPr>
          <a:xfrm>
            <a:off x="5181600" y="558801"/>
            <a:ext cx="3429000" cy="2260599"/>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6" name="Picture Placeholder 2"/>
          <p:cNvSpPr>
            <a:spLocks noGrp="1"/>
          </p:cNvSpPr>
          <p:nvPr>
            <p:ph type="pic" idx="18"/>
          </p:nvPr>
        </p:nvSpPr>
        <p:spPr>
          <a:xfrm>
            <a:off x="1632860" y="2971800"/>
            <a:ext cx="3396340" cy="220980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7" name="Picture Placeholder 2"/>
          <p:cNvSpPr>
            <a:spLocks noGrp="1"/>
          </p:cNvSpPr>
          <p:nvPr>
            <p:ph type="pic" idx="19"/>
          </p:nvPr>
        </p:nvSpPr>
        <p:spPr>
          <a:xfrm>
            <a:off x="5181600" y="2971800"/>
            <a:ext cx="3429000" cy="220980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9" name="TextBox 18"/>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9" name="TextBox 8"/>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219270490"/>
      </p:ext>
    </p:extLst>
  </p:cSld>
  <p:clrMapOvr>
    <a:masterClrMapping/>
  </p:clrMapOvr>
  <p:timing>
    <p:tnLst>
      <p:par>
        <p:cTn id="1" dur="indefinite" restart="never" nodeType="tmRoot"/>
      </p:par>
    </p:tn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sz="half" idx="13"/>
          </p:nvPr>
        </p:nvSpPr>
        <p:spPr>
          <a:xfrm>
            <a:off x="4149761" y="1600200"/>
            <a:ext cx="4486240" cy="4321629"/>
          </a:xfrm>
        </p:spPr>
        <p:txBody>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2"/>
          <p:cNvSpPr>
            <a:spLocks noGrp="1"/>
          </p:cNvSpPr>
          <p:nvPr>
            <p:ph type="pic" idx="16"/>
          </p:nvPr>
        </p:nvSpPr>
        <p:spPr>
          <a:xfrm>
            <a:off x="1284611" y="1600200"/>
            <a:ext cx="2601589" cy="434340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2" name="TextBox 11"/>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7" name="Straight Connector 6"/>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555130637"/>
      </p:ext>
    </p:extLst>
  </p:cSld>
  <p:clrMapOvr>
    <a:masterClrMapping/>
  </p:clrMapOvr>
  <p:timing>
    <p:tnLst>
      <p:par>
        <p:cTn id="1" dur="indefinite" restart="never" nodeType="tmRoot"/>
      </p:par>
    </p:tn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238999" cy="39624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cxnSp>
        <p:nvCxnSpPr>
          <p:cNvPr id="11" name="Straight Connector 10"/>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 name="Text Placeholder 15"/>
          <p:cNvSpPr>
            <a:spLocks noGrp="1"/>
          </p:cNvSpPr>
          <p:nvPr>
            <p:ph type="body" sz="quarter" idx="14" hasCustomPrompt="1"/>
          </p:nvPr>
        </p:nvSpPr>
        <p:spPr>
          <a:xfrm>
            <a:off x="1295400" y="1250950"/>
            <a:ext cx="7239000"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cxnSp>
        <p:nvCxnSpPr>
          <p:cNvPr id="9" name="Straight Connector 8"/>
          <p:cNvCxnSpPr/>
          <p:nvPr/>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1087830307"/>
      </p:ext>
    </p:extLst>
  </p:cSld>
  <p:clrMapOvr>
    <a:masterClrMapping/>
  </p:clrMapOvr>
  <p:timing>
    <p:tnLst>
      <p:par>
        <p:cTn id="1" dur="indefinite" restart="never" nodeType="tmRoot"/>
      </p:par>
    </p:tn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447800"/>
            <a:ext cx="7238999" cy="46482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cxnSp>
        <p:nvCxnSpPr>
          <p:cNvPr id="11" name="Straight Connector 10"/>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284036695"/>
      </p:ext>
    </p:extLst>
  </p:cSld>
  <p:clrMapOvr>
    <a:masterClrMapping/>
  </p:clrMapOvr>
  <p:timing>
    <p:tnLst>
      <p:par>
        <p:cTn id="1" dur="indefinite" restart="never" nodeType="tmRoot"/>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14600"/>
            <a:ext cx="7238999" cy="35814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cxnSp>
        <p:nvCxnSpPr>
          <p:cNvPr id="11" name="Straight Connector 10"/>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2"/>
          <p:cNvSpPr>
            <a:spLocks noGrp="1"/>
          </p:cNvSpPr>
          <p:nvPr>
            <p:ph idx="13" hasCustomPrompt="1"/>
          </p:nvPr>
        </p:nvSpPr>
        <p:spPr>
          <a:xfrm>
            <a:off x="1295400" y="1447800"/>
            <a:ext cx="7238999" cy="838200"/>
          </a:xfrm>
        </p:spPr>
        <p:txBody>
          <a:bodyPr>
            <a:normAutofit/>
          </a:bodyPr>
          <a:lstStyle>
            <a:lvl1pPr marL="91440" indent="0">
              <a:buNone/>
              <a:defRPr sz="1400" baseline="0">
                <a:solidFill>
                  <a:schemeClr val="bg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Intro Text</a:t>
            </a:r>
            <a:endParaRPr lang="en-US" dirty="0"/>
          </a:p>
        </p:txBody>
      </p:sp>
      <p:sp>
        <p:nvSpPr>
          <p:cNvPr id="9" name="TextBox 8"/>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400602001"/>
      </p:ext>
    </p:extLst>
  </p:cSld>
  <p:clrMapOvr>
    <a:masterClrMapping/>
  </p:clrMapOvr>
  <p:timing>
    <p:tnLst>
      <p:par>
        <p:cTn id="1" dur="indefinite" restart="never" nodeType="tmRoot"/>
      </p:par>
    </p:tn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16" name="Text Placeholder 15"/>
          <p:cNvSpPr>
            <a:spLocks noGrp="1"/>
          </p:cNvSpPr>
          <p:nvPr>
            <p:ph type="body" sz="quarter" idx="14" hasCustomPrompt="1"/>
          </p:nvPr>
        </p:nvSpPr>
        <p:spPr>
          <a:xfrm>
            <a:off x="1295400" y="1250950"/>
            <a:ext cx="7239000"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sp>
        <p:nvSpPr>
          <p:cNvPr id="2"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sp>
        <p:nvSpPr>
          <p:cNvPr id="6" name="Content Placeholder 2"/>
          <p:cNvSpPr>
            <a:spLocks noGrp="1"/>
          </p:cNvSpPr>
          <p:nvPr>
            <p:ph idx="1"/>
          </p:nvPr>
        </p:nvSpPr>
        <p:spPr>
          <a:xfrm>
            <a:off x="1295401" y="2133600"/>
            <a:ext cx="3505199"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5029200" y="2133600"/>
            <a:ext cx="35052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p:nvPr/>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60508901"/>
      </p:ext>
    </p:extLst>
  </p:cSld>
  <p:clrMapOvr>
    <a:masterClrMapping/>
  </p:clrMapOvr>
  <p:timing>
    <p:tnLst>
      <p:par>
        <p:cTn id="1" dur="indefinite" restart="never" nodeType="tmRoot"/>
      </p:par>
    </p:tnLst>
  </p:timing>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2"/>
          <p:cNvSpPr>
            <a:spLocks noGrp="1"/>
          </p:cNvSpPr>
          <p:nvPr>
            <p:ph idx="1"/>
          </p:nvPr>
        </p:nvSpPr>
        <p:spPr>
          <a:xfrm>
            <a:off x="1295401" y="1447800"/>
            <a:ext cx="3505199"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5029200" y="1447800"/>
            <a:ext cx="3505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2478520939"/>
      </p:ext>
    </p:extLst>
  </p:cSld>
  <p:clrMapOvr>
    <a:masterClrMapping/>
  </p:clrMapOvr>
  <p:timing>
    <p:tnLst>
      <p:par>
        <p:cTn id="1" dur="indefinite" restart="never" nodeType="tmRoot"/>
      </p:par>
    </p:tnLst>
  </p:timing>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2"/>
          <p:cNvSpPr>
            <a:spLocks noGrp="1"/>
          </p:cNvSpPr>
          <p:nvPr>
            <p:ph idx="1"/>
          </p:nvPr>
        </p:nvSpPr>
        <p:spPr>
          <a:xfrm>
            <a:off x="1295401" y="2590800"/>
            <a:ext cx="3505199"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5029200" y="2590800"/>
            <a:ext cx="35052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hasCustomPrompt="1"/>
          </p:nvPr>
        </p:nvSpPr>
        <p:spPr>
          <a:xfrm>
            <a:off x="1295400" y="1447800"/>
            <a:ext cx="7238999" cy="838200"/>
          </a:xfrm>
        </p:spPr>
        <p:txBody>
          <a:bodyPr>
            <a:normAutofit/>
          </a:bodyPr>
          <a:lstStyle>
            <a:lvl1pPr marL="91440" indent="0">
              <a:buNone/>
              <a:defRPr sz="1400" baseline="0">
                <a:solidFill>
                  <a:schemeClr val="bg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Intro Text</a:t>
            </a:r>
            <a:endParaRPr lang="en-US" dirty="0"/>
          </a:p>
        </p:txBody>
      </p:sp>
      <p:cxnSp>
        <p:nvCxnSpPr>
          <p:cNvPr id="10" name="Straight Connector 9"/>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2623018444"/>
      </p:ext>
    </p:extLst>
  </p:cSld>
  <p:clrMapOvr>
    <a:masterClrMapping/>
  </p:clrMapOvr>
  <p:timing>
    <p:tnLst>
      <p:par>
        <p:cTn id="1" dur="indefinite" restart="never" nodeType="tmRoot"/>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32857" y="5452046"/>
            <a:ext cx="7003143" cy="222024"/>
          </a:xfrm>
        </p:spPr>
        <p:txBody>
          <a:bodyPr anchor="b"/>
          <a:lstStyle>
            <a:lvl1pPr algn="ctr">
              <a:defRPr sz="1200" b="1" i="0">
                <a:solidFill>
                  <a:schemeClr val="accent3"/>
                </a:solidFill>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632860" y="558801"/>
            <a:ext cx="7003142" cy="469537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32857" y="5756054"/>
            <a:ext cx="7003143" cy="190271"/>
          </a:xfrm>
        </p:spPr>
        <p:txBody>
          <a:bodyPr>
            <a:normAutofit/>
          </a:bodyPr>
          <a:lstStyle>
            <a:lvl1pPr marL="0" indent="0" algn="ctr">
              <a:buNone/>
              <a:defRPr sz="1000" cap="none">
                <a:solidFill>
                  <a:schemeClr val="bg1">
                    <a:lumMod val="50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588494141"/>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3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4419600"/>
            <a:ext cx="7010400" cy="914400"/>
          </a:xfrm>
          <a:ln w="19050">
            <a:noFill/>
          </a:ln>
        </p:spPr>
        <p:txBody>
          <a:bodyPr anchor="b"/>
          <a:lstStyle>
            <a:lvl1pPr algn="l">
              <a:defRPr sz="2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6400" y="5456104"/>
            <a:ext cx="7010400" cy="756556"/>
          </a:xfrm>
        </p:spPr>
        <p:txBody>
          <a:bodyPr anchor="t">
            <a:normAutofit/>
          </a:bodyPr>
          <a:lstStyle>
            <a:lvl1pPr marL="0" indent="0">
              <a:buNone/>
              <a:defRPr sz="1600">
                <a:solidFill>
                  <a:schemeClr val="tx1">
                    <a:lumMod val="60000"/>
                    <a:lumOff val="4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7" name="Straight Connector 6"/>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6547104"/>
            <a:ext cx="8686800" cy="89187"/>
          </a:xfrm>
          <a:prstGeom prst="rect">
            <a:avLst/>
          </a:prstGeom>
        </p:spPr>
      </p:pic>
      <p:sp>
        <p:nvSpPr>
          <p:cNvPr id="9" name="Rectangle 8"/>
          <p:cNvSpPr/>
          <p:nvPr/>
        </p:nvSpPr>
        <p:spPr>
          <a:xfrm>
            <a:off x="609600" y="4876800"/>
            <a:ext cx="838200" cy="838200"/>
          </a:xfrm>
          <a:prstGeom prst="rect">
            <a:avLst/>
          </a:prstGeom>
          <a:solidFill>
            <a:srgbClr val="0072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42260642"/>
      </p:ext>
    </p:extLst>
  </p:cSld>
  <p:clrMapOvr>
    <a:masterClrMapping/>
  </p:clrMapOvr>
  <p:timing>
    <p:tnLst>
      <p:par>
        <p:cTn id="1" dur="indefinite" restart="never" nodeType="tmRoot"/>
      </p:par>
    </p:tnLst>
  </p:timing>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5_Picture with Caption">
    <p:spTree>
      <p:nvGrpSpPr>
        <p:cNvPr id="1" name=""/>
        <p:cNvGrpSpPr/>
        <p:nvPr/>
      </p:nvGrpSpPr>
      <p:grpSpPr>
        <a:xfrm>
          <a:off x="0" y="0"/>
          <a:ext cx="0" cy="0"/>
          <a:chOff x="0" y="0"/>
          <a:chExt cx="0" cy="0"/>
        </a:xfrm>
      </p:grpSpPr>
      <p:sp>
        <p:nvSpPr>
          <p:cNvPr id="14" name="Picture Placeholder 2"/>
          <p:cNvSpPr>
            <a:spLocks noGrp="1"/>
          </p:cNvSpPr>
          <p:nvPr>
            <p:ph type="pic" idx="16"/>
          </p:nvPr>
        </p:nvSpPr>
        <p:spPr>
          <a:xfrm>
            <a:off x="1632860" y="558801"/>
            <a:ext cx="3396340" cy="2260599"/>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2" name="Title 1"/>
          <p:cNvSpPr>
            <a:spLocks noGrp="1"/>
          </p:cNvSpPr>
          <p:nvPr>
            <p:ph type="title"/>
          </p:nvPr>
        </p:nvSpPr>
        <p:spPr>
          <a:xfrm>
            <a:off x="1632857" y="5452046"/>
            <a:ext cx="7003143" cy="222024"/>
          </a:xfrm>
        </p:spPr>
        <p:txBody>
          <a:bodyPr anchor="b"/>
          <a:lstStyle>
            <a:lvl1pPr algn="ctr">
              <a:defRPr sz="1200" b="1" i="0">
                <a:solidFill>
                  <a:schemeClr val="accent3"/>
                </a:solidFill>
                <a:latin typeface="+mj-lt"/>
              </a:defRPr>
            </a:lvl1pPr>
          </a:lstStyle>
          <a:p>
            <a:r>
              <a:rPr lang="en-US" smtClean="0"/>
              <a:t>Click to edit Master title style</a:t>
            </a:r>
            <a:endParaRPr lang="en-US" dirty="0"/>
          </a:p>
        </p:txBody>
      </p:sp>
      <p:sp>
        <p:nvSpPr>
          <p:cNvPr id="13" name="Text Placeholder 3"/>
          <p:cNvSpPr>
            <a:spLocks noGrp="1"/>
          </p:cNvSpPr>
          <p:nvPr>
            <p:ph type="body" sz="half" idx="2"/>
          </p:nvPr>
        </p:nvSpPr>
        <p:spPr>
          <a:xfrm>
            <a:off x="1632857" y="5756054"/>
            <a:ext cx="7003143" cy="190271"/>
          </a:xfrm>
        </p:spPr>
        <p:txBody>
          <a:bodyPr>
            <a:normAutofit/>
          </a:bodyPr>
          <a:lstStyle>
            <a:lvl1pPr marL="0" indent="0" algn="ctr">
              <a:buNone/>
              <a:defRPr sz="1000" cap="none">
                <a:solidFill>
                  <a:schemeClr val="bg1">
                    <a:lumMod val="50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Picture Placeholder 2"/>
          <p:cNvSpPr>
            <a:spLocks noGrp="1"/>
          </p:cNvSpPr>
          <p:nvPr>
            <p:ph type="pic" idx="17"/>
          </p:nvPr>
        </p:nvSpPr>
        <p:spPr>
          <a:xfrm>
            <a:off x="5181600" y="558801"/>
            <a:ext cx="3429000" cy="2260599"/>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6" name="Picture Placeholder 2"/>
          <p:cNvSpPr>
            <a:spLocks noGrp="1"/>
          </p:cNvSpPr>
          <p:nvPr>
            <p:ph type="pic" idx="18"/>
          </p:nvPr>
        </p:nvSpPr>
        <p:spPr>
          <a:xfrm>
            <a:off x="1632860" y="2971800"/>
            <a:ext cx="3396340" cy="220980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7" name="Picture Placeholder 2"/>
          <p:cNvSpPr>
            <a:spLocks noGrp="1"/>
          </p:cNvSpPr>
          <p:nvPr>
            <p:ph type="pic" idx="19"/>
          </p:nvPr>
        </p:nvSpPr>
        <p:spPr>
          <a:xfrm>
            <a:off x="5181600" y="2971800"/>
            <a:ext cx="3429000" cy="220980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9" name="TextBox 18"/>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219270490"/>
      </p:ext>
    </p:extLst>
  </p:cSld>
  <p:clrMapOvr>
    <a:masterClrMapping/>
  </p:clrMapOvr>
  <p:timing>
    <p:tnLst>
      <p:par>
        <p:cTn id="1" dur="indefinite" restart="never" nodeType="tmRoot"/>
      </p:par>
    </p:tnLst>
  </p:timing>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sz="half" idx="13"/>
          </p:nvPr>
        </p:nvSpPr>
        <p:spPr>
          <a:xfrm>
            <a:off x="4149761" y="1600200"/>
            <a:ext cx="4486240" cy="4321629"/>
          </a:xfrm>
        </p:spPr>
        <p:txBody>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2"/>
          <p:cNvSpPr>
            <a:spLocks noGrp="1"/>
          </p:cNvSpPr>
          <p:nvPr>
            <p:ph type="pic" idx="16"/>
          </p:nvPr>
        </p:nvSpPr>
        <p:spPr>
          <a:xfrm>
            <a:off x="1284611" y="1600200"/>
            <a:ext cx="2601589" cy="4343400"/>
          </a:xfrm>
          <a:noFill/>
          <a:ln w="38100" cap="sq" cmpd="sng">
            <a:solidFill>
              <a:schemeClr val="bg2"/>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2" name="TextBox 11"/>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555130637"/>
      </p:ext>
    </p:extLst>
  </p:cSld>
  <p:clrMapOvr>
    <a:masterClrMapping/>
  </p:clrMapOvr>
  <p:timing>
    <p:tnLst>
      <p:par>
        <p:cTn id="1" dur="indefinite" restart="never" nodeType="tmRoot"/>
      </p:par>
    </p:tnLst>
  </p:timing>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9_Custom Layou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1632858" y="6356351"/>
            <a:ext cx="464456" cy="196849"/>
          </a:xfrm>
          <a:prstGeom prst="rect">
            <a:avLst/>
          </a:prstGeom>
        </p:spPr>
        <p:txBody>
          <a:bodyPr/>
          <a:lstStyle/>
          <a:p>
            <a:fld id="{F3663E88-3AED-46F9-BEEE-9C755F13686C}" type="datetime1">
              <a:rPr lang="en-US" smtClean="0">
                <a:solidFill>
                  <a:prstClr val="white"/>
                </a:solidFill>
              </a:rPr>
              <a:pPr/>
              <a:t>4/29/2014</a:t>
            </a:fld>
            <a:endParaRPr lang="en-US" dirty="0">
              <a:solidFill>
                <a:prstClr val="white"/>
              </a:solidFill>
            </a:endParaRPr>
          </a:p>
        </p:txBody>
      </p:sp>
      <p:sp>
        <p:nvSpPr>
          <p:cNvPr id="4" name="Footer Placeholder 3"/>
          <p:cNvSpPr>
            <a:spLocks noGrp="1"/>
          </p:cNvSpPr>
          <p:nvPr>
            <p:ph type="ftr" sz="quarter" idx="11"/>
          </p:nvPr>
        </p:nvSpPr>
        <p:spPr>
          <a:xfrm>
            <a:off x="2191657" y="6356351"/>
            <a:ext cx="5921828" cy="196850"/>
          </a:xfrm>
          <a:prstGeom prst="rect">
            <a:avLst/>
          </a:prstGeom>
        </p:spPr>
        <p:txBody>
          <a:bodyPr/>
          <a:lstStyle/>
          <a:p>
            <a:endParaRPr lang="en-US" dirty="0">
              <a:solidFill>
                <a:prstClr val="white"/>
              </a:solidFill>
            </a:endParaRPr>
          </a:p>
        </p:txBody>
      </p:sp>
      <p:sp>
        <p:nvSpPr>
          <p:cNvPr id="5" name="Slide Number Placeholder 4"/>
          <p:cNvSpPr>
            <a:spLocks noGrp="1"/>
          </p:cNvSpPr>
          <p:nvPr>
            <p:ph type="sldNum" sz="quarter" idx="12"/>
          </p:nvPr>
        </p:nvSpPr>
        <p:spPr>
          <a:xfrm>
            <a:off x="8215086" y="6356350"/>
            <a:ext cx="471714" cy="196851"/>
          </a:xfrm>
          <a:prstGeom prst="rect">
            <a:avLst/>
          </a:prstGeom>
        </p:spPr>
        <p:txBody>
          <a:bodyPr/>
          <a:lstStyle/>
          <a:p>
            <a:fld id="{6A504C3B-FE0C-C44C-A2FE-0756609FB69C}" type="slidenum">
              <a:rPr lang="en-US" smtClean="0">
                <a:solidFill>
                  <a:prstClr val="white"/>
                </a:solidFill>
              </a:rPr>
              <a:pPr/>
              <a:t>‹#›</a:t>
            </a:fld>
            <a:endParaRPr lang="en-US" dirty="0">
              <a:solidFill>
                <a:prstClr val="white"/>
              </a:solidFill>
            </a:endParaRPr>
          </a:p>
        </p:txBody>
      </p:sp>
      <p:sp>
        <p:nvSpPr>
          <p:cNvPr id="6" name="Content Placeholder 2"/>
          <p:cNvSpPr>
            <a:spLocks noGrp="1"/>
          </p:cNvSpPr>
          <p:nvPr>
            <p:ph idx="1"/>
          </p:nvPr>
        </p:nvSpPr>
        <p:spPr>
          <a:xfrm>
            <a:off x="3679371" y="2452914"/>
            <a:ext cx="4956629" cy="296817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605089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Picture with Capti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32857" y="5452046"/>
            <a:ext cx="7003143" cy="222024"/>
          </a:xfrm>
        </p:spPr>
        <p:txBody>
          <a:bodyPr anchor="b"/>
          <a:lstStyle>
            <a:lvl1pPr algn="l">
              <a:defRPr sz="1000" b="0" i="0">
                <a:latin typeface="Neutraface Text Book"/>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632860" y="558801"/>
            <a:ext cx="7003142" cy="4695370"/>
          </a:xfrm>
          <a:ln w="3175" cmpd="sng">
            <a:solidFill>
              <a:schemeClr val="bg1">
                <a:lumMod val="7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632857" y="5756054"/>
            <a:ext cx="7003143" cy="190271"/>
          </a:xfrm>
        </p:spPr>
        <p:txBody>
          <a:bodyPr>
            <a:normAutofit/>
          </a:bodyPr>
          <a:lstStyle>
            <a:lvl1pPr marL="0" indent="0">
              <a:buNone/>
              <a:defRPr sz="1000" cap="none">
                <a:solidFill>
                  <a:schemeClr val="bg1">
                    <a:lumMod val="50000"/>
                  </a:schemeClr>
                </a:solidFill>
                <a:latin typeface="Neutraface Text Light Ital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1632858" y="6356351"/>
            <a:ext cx="464456" cy="196849"/>
          </a:xfrm>
          <a:prstGeom prst="rect">
            <a:avLst/>
          </a:prstGeom>
        </p:spPr>
        <p:txBody>
          <a:bodyPr/>
          <a:lstStyle/>
          <a:p>
            <a:fld id="{E17DD696-990B-41EB-9163-149889E341EE}" type="datetime1">
              <a:rPr lang="en-US" smtClean="0">
                <a:solidFill>
                  <a:prstClr val="white"/>
                </a:solidFill>
              </a:rPr>
              <a:pPr/>
              <a:t>4/29/2014</a:t>
            </a:fld>
            <a:endParaRPr lang="en-US">
              <a:solidFill>
                <a:prstClr val="white"/>
              </a:solidFill>
            </a:endParaRPr>
          </a:p>
        </p:txBody>
      </p:sp>
      <p:sp>
        <p:nvSpPr>
          <p:cNvPr id="6" name="Footer Placeholder 5"/>
          <p:cNvSpPr>
            <a:spLocks noGrp="1"/>
          </p:cNvSpPr>
          <p:nvPr>
            <p:ph type="ftr" sz="quarter" idx="11"/>
          </p:nvPr>
        </p:nvSpPr>
        <p:spPr>
          <a:xfrm>
            <a:off x="2191657" y="6356351"/>
            <a:ext cx="5921828" cy="196850"/>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8215086" y="6356350"/>
            <a:ext cx="471714" cy="196851"/>
          </a:xfrm>
          <a:prstGeom prst="rect">
            <a:avLst/>
          </a:prstGeom>
        </p:spPr>
        <p:txBody>
          <a:bodyPr/>
          <a:lstStyle/>
          <a:p>
            <a:fld id="{6A504C3B-FE0C-C44C-A2FE-0756609FB69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xmlns="" val="35884941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Picture with Capti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32857" y="5452046"/>
            <a:ext cx="7003143" cy="222024"/>
          </a:xfrm>
        </p:spPr>
        <p:txBody>
          <a:bodyPr anchor="b"/>
          <a:lstStyle>
            <a:lvl1pPr algn="l">
              <a:defRPr sz="1000" b="0" i="0">
                <a:latin typeface="Neutraface Text Book"/>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632860" y="558801"/>
            <a:ext cx="3555997" cy="2315028"/>
          </a:xfrm>
          <a:ln w="3175" cmpd="sng">
            <a:solidFill>
              <a:schemeClr val="bg1">
                <a:lumMod val="7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632857" y="5756054"/>
            <a:ext cx="7003143" cy="190271"/>
          </a:xfrm>
        </p:spPr>
        <p:txBody>
          <a:bodyPr>
            <a:normAutofit/>
          </a:bodyPr>
          <a:lstStyle>
            <a:lvl1pPr marL="0" indent="0">
              <a:buNone/>
              <a:defRPr sz="1000" cap="none">
                <a:solidFill>
                  <a:schemeClr val="bg1">
                    <a:lumMod val="50000"/>
                  </a:schemeClr>
                </a:solidFill>
                <a:latin typeface="Neutraface Text Light Ital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1632858" y="6356351"/>
            <a:ext cx="464456" cy="196849"/>
          </a:xfrm>
          <a:prstGeom prst="rect">
            <a:avLst/>
          </a:prstGeom>
        </p:spPr>
        <p:txBody>
          <a:bodyPr/>
          <a:lstStyle/>
          <a:p>
            <a:fld id="{E02710E0-5521-4543-8954-50CC151B1A63}" type="datetime1">
              <a:rPr lang="en-US" smtClean="0">
                <a:solidFill>
                  <a:prstClr val="white"/>
                </a:solidFill>
              </a:rPr>
              <a:pPr/>
              <a:t>4/29/2014</a:t>
            </a:fld>
            <a:endParaRPr lang="en-US">
              <a:solidFill>
                <a:prstClr val="white"/>
              </a:solidFill>
            </a:endParaRPr>
          </a:p>
        </p:txBody>
      </p:sp>
      <p:sp>
        <p:nvSpPr>
          <p:cNvPr id="6" name="Footer Placeholder 5"/>
          <p:cNvSpPr>
            <a:spLocks noGrp="1"/>
          </p:cNvSpPr>
          <p:nvPr>
            <p:ph type="ftr" sz="quarter" idx="11"/>
          </p:nvPr>
        </p:nvSpPr>
        <p:spPr>
          <a:xfrm>
            <a:off x="2191657" y="6356351"/>
            <a:ext cx="5921828" cy="196850"/>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8215086" y="6356350"/>
            <a:ext cx="471714" cy="196851"/>
          </a:xfrm>
          <a:prstGeom prst="rect">
            <a:avLst/>
          </a:prstGeom>
        </p:spPr>
        <p:txBody>
          <a:bodyPr/>
          <a:lstStyle/>
          <a:p>
            <a:fld id="{6A504C3B-FE0C-C44C-A2FE-0756609FB69C}" type="slidenum">
              <a:rPr lang="en-US" smtClean="0">
                <a:solidFill>
                  <a:prstClr val="white"/>
                </a:solidFill>
              </a:rPr>
              <a:pPr/>
              <a:t>‹#›</a:t>
            </a:fld>
            <a:endParaRPr lang="en-US">
              <a:solidFill>
                <a:prstClr val="white"/>
              </a:solidFill>
            </a:endParaRPr>
          </a:p>
        </p:txBody>
      </p:sp>
      <p:sp>
        <p:nvSpPr>
          <p:cNvPr id="8" name="Picture Placeholder 2"/>
          <p:cNvSpPr>
            <a:spLocks noGrp="1"/>
          </p:cNvSpPr>
          <p:nvPr>
            <p:ph type="pic" idx="13"/>
          </p:nvPr>
        </p:nvSpPr>
        <p:spPr>
          <a:xfrm>
            <a:off x="4644574" y="3040744"/>
            <a:ext cx="3991426" cy="2264228"/>
          </a:xfrm>
          <a:ln w="3175" cmpd="sng">
            <a:solidFill>
              <a:schemeClr val="bg1">
                <a:lumMod val="7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5355770" y="558801"/>
            <a:ext cx="3280229" cy="2315028"/>
          </a:xfrm>
          <a:ln w="3175" cmpd="sng">
            <a:solidFill>
              <a:schemeClr val="bg1">
                <a:lumMod val="7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Picture Placeholder 2"/>
          <p:cNvSpPr>
            <a:spLocks noGrp="1"/>
          </p:cNvSpPr>
          <p:nvPr>
            <p:ph type="pic" idx="15"/>
          </p:nvPr>
        </p:nvSpPr>
        <p:spPr>
          <a:xfrm>
            <a:off x="1632860" y="3040744"/>
            <a:ext cx="2852054" cy="2264228"/>
          </a:xfrm>
          <a:ln w="3175" cmpd="sng">
            <a:solidFill>
              <a:schemeClr val="bg1">
                <a:lumMod val="7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xmlns="" val="2192704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632858" y="1600201"/>
            <a:ext cx="2862941" cy="4321628"/>
          </a:xfrm>
          <a:ln w="3175" cmpd="sng">
            <a:solidFill>
              <a:schemeClr val="bg1">
                <a:lumMod val="75000"/>
              </a:schemeClr>
            </a:solidFill>
          </a:ln>
        </p:spPr>
        <p:txBody>
          <a:bodyPr/>
          <a:lstStyle>
            <a:lvl1pPr marL="0" indent="0">
              <a:buNone/>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endParaRPr lang="en-US" dirty="0"/>
          </a:p>
        </p:txBody>
      </p:sp>
      <p:sp>
        <p:nvSpPr>
          <p:cNvPr id="5" name="Date Placeholder 4"/>
          <p:cNvSpPr>
            <a:spLocks noGrp="1"/>
          </p:cNvSpPr>
          <p:nvPr>
            <p:ph type="dt" sz="half" idx="10"/>
          </p:nvPr>
        </p:nvSpPr>
        <p:spPr>
          <a:xfrm>
            <a:off x="1632858" y="6356351"/>
            <a:ext cx="464456" cy="196849"/>
          </a:xfrm>
          <a:prstGeom prst="rect">
            <a:avLst/>
          </a:prstGeom>
        </p:spPr>
        <p:txBody>
          <a:bodyPr/>
          <a:lstStyle/>
          <a:p>
            <a:fld id="{4C91B529-96DD-4596-8D05-FF7665C74D3D}" type="datetime1">
              <a:rPr lang="en-US" smtClean="0">
                <a:solidFill>
                  <a:prstClr val="white"/>
                </a:solidFill>
              </a:rPr>
              <a:pPr/>
              <a:t>4/29/2014</a:t>
            </a:fld>
            <a:endParaRPr lang="en-US">
              <a:solidFill>
                <a:prstClr val="white"/>
              </a:solidFill>
            </a:endParaRPr>
          </a:p>
        </p:txBody>
      </p:sp>
      <p:sp>
        <p:nvSpPr>
          <p:cNvPr id="6" name="Footer Placeholder 5"/>
          <p:cNvSpPr>
            <a:spLocks noGrp="1"/>
          </p:cNvSpPr>
          <p:nvPr>
            <p:ph type="ftr" sz="quarter" idx="11"/>
          </p:nvPr>
        </p:nvSpPr>
        <p:spPr>
          <a:xfrm>
            <a:off x="2191657" y="6356351"/>
            <a:ext cx="5921828" cy="196850"/>
          </a:xfrm>
          <a:prstGeom prst="rect">
            <a:avLst/>
          </a:prstGeo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8215086" y="6356350"/>
            <a:ext cx="471714" cy="196851"/>
          </a:xfrm>
          <a:prstGeom prst="rect">
            <a:avLst/>
          </a:prstGeom>
        </p:spPr>
        <p:txBody>
          <a:bodyPr/>
          <a:lstStyle/>
          <a:p>
            <a:fld id="{6A504C3B-FE0C-C44C-A2FE-0756609FB69C}" type="slidenum">
              <a:rPr lang="en-US" smtClean="0">
                <a:solidFill>
                  <a:prstClr val="white"/>
                </a:solidFill>
              </a:rPr>
              <a:pPr/>
              <a:t>‹#›</a:t>
            </a:fld>
            <a:endParaRPr lang="en-US">
              <a:solidFill>
                <a:prstClr val="white"/>
              </a:solidFill>
            </a:endParaRPr>
          </a:p>
        </p:txBody>
      </p:sp>
      <p:sp>
        <p:nvSpPr>
          <p:cNvPr id="8" name="Content Placeholder 2"/>
          <p:cNvSpPr>
            <a:spLocks noGrp="1"/>
          </p:cNvSpPr>
          <p:nvPr>
            <p:ph sz="half" idx="13"/>
          </p:nvPr>
        </p:nvSpPr>
        <p:spPr>
          <a:xfrm>
            <a:off x="4622801" y="1600200"/>
            <a:ext cx="4013200" cy="4321629"/>
          </a:xfrm>
        </p:spPr>
        <p:txBody>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555130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4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4419600"/>
            <a:ext cx="7010400" cy="914400"/>
          </a:xfrm>
          <a:ln w="19050">
            <a:noFill/>
          </a:ln>
        </p:spPr>
        <p:txBody>
          <a:bodyPr anchor="b"/>
          <a:lstStyle>
            <a:lvl1pPr algn="l">
              <a:defRPr sz="2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6400" y="5456104"/>
            <a:ext cx="7010400" cy="756556"/>
          </a:xfrm>
        </p:spPr>
        <p:txBody>
          <a:bodyPr anchor="t">
            <a:normAutofit/>
          </a:bodyPr>
          <a:lstStyle>
            <a:lvl1pPr marL="0" indent="0">
              <a:buNone/>
              <a:defRPr sz="1600">
                <a:solidFill>
                  <a:schemeClr val="tx1">
                    <a:lumMod val="60000"/>
                    <a:lumOff val="4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7" name="Straight Connector 6"/>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6547104"/>
            <a:ext cx="8686800" cy="89187"/>
          </a:xfrm>
          <a:prstGeom prst="rect">
            <a:avLst/>
          </a:prstGeom>
        </p:spPr>
      </p:pic>
      <p:sp>
        <p:nvSpPr>
          <p:cNvPr id="9" name="Rectangle 8"/>
          <p:cNvSpPr/>
          <p:nvPr/>
        </p:nvSpPr>
        <p:spPr>
          <a:xfrm>
            <a:off x="609600" y="4876800"/>
            <a:ext cx="838200" cy="838200"/>
          </a:xfrm>
          <a:prstGeom prst="rect">
            <a:avLst/>
          </a:prstGeom>
          <a:solidFill>
            <a:srgbClr val="7A24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18461220"/>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5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4419600"/>
            <a:ext cx="7010400" cy="914400"/>
          </a:xfrm>
          <a:ln w="19050">
            <a:noFill/>
          </a:ln>
        </p:spPr>
        <p:txBody>
          <a:bodyPr anchor="b"/>
          <a:lstStyle>
            <a:lvl1pPr algn="l">
              <a:defRPr sz="2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6400" y="5456104"/>
            <a:ext cx="7010400" cy="756556"/>
          </a:xfrm>
        </p:spPr>
        <p:txBody>
          <a:bodyPr anchor="t">
            <a:normAutofit/>
          </a:bodyPr>
          <a:lstStyle>
            <a:lvl1pPr marL="0" indent="0">
              <a:buNone/>
              <a:defRPr sz="1600">
                <a:solidFill>
                  <a:schemeClr val="tx1">
                    <a:lumMod val="60000"/>
                    <a:lumOff val="4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7" name="Straight Connector 6"/>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6547104"/>
            <a:ext cx="8686800" cy="89187"/>
          </a:xfrm>
          <a:prstGeom prst="rect">
            <a:avLst/>
          </a:prstGeom>
        </p:spPr>
      </p:pic>
      <p:sp>
        <p:nvSpPr>
          <p:cNvPr id="9" name="Rectangle 8"/>
          <p:cNvSpPr/>
          <p:nvPr/>
        </p:nvSpPr>
        <p:spPr>
          <a:xfrm>
            <a:off x="609600" y="4876800"/>
            <a:ext cx="838200" cy="838200"/>
          </a:xfrm>
          <a:prstGeom prst="rect">
            <a:avLst/>
          </a:prstGeom>
          <a:solidFill>
            <a:srgbClr val="0066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57840440"/>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4419600"/>
            <a:ext cx="7010400" cy="914400"/>
          </a:xfrm>
          <a:ln w="19050">
            <a:noFill/>
          </a:ln>
        </p:spPr>
        <p:txBody>
          <a:bodyPr anchor="b"/>
          <a:lstStyle>
            <a:lvl1pPr algn="l">
              <a:defRPr sz="2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6400" y="5456104"/>
            <a:ext cx="7010400" cy="756556"/>
          </a:xfrm>
        </p:spPr>
        <p:txBody>
          <a:bodyPr anchor="t">
            <a:normAutofit/>
          </a:bodyPr>
          <a:lstStyle>
            <a:lvl1pPr marL="0" indent="0">
              <a:buNone/>
              <a:defRPr sz="160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7" name="Straight Connector 6"/>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676400" y="5389296"/>
            <a:ext cx="7010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6547104"/>
            <a:ext cx="8686800" cy="89187"/>
          </a:xfrm>
          <a:prstGeom prst="rect">
            <a:avLst/>
          </a:prstGeom>
        </p:spPr>
      </p:pic>
    </p:spTree>
    <p:extLst>
      <p:ext uri="{BB962C8B-B14F-4D97-AF65-F5344CB8AC3E}">
        <p14:creationId xmlns:p14="http://schemas.microsoft.com/office/powerpoint/2010/main" xmlns="" val="1523793340"/>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238999" cy="3962400"/>
          </a:xfrm>
        </p:spPr>
        <p:txBody>
          <a:bodyPr/>
          <a:lstStyle>
            <a:lvl1pPr>
              <a:lnSpc>
                <a:spcPts val="1900"/>
              </a:lnSpc>
              <a:spcBef>
                <a:spcPts val="600"/>
              </a:spcBef>
              <a:spcAft>
                <a:spcPts val="600"/>
              </a:spcAft>
              <a:defRPr>
                <a:latin typeface="+mn-lt"/>
              </a:defRPr>
            </a:lvl1pPr>
            <a:lvl2pPr>
              <a:lnSpc>
                <a:spcPts val="1700"/>
              </a:lnSpc>
              <a:spcBef>
                <a:spcPts val="500"/>
              </a:spcBef>
              <a:spcAft>
                <a:spcPts val="500"/>
              </a:spcAft>
              <a:defRPr>
                <a:latin typeface="+mn-lt"/>
              </a:defRPr>
            </a:lvl2pPr>
            <a:lvl3pPr>
              <a:spcBef>
                <a:spcPts val="400"/>
              </a:spcBef>
              <a:spcAft>
                <a:spcPts val="400"/>
              </a:spcAft>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cxnSp>
        <p:nvCxnSpPr>
          <p:cNvPr id="11" name="Straight Connector 10"/>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 name="Text Placeholder 15"/>
          <p:cNvSpPr>
            <a:spLocks noGrp="1"/>
          </p:cNvSpPr>
          <p:nvPr>
            <p:ph type="body" sz="quarter" idx="14" hasCustomPrompt="1"/>
          </p:nvPr>
        </p:nvSpPr>
        <p:spPr>
          <a:xfrm>
            <a:off x="1295400" y="1250950"/>
            <a:ext cx="7239000"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cxnSp>
        <p:nvCxnSpPr>
          <p:cNvPr id="9" name="Straight Connector 8"/>
          <p:cNvCxnSpPr/>
          <p:nvPr/>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cxnSp>
        <p:nvCxnSpPr>
          <p:cNvPr id="14" name="Straight Connector 13"/>
          <p:cNvCxnSpPr/>
          <p:nvPr/>
        </p:nvCxnSpPr>
        <p:spPr>
          <a:xfrm>
            <a:off x="1295400" y="1251568"/>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295400" y="1752600"/>
            <a:ext cx="7238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1087830307"/>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238999" cy="3962400"/>
          </a:xfrm>
        </p:spPr>
        <p:txBody>
          <a:bodyPr/>
          <a:lstStyle>
            <a:lvl1pPr>
              <a:lnSpc>
                <a:spcPts val="1900"/>
              </a:lnSpc>
              <a:spcBef>
                <a:spcPts val="600"/>
              </a:spcBef>
              <a:spcAft>
                <a:spcPts val="600"/>
              </a:spcAft>
              <a:defRPr>
                <a:latin typeface="+mn-lt"/>
              </a:defRPr>
            </a:lvl1pPr>
            <a:lvl2pPr>
              <a:lnSpc>
                <a:spcPts val="1700"/>
              </a:lnSpc>
              <a:spcBef>
                <a:spcPts val="500"/>
              </a:spcBef>
              <a:spcAft>
                <a:spcPts val="500"/>
              </a:spcAft>
              <a:defRPr>
                <a:latin typeface="+mn-lt"/>
              </a:defRPr>
            </a:lvl2pPr>
            <a:lvl3pPr>
              <a:spcBef>
                <a:spcPts val="400"/>
              </a:spcBef>
              <a:spcAft>
                <a:spcPts val="400"/>
              </a:spcAft>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1295399" y="331604"/>
            <a:ext cx="7238999" cy="830952"/>
          </a:xfrm>
        </p:spPr>
        <p:txBody>
          <a:bodyPr anchor="b"/>
          <a:lstStyle/>
          <a:p>
            <a:r>
              <a:rPr lang="en-US" smtClean="0"/>
              <a:t>Click to edit Master title style</a:t>
            </a:r>
            <a:endParaRPr lang="en-US" dirty="0"/>
          </a:p>
        </p:txBody>
      </p:sp>
      <p:sp>
        <p:nvSpPr>
          <p:cNvPr id="6" name="Text Placeholder 15"/>
          <p:cNvSpPr>
            <a:spLocks noGrp="1"/>
          </p:cNvSpPr>
          <p:nvPr>
            <p:ph type="body" sz="quarter" idx="14" hasCustomPrompt="1"/>
          </p:nvPr>
        </p:nvSpPr>
        <p:spPr>
          <a:xfrm>
            <a:off x="1295400" y="1250950"/>
            <a:ext cx="7239000" cy="501650"/>
          </a:xfrm>
        </p:spPr>
        <p:txBody>
          <a:bodyPr anchor="ctr"/>
          <a:lstStyle>
            <a:lvl1pPr marL="0" marR="0" indent="-285750" algn="l" defTabSz="457200"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latin typeface="+mj-lt"/>
              </a:defRPr>
            </a:lvl1pPr>
          </a:lstStyle>
          <a:p>
            <a:pPr marL="91440" marR="0" lvl="0" indent="0" algn="l" defTabSz="457200" rtl="0" eaLnBrk="1" fontAlgn="auto" latinLnBrk="0" hangingPunct="1">
              <a:lnSpc>
                <a:spcPct val="100000"/>
              </a:lnSpc>
              <a:spcBef>
                <a:spcPct val="20000"/>
              </a:spcBef>
              <a:spcAft>
                <a:spcPts val="0"/>
              </a:spcAft>
              <a:buClr>
                <a:srgbClr val="00486D"/>
              </a:buClr>
              <a:buSzTx/>
              <a:tabLst/>
              <a:defRPr/>
            </a:pPr>
            <a:r>
              <a:rPr lang="en-US" sz="1600" b="0" dirty="0" smtClean="0"/>
              <a:t>Click</a:t>
            </a:r>
            <a:r>
              <a:rPr lang="en-US" sz="1600" b="0" baseline="0" dirty="0" smtClean="0"/>
              <a:t> to edit Subtitle Style</a:t>
            </a:r>
          </a:p>
        </p:txBody>
      </p:sp>
      <p:sp>
        <p:nvSpPr>
          <p:cNvPr id="13" name="TextBox 12"/>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
        <p:nvSpPr>
          <p:cNvPr id="16" name="TextBox 15"/>
          <p:cNvSpPr txBox="1"/>
          <p:nvPr/>
        </p:nvSpPr>
        <p:spPr>
          <a:xfrm>
            <a:off x="8610600" y="6400800"/>
            <a:ext cx="381000" cy="523220"/>
          </a:xfrm>
          <a:prstGeom prst="rect">
            <a:avLst/>
          </a:prstGeom>
          <a:noFill/>
        </p:spPr>
        <p:txBody>
          <a:bodyPr wrap="square" rtlCol="0">
            <a:spAutoFit/>
          </a:bodyPr>
          <a:lstStyle/>
          <a:p>
            <a:pPr algn="ctr"/>
            <a:fld id="{017E6DB7-E173-4F17-B60E-E974A65F0E7A}" type="slidenum">
              <a:rPr lang="en-US" sz="1400" smtClean="0"/>
              <a:pPr algn="ctr"/>
              <a:t>‹#›</a:t>
            </a:fld>
            <a:endParaRPr lang="en-US" sz="1400" dirty="0"/>
          </a:p>
        </p:txBody>
      </p:sp>
    </p:spTree>
    <p:extLst>
      <p:ext uri="{BB962C8B-B14F-4D97-AF65-F5344CB8AC3E}">
        <p14:creationId xmlns:p14="http://schemas.microsoft.com/office/powerpoint/2010/main" xmlns="" val="3770573784"/>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399" y="252876"/>
            <a:ext cx="7238999" cy="907152"/>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295398" y="1536165"/>
            <a:ext cx="7239001" cy="4143828"/>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50612949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 id="2147483706" r:id="rId37"/>
    <p:sldLayoutId id="2147483707" r:id="rId38"/>
    <p:sldLayoutId id="2147483708" r:id="rId39"/>
    <p:sldLayoutId id="2147483709" r:id="rId40"/>
    <p:sldLayoutId id="2147483710" r:id="rId41"/>
    <p:sldLayoutId id="2147483711" r:id="rId42"/>
    <p:sldLayoutId id="2147483665" r:id="rId43"/>
    <p:sldLayoutId id="2147483666" r:id="rId44"/>
    <p:sldLayoutId id="2147483667" r:id="rId45"/>
  </p:sldLayoutIdLst>
  <p:timing>
    <p:tnLst>
      <p:par>
        <p:cTn id="1" dur="indefinite" restart="never" nodeType="tmRoot"/>
      </p:par>
    </p:tnLst>
  </p:timing>
  <p:hf hdr="0" ftr="0" dt="0"/>
  <p:txStyles>
    <p:titleStyle>
      <a:lvl1pPr algn="l" defTabSz="457200" rtl="0" eaLnBrk="1" latinLnBrk="0" hangingPunct="1">
        <a:spcBef>
          <a:spcPct val="0"/>
        </a:spcBef>
        <a:buNone/>
        <a:defRPr lang="en-US" sz="2400" b="1" i="0" kern="1200" cap="none" baseline="0" dirty="0">
          <a:ln>
            <a:noFill/>
          </a:ln>
          <a:solidFill>
            <a:schemeClr val="tx1"/>
          </a:solidFill>
          <a:latin typeface="+mj-lt"/>
          <a:ea typeface="+mj-ea"/>
          <a:cs typeface="Neutraface Text Book"/>
        </a:defRPr>
      </a:lvl1pPr>
    </p:titleStyle>
    <p:bodyStyle>
      <a:lvl1pPr marL="274320" indent="-182880" algn="l" defTabSz="457200" rtl="0" eaLnBrk="1" latinLnBrk="0" hangingPunct="1">
        <a:lnSpc>
          <a:spcPts val="1600"/>
        </a:lnSpc>
        <a:spcBef>
          <a:spcPts val="400"/>
        </a:spcBef>
        <a:spcAft>
          <a:spcPts val="400"/>
        </a:spcAft>
        <a:buClr>
          <a:srgbClr val="00486D"/>
        </a:buClr>
        <a:buFont typeface="Wingdings" panose="05000000000000000000" pitchFamily="2" charset="2"/>
        <a:buChar char="§"/>
        <a:defRPr sz="1600" b="0" i="0" kern="1200" cap="none" baseline="0">
          <a:solidFill>
            <a:schemeClr val="tx1"/>
          </a:solidFill>
          <a:latin typeface="+mn-lt"/>
          <a:ea typeface="+mn-ea"/>
          <a:cs typeface="+mn-cs"/>
        </a:defRPr>
      </a:lvl1pPr>
      <a:lvl2pPr marL="457200" indent="-137160" algn="l" defTabSz="457200" rtl="0" eaLnBrk="1" latinLnBrk="0" hangingPunct="1">
        <a:lnSpc>
          <a:spcPts val="1400"/>
        </a:lnSpc>
        <a:spcBef>
          <a:spcPts val="300"/>
        </a:spcBef>
        <a:spcAft>
          <a:spcPts val="300"/>
        </a:spcAft>
        <a:buClr>
          <a:schemeClr val="tx2"/>
        </a:buClr>
        <a:buFontTx/>
        <a:buChar char="▫"/>
        <a:defRPr sz="1400" b="0" i="0" kern="1200" cap="none">
          <a:solidFill>
            <a:schemeClr val="bg1"/>
          </a:solidFill>
          <a:latin typeface="+mn-lt"/>
          <a:ea typeface="+mn-ea"/>
          <a:cs typeface="+mn-cs"/>
        </a:defRPr>
      </a:lvl2pPr>
      <a:lvl3pPr marL="640080" indent="-137160" algn="l" defTabSz="457200" rtl="0" eaLnBrk="1" latinLnBrk="0" hangingPunct="1">
        <a:lnSpc>
          <a:spcPts val="1300"/>
        </a:lnSpc>
        <a:spcBef>
          <a:spcPts val="300"/>
        </a:spcBef>
        <a:spcAft>
          <a:spcPts val="300"/>
        </a:spcAft>
        <a:buClr>
          <a:srgbClr val="666666"/>
        </a:buClr>
        <a:buFont typeface="Arial"/>
        <a:buChar char="•"/>
        <a:defRPr sz="1300" kern="1200">
          <a:solidFill>
            <a:srgbClr val="666666"/>
          </a:solidFill>
          <a:latin typeface="+mn-lt"/>
          <a:ea typeface="+mn-ea"/>
          <a:cs typeface="+mn-cs"/>
        </a:defRPr>
      </a:lvl3pPr>
      <a:lvl4pPr marL="822960" indent="-137160" algn="l" defTabSz="457200" rtl="0" eaLnBrk="1" latinLnBrk="0" hangingPunct="1">
        <a:lnSpc>
          <a:spcPts val="1200"/>
        </a:lnSpc>
        <a:spcBef>
          <a:spcPts val="300"/>
        </a:spcBef>
        <a:spcAft>
          <a:spcPts val="300"/>
        </a:spcAft>
        <a:buClr>
          <a:srgbClr val="808080"/>
        </a:buClr>
        <a:buFont typeface="Arial"/>
        <a:buChar char="•"/>
        <a:defRPr sz="1200" kern="1200" baseline="0">
          <a:solidFill>
            <a:srgbClr val="808080"/>
          </a:solidFill>
          <a:latin typeface="+mn-lt"/>
          <a:ea typeface="+mn-ea"/>
          <a:cs typeface="+mn-cs"/>
        </a:defRPr>
      </a:lvl4pPr>
      <a:lvl5pPr marL="1005840" indent="-137160" algn="l" defTabSz="457200" rtl="0" eaLnBrk="1" latinLnBrk="0" hangingPunct="1">
        <a:lnSpc>
          <a:spcPts val="900"/>
        </a:lnSpc>
        <a:spcBef>
          <a:spcPts val="300"/>
        </a:spcBef>
        <a:spcAft>
          <a:spcPts val="300"/>
        </a:spcAft>
        <a:buClr>
          <a:srgbClr val="999999"/>
        </a:buClr>
        <a:buFont typeface="Arial"/>
        <a:buChar char="•"/>
        <a:defRPr sz="1000" kern="1200" baseline="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www.scandh.com/" TargetMode="External"/><Relationship Id="rId2" Type="http://schemas.openxmlformats.org/officeDocument/2006/relationships/image" Target="../media/image8.jpeg"/><Relationship Id="rId1" Type="http://schemas.openxmlformats.org/officeDocument/2006/relationships/slideLayout" Target="../slideLayouts/slideLayout19.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3569" y="4953000"/>
            <a:ext cx="5655221" cy="348207"/>
          </a:xfrm>
        </p:spPr>
        <p:txBody>
          <a:bodyPr/>
          <a:lstStyle/>
          <a:p>
            <a:r>
              <a:rPr lang="en-US" sz="3200" cap="none" dirty="0" smtClean="0">
                <a:latin typeface="+mn-lt"/>
                <a:cs typeface="Times New Roman"/>
              </a:rPr>
              <a:t>Accounting &amp; Audit Update</a:t>
            </a:r>
            <a:endParaRPr lang="en-US" sz="3200" cap="none" dirty="0">
              <a:latin typeface="+mn-lt"/>
              <a:cs typeface="Times New Roman"/>
            </a:endParaRPr>
          </a:p>
        </p:txBody>
      </p:sp>
      <p:sp>
        <p:nvSpPr>
          <p:cNvPr id="3" name="Title 1"/>
          <p:cNvSpPr txBox="1">
            <a:spLocks/>
          </p:cNvSpPr>
          <p:nvPr/>
        </p:nvSpPr>
        <p:spPr>
          <a:xfrm>
            <a:off x="0" y="5595393"/>
            <a:ext cx="9144000" cy="348207"/>
          </a:xfrm>
          <a:prstGeom prst="rect">
            <a:avLst/>
          </a:prstGeom>
        </p:spPr>
        <p:txBody>
          <a:bodyPr vert="horz"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spc="0" normalizeH="0" baseline="0" noProof="0" dirty="0" smtClean="0">
                <a:ln>
                  <a:noFill/>
                </a:ln>
                <a:solidFill>
                  <a:srgbClr val="00486D"/>
                </a:solidFill>
                <a:effectLst/>
                <a:uLnTx/>
                <a:uFillTx/>
                <a:ea typeface="+mj-ea"/>
                <a:cs typeface="Times New Roman"/>
              </a:rPr>
              <a:t>Presented by:</a:t>
            </a:r>
            <a:r>
              <a:rPr kumimoji="0" lang="en-US" b="0" i="0" u="none" strike="noStrike" kern="1200" spc="0" normalizeH="0" noProof="0" dirty="0" smtClean="0">
                <a:ln>
                  <a:noFill/>
                </a:ln>
                <a:solidFill>
                  <a:srgbClr val="00486D"/>
                </a:solidFill>
                <a:effectLst/>
                <a:uLnTx/>
                <a:uFillTx/>
                <a:ea typeface="+mj-ea"/>
                <a:cs typeface="Times New Roman"/>
              </a:rPr>
              <a:t> Mike Lynch, Senior Manager, SC&amp;H Group</a:t>
            </a:r>
            <a:endParaRPr kumimoji="0" lang="en-US" b="0" i="0" u="none" strike="noStrike" kern="1200" spc="0" normalizeH="0" baseline="0" noProof="0" dirty="0">
              <a:ln>
                <a:noFill/>
              </a:ln>
              <a:solidFill>
                <a:srgbClr val="00486D"/>
              </a:solidFill>
              <a:effectLst/>
              <a:uLnTx/>
              <a:uFillTx/>
              <a:ea typeface="+mj-ea"/>
              <a:cs typeface="Times New Roman"/>
            </a:endParaRPr>
          </a:p>
        </p:txBody>
      </p:sp>
    </p:spTree>
    <p:extLst>
      <p:ext uri="{BB962C8B-B14F-4D97-AF65-F5344CB8AC3E}">
        <p14:creationId xmlns:p14="http://schemas.microsoft.com/office/powerpoint/2010/main" xmlns="" val="2753684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0643" y="1447800"/>
            <a:ext cx="7340600" cy="3976914"/>
          </a:xfrm>
        </p:spPr>
        <p:txBody>
          <a:bodyPr>
            <a:noAutofit/>
          </a:bodyPr>
          <a:lstStyle/>
          <a:p>
            <a:pPr marL="458788" indent="-285750">
              <a:lnSpc>
                <a:spcPct val="100000"/>
              </a:lnSpc>
              <a:spcBef>
                <a:spcPts val="1200"/>
              </a:spcBef>
            </a:pPr>
            <a:r>
              <a:rPr lang="en-US" sz="1800" cap="none" dirty="0" smtClean="0">
                <a:solidFill>
                  <a:schemeClr val="tx1"/>
                </a:solidFill>
                <a:latin typeface="Neutraface 2 Text Book Italic"/>
              </a:rPr>
              <a:t>Objective is to increase the transparency and comparability among organizations that lease assets.</a:t>
            </a:r>
          </a:p>
          <a:p>
            <a:pPr marL="458788" indent="-285750">
              <a:lnSpc>
                <a:spcPct val="100000"/>
              </a:lnSpc>
              <a:spcBef>
                <a:spcPts val="1200"/>
              </a:spcBef>
            </a:pPr>
            <a:r>
              <a:rPr lang="en-US" sz="1800" cap="none" dirty="0" smtClean="0">
                <a:solidFill>
                  <a:schemeClr val="tx1"/>
                </a:solidFill>
                <a:latin typeface="Neutraface 2 Text Book Italic"/>
              </a:rPr>
              <a:t>Recognition, measurement, and presentation of expenses and cash flows arising from the lease by a lessee would depend on whether the lessee is expected to consume more than an insignificant portion of the economic benefits included in the underlying asset (this would depend on the nature of the underlying asset).</a:t>
            </a:r>
          </a:p>
          <a:p>
            <a:pPr marL="458788" indent="-285750">
              <a:lnSpc>
                <a:spcPct val="100000"/>
              </a:lnSpc>
              <a:spcBef>
                <a:spcPts val="1200"/>
              </a:spcBef>
            </a:pPr>
            <a:r>
              <a:rPr lang="en-US" sz="1800" cap="none" dirty="0" smtClean="0">
                <a:solidFill>
                  <a:schemeClr val="tx1"/>
                </a:solidFill>
                <a:latin typeface="Neutraface 2 Text Book Italic"/>
              </a:rPr>
              <a:t>Lessee - Type A lease (most leases of assets other than property – i.e. equipment, aircraft, cars, trucks)</a:t>
            </a:r>
          </a:p>
          <a:p>
            <a:pPr marL="741363" lvl="2" indent="-238125">
              <a:lnSpc>
                <a:spcPct val="100000"/>
              </a:lnSpc>
              <a:spcBef>
                <a:spcPts val="1200"/>
              </a:spcBef>
            </a:pPr>
            <a:r>
              <a:rPr lang="en-US" sz="1600" dirty="0" smtClean="0">
                <a:solidFill>
                  <a:schemeClr val="tx1"/>
                </a:solidFill>
                <a:latin typeface="Neutraface 2 Text Book Italic"/>
              </a:rPr>
              <a:t>Recognize a right-of-use asset and a lease liability, initially measured at the present value of the lease payments.</a:t>
            </a:r>
          </a:p>
          <a:p>
            <a:pPr marL="741363" lvl="2" indent="-238125">
              <a:lnSpc>
                <a:spcPct val="100000"/>
              </a:lnSpc>
              <a:spcBef>
                <a:spcPts val="1200"/>
              </a:spcBef>
            </a:pPr>
            <a:r>
              <a:rPr lang="en-US" sz="1600" dirty="0" smtClean="0">
                <a:solidFill>
                  <a:schemeClr val="tx1"/>
                </a:solidFill>
                <a:latin typeface="Neutraface 2 Text Book Italic"/>
              </a:rPr>
              <a:t>Recognize the unwinding of the discount on the lease liability as interest separately from the amortization of the right-to-use asset.</a:t>
            </a:r>
          </a:p>
          <a:p>
            <a:pPr lvl="4">
              <a:lnSpc>
                <a:spcPct val="100000"/>
              </a:lnSpc>
              <a:spcBef>
                <a:spcPts val="1200"/>
              </a:spcBef>
            </a:pPr>
            <a:endParaRPr lang="en-US" dirty="0" smtClean="0">
              <a:solidFill>
                <a:schemeClr val="tx1"/>
              </a:solidFill>
              <a:latin typeface="Neutraface 2 Text Book Italic"/>
            </a:endParaRPr>
          </a:p>
        </p:txBody>
      </p:sp>
      <p:sp>
        <p:nvSpPr>
          <p:cNvPr id="2" name="Title 1"/>
          <p:cNvSpPr>
            <a:spLocks noGrp="1"/>
          </p:cNvSpPr>
          <p:nvPr>
            <p:ph type="title"/>
          </p:nvPr>
        </p:nvSpPr>
        <p:spPr/>
        <p:txBody>
          <a:bodyPr/>
          <a:lstStyle/>
          <a:p>
            <a:r>
              <a:rPr lang="en-US" dirty="0" smtClean="0"/>
              <a:t>Update on </a:t>
            </a:r>
            <a:r>
              <a:rPr lang="en-US" dirty="0" smtClean="0"/>
              <a:t>Leases</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10</a:t>
            </a:fld>
            <a:endParaRPr lang="en-US">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433286"/>
            <a:ext cx="7467600" cy="3976914"/>
          </a:xfrm>
        </p:spPr>
        <p:txBody>
          <a:bodyPr>
            <a:noAutofit/>
          </a:bodyPr>
          <a:lstStyle/>
          <a:p>
            <a:pPr marL="457200" indent="-366713">
              <a:lnSpc>
                <a:spcPct val="100000"/>
              </a:lnSpc>
              <a:spcBef>
                <a:spcPts val="600"/>
              </a:spcBef>
            </a:pPr>
            <a:r>
              <a:rPr lang="en-US" sz="1800" cap="none" dirty="0" smtClean="0">
                <a:latin typeface="Neutraface 2 Text Book Italic"/>
              </a:rPr>
              <a:t>Lessee - Type B lease (most leases of property i.e. land and/or building or part of a building):</a:t>
            </a:r>
          </a:p>
          <a:p>
            <a:pPr marL="692150" lvl="1" indent="-234950">
              <a:lnSpc>
                <a:spcPct val="100000"/>
              </a:lnSpc>
              <a:spcBef>
                <a:spcPts val="600"/>
              </a:spcBef>
            </a:pPr>
            <a:r>
              <a:rPr lang="en-US" dirty="0" smtClean="0">
                <a:solidFill>
                  <a:schemeClr val="tx1"/>
                </a:solidFill>
                <a:latin typeface="Neutraface 2 Text Book Italic"/>
              </a:rPr>
              <a:t>Recognize the right-of-use asset and a lease liability, initially measured at the present value of lease payments.</a:t>
            </a:r>
          </a:p>
          <a:p>
            <a:pPr marL="692150" lvl="1" indent="-234950">
              <a:lnSpc>
                <a:spcPct val="100000"/>
              </a:lnSpc>
              <a:spcBef>
                <a:spcPts val="600"/>
              </a:spcBef>
            </a:pPr>
            <a:r>
              <a:rPr lang="en-US" dirty="0" smtClean="0">
                <a:solidFill>
                  <a:schemeClr val="tx1"/>
                </a:solidFill>
                <a:latin typeface="Neutraface 2 Text Book Italic"/>
              </a:rPr>
              <a:t>Recognize a single lease cost, combining the unwinding of the discount on the lease liability with the amortization of the right-of-use asset, on a straight-line basis.</a:t>
            </a:r>
          </a:p>
          <a:p>
            <a:pPr marL="457200" indent="-366713">
              <a:lnSpc>
                <a:spcPct val="100000"/>
              </a:lnSpc>
              <a:spcBef>
                <a:spcPts val="600"/>
              </a:spcBef>
            </a:pPr>
            <a:r>
              <a:rPr lang="en-US" sz="1800" cap="none" dirty="0" err="1" smtClean="0">
                <a:latin typeface="Neutraface 2 Text Book Italic"/>
              </a:rPr>
              <a:t>Lessor</a:t>
            </a:r>
            <a:r>
              <a:rPr lang="en-US" sz="1800" cap="none" dirty="0" smtClean="0">
                <a:latin typeface="Neutraface 2 Text Book Italic"/>
              </a:rPr>
              <a:t> - Type A lease:</a:t>
            </a:r>
          </a:p>
          <a:p>
            <a:pPr marL="692150" lvl="1" indent="-234950">
              <a:lnSpc>
                <a:spcPct val="100000"/>
              </a:lnSpc>
              <a:spcBef>
                <a:spcPts val="600"/>
              </a:spcBef>
            </a:pPr>
            <a:r>
              <a:rPr lang="en-US" dirty="0" smtClean="0">
                <a:solidFill>
                  <a:schemeClr val="tx1"/>
                </a:solidFill>
                <a:latin typeface="Neutraface 2 Text Book Italic"/>
              </a:rPr>
              <a:t>Derecognize the underlying asset and recognize a right to receive lease payments (lease receivable) and a residual asset (representing the rights the </a:t>
            </a:r>
            <a:r>
              <a:rPr lang="en-US" dirty="0" err="1" smtClean="0">
                <a:solidFill>
                  <a:schemeClr val="tx1"/>
                </a:solidFill>
                <a:latin typeface="Neutraface 2 Text Book Italic"/>
              </a:rPr>
              <a:t>lessor</a:t>
            </a:r>
            <a:r>
              <a:rPr lang="en-US" dirty="0" smtClean="0">
                <a:solidFill>
                  <a:schemeClr val="tx1"/>
                </a:solidFill>
                <a:latin typeface="Neutraface 2 Text Book Italic"/>
              </a:rPr>
              <a:t> retains relating to the underlying asset)</a:t>
            </a:r>
          </a:p>
          <a:p>
            <a:pPr marL="692150" lvl="1" indent="-234950">
              <a:lnSpc>
                <a:spcPct val="100000"/>
              </a:lnSpc>
              <a:spcBef>
                <a:spcPts val="600"/>
              </a:spcBef>
            </a:pPr>
            <a:r>
              <a:rPr lang="en-US" cap="none" dirty="0" smtClean="0">
                <a:solidFill>
                  <a:schemeClr val="tx1"/>
                </a:solidFill>
                <a:latin typeface="Neutraface 2 Text Book Italic"/>
              </a:rPr>
              <a:t>Recognize the unwinding of the discount on both the lease receivable and the residual asset as interest income over the lease term.</a:t>
            </a:r>
          </a:p>
          <a:p>
            <a:pPr marL="692150" lvl="1" indent="-234950">
              <a:lnSpc>
                <a:spcPct val="100000"/>
              </a:lnSpc>
              <a:spcBef>
                <a:spcPts val="600"/>
              </a:spcBef>
            </a:pPr>
            <a:r>
              <a:rPr lang="en-US" dirty="0" smtClean="0">
                <a:solidFill>
                  <a:schemeClr val="tx1"/>
                </a:solidFill>
                <a:latin typeface="Neutraface 2 Text Book Italic"/>
              </a:rPr>
              <a:t>Recognize any profit relating to the lease at the commencement date.</a:t>
            </a:r>
            <a:endParaRPr lang="en-US" cap="none" dirty="0" smtClean="0">
              <a:solidFill>
                <a:schemeClr val="tx1"/>
              </a:solidFill>
              <a:latin typeface="Neutraface 2 Text Book Italic"/>
            </a:endParaRPr>
          </a:p>
          <a:p>
            <a:pPr marL="457200" indent="-366713">
              <a:lnSpc>
                <a:spcPct val="100000"/>
              </a:lnSpc>
              <a:spcBef>
                <a:spcPts val="600"/>
              </a:spcBef>
            </a:pPr>
            <a:r>
              <a:rPr lang="en-US" sz="1800" cap="none" dirty="0" err="1" smtClean="0">
                <a:latin typeface="Neutraface 2 Text Book Italic"/>
              </a:rPr>
              <a:t>Lessor</a:t>
            </a:r>
            <a:r>
              <a:rPr lang="en-US" sz="1800" cap="none" dirty="0" smtClean="0">
                <a:latin typeface="Neutraface 2 Text Book Italic"/>
              </a:rPr>
              <a:t> – Type B lease:</a:t>
            </a:r>
          </a:p>
          <a:p>
            <a:pPr marL="692150" lvl="1" indent="-234950">
              <a:lnSpc>
                <a:spcPct val="100000"/>
              </a:lnSpc>
              <a:spcBef>
                <a:spcPts val="0"/>
              </a:spcBef>
            </a:pPr>
            <a:r>
              <a:rPr lang="en-US" dirty="0" smtClean="0">
                <a:solidFill>
                  <a:schemeClr val="tx1"/>
                </a:solidFill>
                <a:latin typeface="Neutraface 2 Text Book Italic"/>
              </a:rPr>
              <a:t>Continue to recognize the underlying asset</a:t>
            </a:r>
          </a:p>
          <a:p>
            <a:pPr marL="692150" lvl="1" indent="-234950">
              <a:lnSpc>
                <a:spcPct val="100000"/>
              </a:lnSpc>
              <a:spcBef>
                <a:spcPts val="0"/>
              </a:spcBef>
            </a:pPr>
            <a:r>
              <a:rPr lang="en-US" cap="none" dirty="0" smtClean="0">
                <a:solidFill>
                  <a:schemeClr val="tx1"/>
                </a:solidFill>
                <a:latin typeface="Neutraface 2 Text Book Italic"/>
              </a:rPr>
              <a:t>Recognize lease income over the lease term typically on a straight-line basis</a:t>
            </a:r>
            <a:r>
              <a:rPr lang="en-US" sz="1600" cap="none" dirty="0" smtClean="0">
                <a:solidFill>
                  <a:schemeClr val="tx1"/>
                </a:solidFill>
                <a:latin typeface="Neutraface 2 Text Book Italic"/>
              </a:rPr>
              <a:t>.</a:t>
            </a:r>
          </a:p>
          <a:p>
            <a:pPr lvl="4">
              <a:lnSpc>
                <a:spcPct val="100000"/>
              </a:lnSpc>
              <a:spcBef>
                <a:spcPts val="600"/>
              </a:spcBef>
            </a:pPr>
            <a:endParaRPr lang="en-US" dirty="0" smtClean="0">
              <a:solidFill>
                <a:schemeClr val="tx1"/>
              </a:solidFill>
              <a:latin typeface="Neutraface 2 Text Book Italic"/>
            </a:endParaRPr>
          </a:p>
        </p:txBody>
      </p:sp>
      <p:sp>
        <p:nvSpPr>
          <p:cNvPr id="2" name="Title 1"/>
          <p:cNvSpPr>
            <a:spLocks noGrp="1"/>
          </p:cNvSpPr>
          <p:nvPr>
            <p:ph type="title"/>
          </p:nvPr>
        </p:nvSpPr>
        <p:spPr/>
        <p:txBody>
          <a:bodyPr/>
          <a:lstStyle/>
          <a:p>
            <a:r>
              <a:rPr lang="en-US" dirty="0" smtClean="0"/>
              <a:t>Update on </a:t>
            </a:r>
            <a:r>
              <a:rPr lang="en-US" dirty="0" smtClean="0"/>
              <a:t>Leases</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11</a:t>
            </a:fld>
            <a:endParaRPr lang="en-US">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3800" y="1447800"/>
            <a:ext cx="7569200" cy="3976914"/>
          </a:xfrm>
        </p:spPr>
        <p:txBody>
          <a:bodyPr>
            <a:normAutofit/>
          </a:bodyPr>
          <a:lstStyle/>
          <a:p>
            <a:pPr marL="458788" indent="-347663">
              <a:lnSpc>
                <a:spcPct val="100000"/>
              </a:lnSpc>
              <a:spcBef>
                <a:spcPts val="600"/>
              </a:spcBef>
            </a:pPr>
            <a:r>
              <a:rPr lang="en-US" sz="2000" cap="none" dirty="0" smtClean="0">
                <a:latin typeface="Neutraface 2 Text Book Italic"/>
              </a:rPr>
              <a:t>Status</a:t>
            </a:r>
            <a:endParaRPr lang="en-US" sz="1800" cap="none" dirty="0" smtClean="0">
              <a:latin typeface="Neutraface 2 Text Book Italic"/>
            </a:endParaRPr>
          </a:p>
          <a:p>
            <a:pPr marL="692150" lvl="1" indent="-234950">
              <a:lnSpc>
                <a:spcPct val="100000"/>
              </a:lnSpc>
              <a:spcBef>
                <a:spcPts val="600"/>
              </a:spcBef>
            </a:pPr>
            <a:r>
              <a:rPr lang="en-US" sz="1800" dirty="0" smtClean="0">
                <a:solidFill>
                  <a:schemeClr val="tx1"/>
                </a:solidFill>
                <a:latin typeface="Neutraface 2 Text Book Italic"/>
              </a:rPr>
              <a:t>The FASB and IASB met on January 23, 2014 with the intention of </a:t>
            </a:r>
            <a:r>
              <a:rPr lang="en-US" sz="1800" dirty="0" smtClean="0">
                <a:solidFill>
                  <a:schemeClr val="tx1"/>
                </a:solidFill>
                <a:latin typeface="Neutraface 2 Text Book Italic"/>
              </a:rPr>
              <a:t>re-deliberating </a:t>
            </a:r>
            <a:r>
              <a:rPr lang="en-US" sz="1800" dirty="0" smtClean="0">
                <a:solidFill>
                  <a:schemeClr val="tx1"/>
                </a:solidFill>
                <a:latin typeface="Neutraface 2 Text Book Italic"/>
              </a:rPr>
              <a:t>the following topics based on feedback from proposals in the May 2013 exposure draft:</a:t>
            </a:r>
          </a:p>
          <a:p>
            <a:pPr marL="1025525" lvl="3" indent="-339725">
              <a:lnSpc>
                <a:spcPct val="100000"/>
              </a:lnSpc>
              <a:spcBef>
                <a:spcPts val="400"/>
              </a:spcBef>
            </a:pPr>
            <a:r>
              <a:rPr lang="en-US" sz="1600" dirty="0" err="1" smtClean="0">
                <a:solidFill>
                  <a:srgbClr val="000000"/>
                </a:solidFill>
                <a:latin typeface="Neutraface 2 Text Book Italic"/>
              </a:rPr>
              <a:t>Lessor</a:t>
            </a:r>
            <a:r>
              <a:rPr lang="en-US" sz="1600" dirty="0" smtClean="0">
                <a:solidFill>
                  <a:srgbClr val="000000"/>
                </a:solidFill>
                <a:latin typeface="Neutraface 2 Text Book Italic"/>
              </a:rPr>
              <a:t> accounting model</a:t>
            </a:r>
          </a:p>
          <a:p>
            <a:pPr marL="1025525" lvl="3" indent="-339725">
              <a:lnSpc>
                <a:spcPct val="100000"/>
              </a:lnSpc>
              <a:spcBef>
                <a:spcPts val="400"/>
              </a:spcBef>
            </a:pPr>
            <a:r>
              <a:rPr lang="en-US" sz="1600" dirty="0" smtClean="0">
                <a:solidFill>
                  <a:srgbClr val="000000"/>
                </a:solidFill>
                <a:latin typeface="Neutraface 2 Text Book Italic"/>
              </a:rPr>
              <a:t>Accounting for “Type A” leases by </a:t>
            </a:r>
            <a:r>
              <a:rPr lang="en-US" sz="1600" dirty="0" err="1" smtClean="0">
                <a:solidFill>
                  <a:srgbClr val="000000"/>
                </a:solidFill>
                <a:latin typeface="Neutraface 2 Text Book Italic"/>
              </a:rPr>
              <a:t>lessors</a:t>
            </a:r>
            <a:endParaRPr lang="en-US" sz="1600" dirty="0" smtClean="0">
              <a:solidFill>
                <a:srgbClr val="000000"/>
              </a:solidFill>
              <a:latin typeface="Neutraface 2 Text Book Italic"/>
            </a:endParaRPr>
          </a:p>
          <a:p>
            <a:pPr marL="1025525" lvl="3" indent="-339725">
              <a:lnSpc>
                <a:spcPct val="100000"/>
              </a:lnSpc>
              <a:spcBef>
                <a:spcPts val="400"/>
              </a:spcBef>
            </a:pPr>
            <a:r>
              <a:rPr lang="en-US" sz="1600" dirty="0" smtClean="0">
                <a:solidFill>
                  <a:srgbClr val="000000"/>
                </a:solidFill>
                <a:latin typeface="Neutraface 2 Text Book Italic"/>
              </a:rPr>
              <a:t>Lessee accounting model</a:t>
            </a:r>
          </a:p>
          <a:p>
            <a:pPr marL="1025525" lvl="3" indent="-339725">
              <a:lnSpc>
                <a:spcPct val="100000"/>
              </a:lnSpc>
              <a:spcBef>
                <a:spcPts val="400"/>
              </a:spcBef>
            </a:pPr>
            <a:r>
              <a:rPr lang="en-US" sz="1600" dirty="0" smtClean="0">
                <a:solidFill>
                  <a:srgbClr val="000000"/>
                </a:solidFill>
                <a:latin typeface="Neutraface 2 Text Book Italic"/>
              </a:rPr>
              <a:t>Lessee small-ticket leases</a:t>
            </a:r>
          </a:p>
          <a:p>
            <a:pPr marL="692150" lvl="1" indent="-234950">
              <a:lnSpc>
                <a:spcPct val="100000"/>
              </a:lnSpc>
              <a:spcBef>
                <a:spcPts val="1200"/>
              </a:spcBef>
            </a:pPr>
            <a:r>
              <a:rPr lang="en-US" sz="1800" dirty="0" smtClean="0">
                <a:solidFill>
                  <a:schemeClr val="tx1"/>
                </a:solidFill>
                <a:latin typeface="Neutraface 2 Text Book Italic"/>
              </a:rPr>
              <a:t>The Boards did not arrive at any decisions at this meeting and are expected to meet again to discuss during the second quarter of </a:t>
            </a:r>
            <a:r>
              <a:rPr lang="en-US" sz="1800" dirty="0" smtClean="0">
                <a:solidFill>
                  <a:schemeClr val="tx1"/>
                </a:solidFill>
                <a:latin typeface="Neutraface 2 Text Book Italic"/>
              </a:rPr>
              <a:t>2014</a:t>
            </a:r>
            <a:r>
              <a:rPr lang="en-US" sz="1800" dirty="0" smtClean="0">
                <a:solidFill>
                  <a:schemeClr val="tx1"/>
                </a:solidFill>
                <a:latin typeface="Neutraface 2 Text Book Italic"/>
              </a:rPr>
              <a:t>.</a:t>
            </a:r>
            <a:endParaRPr lang="en-US" sz="1800" dirty="0" smtClean="0">
              <a:solidFill>
                <a:schemeClr val="tx1"/>
              </a:solidFill>
              <a:latin typeface="Neutraface 2 Text Book Italic"/>
            </a:endParaRPr>
          </a:p>
        </p:txBody>
      </p:sp>
      <p:sp>
        <p:nvSpPr>
          <p:cNvPr id="2" name="Title 1"/>
          <p:cNvSpPr>
            <a:spLocks noGrp="1"/>
          </p:cNvSpPr>
          <p:nvPr>
            <p:ph type="title"/>
          </p:nvPr>
        </p:nvSpPr>
        <p:spPr/>
        <p:txBody>
          <a:bodyPr/>
          <a:lstStyle/>
          <a:p>
            <a:r>
              <a:rPr lang="en-US" dirty="0" smtClean="0"/>
              <a:t>Update on </a:t>
            </a:r>
            <a:r>
              <a:rPr lang="en-US" dirty="0" smtClean="0"/>
              <a:t>Leases</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12</a:t>
            </a:fld>
            <a:endParaRPr lang="en-US">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3800" y="1447800"/>
            <a:ext cx="7340600" cy="3976914"/>
          </a:xfrm>
        </p:spPr>
        <p:txBody>
          <a:bodyPr>
            <a:normAutofit/>
          </a:bodyPr>
          <a:lstStyle/>
          <a:p>
            <a:pPr marL="395288" indent="-304800">
              <a:lnSpc>
                <a:spcPct val="100000"/>
              </a:lnSpc>
              <a:spcBef>
                <a:spcPts val="600"/>
              </a:spcBef>
            </a:pPr>
            <a:r>
              <a:rPr lang="en-US" sz="2000" cap="none" dirty="0" smtClean="0">
                <a:latin typeface="Neutraface 2 Text Book Italic"/>
              </a:rPr>
              <a:t>Exchange Transactions vs. Contributions</a:t>
            </a:r>
          </a:p>
          <a:p>
            <a:pPr marL="692150" lvl="1" indent="-296863">
              <a:lnSpc>
                <a:spcPct val="100000"/>
              </a:lnSpc>
              <a:spcBef>
                <a:spcPts val="600"/>
              </a:spcBef>
            </a:pPr>
            <a:r>
              <a:rPr lang="en-US" sz="1800" dirty="0" smtClean="0">
                <a:solidFill>
                  <a:schemeClr val="tx1"/>
                </a:solidFill>
                <a:latin typeface="Neutraface 2 Text Book Italic"/>
              </a:rPr>
              <a:t>An exchange transaction is defined as “a reciprocal transfer between two entities that results in one of the entities acquiring assets or services or satisfying liabilities by surrendering other assets or services or incurring other obligations.”</a:t>
            </a:r>
          </a:p>
          <a:p>
            <a:pPr marL="692150" lvl="1" indent="-296863">
              <a:lnSpc>
                <a:spcPct val="100000"/>
              </a:lnSpc>
              <a:spcBef>
                <a:spcPts val="1800"/>
              </a:spcBef>
            </a:pPr>
            <a:r>
              <a:rPr lang="en-US" sz="1800" dirty="0" smtClean="0">
                <a:solidFill>
                  <a:schemeClr val="tx1"/>
                </a:solidFill>
                <a:latin typeface="Neutraface 2 Text Book Italic"/>
              </a:rPr>
              <a:t>Contributions differ from exchange transactions in that they are defined as “an unconditional transfer of cash or other assets to an entity or a settlement or cancellation of its liabilities in a voluntary nonreciprocal transfer by another entity acting other than as an owner.”</a:t>
            </a:r>
          </a:p>
          <a:p>
            <a:pPr lvl="2">
              <a:lnSpc>
                <a:spcPct val="100000"/>
              </a:lnSpc>
              <a:spcBef>
                <a:spcPts val="1800"/>
              </a:spcBef>
            </a:pPr>
            <a:endParaRPr lang="en-US" sz="1400" dirty="0" smtClean="0">
              <a:solidFill>
                <a:schemeClr val="tx1"/>
              </a:solidFill>
              <a:latin typeface="Neutraface 2 Text Book Italic"/>
            </a:endParaRPr>
          </a:p>
          <a:p>
            <a:pPr lvl="4">
              <a:lnSpc>
                <a:spcPct val="100000"/>
              </a:lnSpc>
              <a:spcBef>
                <a:spcPts val="1800"/>
              </a:spcBef>
            </a:pPr>
            <a:endParaRPr lang="en-US" sz="1050" dirty="0" smtClean="0">
              <a:solidFill>
                <a:schemeClr val="tx1"/>
              </a:solidFill>
              <a:latin typeface="Neutraface 2 Text Book Italic"/>
            </a:endParaRPr>
          </a:p>
        </p:txBody>
      </p:sp>
      <p:sp>
        <p:nvSpPr>
          <p:cNvPr id="2" name="Title 1"/>
          <p:cNvSpPr>
            <a:spLocks noGrp="1"/>
          </p:cNvSpPr>
          <p:nvPr>
            <p:ph type="title"/>
          </p:nvPr>
        </p:nvSpPr>
        <p:spPr/>
        <p:txBody>
          <a:bodyPr/>
          <a:lstStyle/>
          <a:p>
            <a:r>
              <a:rPr lang="en-US" dirty="0" smtClean="0"/>
              <a:t>Revenue </a:t>
            </a:r>
            <a:r>
              <a:rPr lang="en-US" dirty="0" smtClean="0"/>
              <a:t>Recognition</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13</a:t>
            </a:fld>
            <a:endParaRPr lang="en-US">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3800" y="1371600"/>
            <a:ext cx="7569200" cy="3976914"/>
          </a:xfrm>
        </p:spPr>
        <p:txBody>
          <a:bodyPr>
            <a:noAutofit/>
          </a:bodyPr>
          <a:lstStyle/>
          <a:p>
            <a:pPr marL="395288" indent="-304800">
              <a:lnSpc>
                <a:spcPct val="100000"/>
              </a:lnSpc>
              <a:spcBef>
                <a:spcPts val="600"/>
              </a:spcBef>
            </a:pPr>
            <a:r>
              <a:rPr lang="en-US" sz="1800" cap="none" dirty="0" smtClean="0">
                <a:latin typeface="Neutraface 2 Text Book Italic"/>
              </a:rPr>
              <a:t>Exchange Transaction Recognition</a:t>
            </a:r>
          </a:p>
          <a:p>
            <a:pPr marL="692150" lvl="1" indent="-234950">
              <a:lnSpc>
                <a:spcPct val="100000"/>
              </a:lnSpc>
              <a:spcBef>
                <a:spcPts val="600"/>
              </a:spcBef>
            </a:pPr>
            <a:r>
              <a:rPr lang="en-US" sz="1600" dirty="0" smtClean="0">
                <a:solidFill>
                  <a:srgbClr val="000000"/>
                </a:solidFill>
                <a:latin typeface="Neutraface 2 Text Book Italic"/>
              </a:rPr>
              <a:t>Examples of exchange transactions for a not-for-profit entity include providing goods or services to members, clients, students, customers  or other beneficiaries for a fee.</a:t>
            </a:r>
          </a:p>
          <a:p>
            <a:pPr marL="692150" lvl="1" indent="-234950">
              <a:lnSpc>
                <a:spcPct val="100000"/>
              </a:lnSpc>
              <a:spcBef>
                <a:spcPts val="600"/>
              </a:spcBef>
              <a:spcAft>
                <a:spcPts val="0"/>
              </a:spcAft>
            </a:pPr>
            <a:r>
              <a:rPr lang="en-US" sz="1600" dirty="0" smtClean="0">
                <a:solidFill>
                  <a:srgbClr val="000000"/>
                </a:solidFill>
                <a:latin typeface="Neutraface 2 Text Book Italic"/>
              </a:rPr>
              <a:t>Revenues from these types of transactions should be recognized when earned based on the accrual basis of accounting and should be measured by the increase in cash, receivables or other assets or the decrease in liabilities resulting from the transaction.</a:t>
            </a:r>
          </a:p>
          <a:p>
            <a:pPr marL="871855" lvl="3" indent="-231775">
              <a:lnSpc>
                <a:spcPct val="100000"/>
              </a:lnSpc>
              <a:spcBef>
                <a:spcPts val="600"/>
              </a:spcBef>
              <a:spcAft>
                <a:spcPts val="0"/>
              </a:spcAft>
            </a:pPr>
            <a:r>
              <a:rPr lang="en-US" sz="1400" dirty="0" smtClean="0">
                <a:solidFill>
                  <a:srgbClr val="000000"/>
                </a:solidFill>
                <a:latin typeface="Neutraface 2 Text Book Italic"/>
              </a:rPr>
              <a:t>The recognition, measurement and presentation of revenues resulting from exchange transactions are similar for both not-for-profit and for-profit entities.</a:t>
            </a:r>
          </a:p>
          <a:p>
            <a:pPr marL="690563" lvl="1" indent="-233363">
              <a:lnSpc>
                <a:spcPct val="100000"/>
              </a:lnSpc>
              <a:spcBef>
                <a:spcPts val="600"/>
              </a:spcBef>
              <a:spcAft>
                <a:spcPts val="0"/>
              </a:spcAft>
            </a:pPr>
            <a:r>
              <a:rPr lang="en-US" sz="1600" dirty="0" smtClean="0">
                <a:solidFill>
                  <a:srgbClr val="000000"/>
                </a:solidFill>
                <a:latin typeface="Neutraface 2 Text Book Italic"/>
              </a:rPr>
              <a:t>If members receive benefits from their dues over a period of time, revenue from the dues should be recognized over the period of the membership, not when received.</a:t>
            </a:r>
          </a:p>
          <a:p>
            <a:pPr marL="914400" lvl="3" indent="-284163">
              <a:lnSpc>
                <a:spcPct val="100000"/>
              </a:lnSpc>
              <a:spcBef>
                <a:spcPts val="600"/>
              </a:spcBef>
              <a:spcAft>
                <a:spcPts val="0"/>
              </a:spcAft>
            </a:pPr>
            <a:r>
              <a:rPr lang="en-US" sz="1400" dirty="0" smtClean="0">
                <a:solidFill>
                  <a:srgbClr val="000000"/>
                </a:solidFill>
                <a:latin typeface="Neutraface 2 Text Book Italic"/>
              </a:rPr>
              <a:t>Nonrefundable initiation and life membership fees received as an exchange transaction should be recognized  in the period that they are receivable provided future fees are expected to cover the future costs of services to members.  If the initiation and life membership fees are expected to cover future services, the revenue should be recognized over the  average duration of membership, life expectancy of members or another reasonable time period.</a:t>
            </a:r>
          </a:p>
          <a:p>
            <a:pPr lvl="2">
              <a:lnSpc>
                <a:spcPct val="100000"/>
              </a:lnSpc>
              <a:spcBef>
                <a:spcPts val="1200"/>
              </a:spcBef>
            </a:pPr>
            <a:endParaRPr lang="en-US" sz="1400" dirty="0" smtClean="0">
              <a:solidFill>
                <a:srgbClr val="000000"/>
              </a:solidFill>
              <a:latin typeface="Neutraface 2 Text Book Italic"/>
            </a:endParaRPr>
          </a:p>
          <a:p>
            <a:pPr lvl="2">
              <a:lnSpc>
                <a:spcPct val="100000"/>
              </a:lnSpc>
              <a:spcBef>
                <a:spcPts val="1200"/>
              </a:spcBef>
            </a:pPr>
            <a:endParaRPr lang="en-US" sz="1400" dirty="0" smtClean="0">
              <a:solidFill>
                <a:srgbClr val="000000"/>
              </a:solidFill>
              <a:latin typeface="Neutraface 2 Text Book Italic"/>
            </a:endParaRPr>
          </a:p>
          <a:p>
            <a:pPr lvl="2">
              <a:lnSpc>
                <a:spcPct val="100000"/>
              </a:lnSpc>
              <a:spcBef>
                <a:spcPts val="1200"/>
              </a:spcBef>
            </a:pPr>
            <a:endParaRPr lang="en-US" sz="1400" dirty="0" smtClean="0">
              <a:solidFill>
                <a:srgbClr val="000000"/>
              </a:solidFill>
              <a:latin typeface="Neutraface 2 Text Book Italic"/>
            </a:endParaRPr>
          </a:p>
          <a:p>
            <a:pPr lvl="4">
              <a:lnSpc>
                <a:spcPct val="100000"/>
              </a:lnSpc>
              <a:spcBef>
                <a:spcPts val="1200"/>
              </a:spcBef>
            </a:pPr>
            <a:endParaRPr lang="en-US" sz="1050" dirty="0" smtClean="0">
              <a:latin typeface="Neutraface 2 Text Book Italic"/>
            </a:endParaRPr>
          </a:p>
        </p:txBody>
      </p:sp>
      <p:sp>
        <p:nvSpPr>
          <p:cNvPr id="2" name="Title 1"/>
          <p:cNvSpPr>
            <a:spLocks noGrp="1"/>
          </p:cNvSpPr>
          <p:nvPr>
            <p:ph type="title"/>
          </p:nvPr>
        </p:nvSpPr>
        <p:spPr/>
        <p:txBody>
          <a:bodyPr/>
          <a:lstStyle/>
          <a:p>
            <a:r>
              <a:rPr lang="en-US" dirty="0" smtClean="0"/>
              <a:t>Revenue </a:t>
            </a:r>
            <a:r>
              <a:rPr lang="en-US" dirty="0" smtClean="0"/>
              <a:t>Recognition</a:t>
            </a:r>
            <a:endParaRPr lang="en-US" dirty="0"/>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3800" y="1433286"/>
            <a:ext cx="7416800" cy="3976914"/>
          </a:xfrm>
        </p:spPr>
        <p:txBody>
          <a:bodyPr>
            <a:noAutofit/>
          </a:bodyPr>
          <a:lstStyle/>
          <a:p>
            <a:pPr marL="457200" indent="-366713">
              <a:lnSpc>
                <a:spcPct val="100000"/>
              </a:lnSpc>
              <a:spcBef>
                <a:spcPts val="1200"/>
              </a:spcBef>
            </a:pPr>
            <a:r>
              <a:rPr lang="en-US" sz="1800" cap="none" dirty="0" smtClean="0">
                <a:latin typeface="Neutraface 2 Text Book Italic"/>
              </a:rPr>
              <a:t>Exchange Transaction Presentation</a:t>
            </a:r>
          </a:p>
          <a:p>
            <a:pPr marL="630238" lvl="1" indent="-173038">
              <a:lnSpc>
                <a:spcPct val="100000"/>
              </a:lnSpc>
              <a:spcBef>
                <a:spcPts val="600"/>
              </a:spcBef>
            </a:pPr>
            <a:r>
              <a:rPr lang="en-US" sz="1600" dirty="0" smtClean="0">
                <a:solidFill>
                  <a:srgbClr val="000000"/>
                </a:solidFill>
                <a:latin typeface="Neutraface 2 Text Book Italic"/>
              </a:rPr>
              <a:t>Revenues from exchange transactions should be reported as increases in unrestricted net assets on the statement of activities even when there are legal limitations on the revenue based on a contractual obligation.	</a:t>
            </a:r>
          </a:p>
          <a:p>
            <a:pPr marL="976313" lvl="3" indent="-290513">
              <a:lnSpc>
                <a:spcPct val="100000"/>
              </a:lnSpc>
              <a:spcBef>
                <a:spcPts val="600"/>
              </a:spcBef>
            </a:pPr>
            <a:r>
              <a:rPr lang="en-US" sz="1500" dirty="0" smtClean="0">
                <a:solidFill>
                  <a:srgbClr val="000000"/>
                </a:solidFill>
                <a:latin typeface="Neutraface 2 Text Book Italic"/>
              </a:rPr>
              <a:t>Example</a:t>
            </a:r>
            <a:r>
              <a:rPr lang="en-US" sz="1500" dirty="0" smtClean="0">
                <a:solidFill>
                  <a:srgbClr val="000000"/>
                </a:solidFill>
                <a:latin typeface="Neutraface 2 Text Book Italic"/>
              </a:rPr>
              <a:t>: </a:t>
            </a:r>
            <a:r>
              <a:rPr lang="en-US" sz="1500" dirty="0" smtClean="0">
                <a:solidFill>
                  <a:srgbClr val="000000"/>
                </a:solidFill>
                <a:latin typeface="Neutraface 2 Text Book Italic"/>
              </a:rPr>
              <a:t>Dorm fees paid by students to a educational institution that based on a bond stipulation, should be immediately deposited into a sinking fund to relieve the bonds issued to build the dorm are unrestricted revenues; fees/assessments paid by club members for a new swimming pool are also considered exchange transactions, not contributions.</a:t>
            </a:r>
          </a:p>
          <a:p>
            <a:pPr marL="976313" lvl="3" indent="-290513">
              <a:lnSpc>
                <a:spcPct val="100000"/>
              </a:lnSpc>
              <a:spcBef>
                <a:spcPts val="600"/>
              </a:spcBef>
            </a:pPr>
            <a:r>
              <a:rPr lang="en-US" sz="1500" dirty="0" smtClean="0">
                <a:solidFill>
                  <a:srgbClr val="000000"/>
                </a:solidFill>
                <a:latin typeface="Neutraface 2 Text Book Italic"/>
              </a:rPr>
              <a:t>Revenues should be reported gross of any related expenses, however, expenses that relate specifically to the revenue may be reported following the revenues on the statement of activities (i.e. special events revenue less special events expense followed by a subtotal on the statement of activities).</a:t>
            </a:r>
          </a:p>
          <a:p>
            <a:pPr marL="976313" lvl="3" indent="-290513">
              <a:lnSpc>
                <a:spcPct val="100000"/>
              </a:lnSpc>
              <a:spcBef>
                <a:spcPts val="600"/>
              </a:spcBef>
            </a:pPr>
            <a:r>
              <a:rPr lang="en-US" sz="1500" dirty="0" smtClean="0">
                <a:solidFill>
                  <a:srgbClr val="000000"/>
                </a:solidFill>
                <a:latin typeface="Neutraface 2 Text Book Italic"/>
              </a:rPr>
              <a:t>If discounts are regularly provided by the not-for-profit (i.e. financial aid, fee reductions or free services), these should be reported as net with the associated revenues on the statement of activities</a:t>
            </a:r>
            <a:r>
              <a:rPr lang="en-US" sz="1400" dirty="0" smtClean="0">
                <a:solidFill>
                  <a:srgbClr val="000000"/>
                </a:solidFill>
                <a:latin typeface="Neutraface 2 Text Book Italic"/>
              </a:rPr>
              <a:t>.</a:t>
            </a:r>
          </a:p>
          <a:p>
            <a:pPr lvl="2">
              <a:lnSpc>
                <a:spcPct val="100000"/>
              </a:lnSpc>
              <a:spcBef>
                <a:spcPts val="1200"/>
              </a:spcBef>
              <a:buNone/>
            </a:pPr>
            <a:endParaRPr lang="en-US" sz="1400" dirty="0" smtClean="0">
              <a:solidFill>
                <a:srgbClr val="000000"/>
              </a:solidFill>
              <a:latin typeface="Neutraface 2 Text Book Italic"/>
            </a:endParaRPr>
          </a:p>
          <a:p>
            <a:pPr lvl="2">
              <a:lnSpc>
                <a:spcPct val="100000"/>
              </a:lnSpc>
              <a:spcBef>
                <a:spcPts val="1200"/>
              </a:spcBef>
            </a:pPr>
            <a:endParaRPr lang="en-US" sz="1400" dirty="0" smtClean="0">
              <a:solidFill>
                <a:srgbClr val="000000"/>
              </a:solidFill>
              <a:latin typeface="Neutraface 2 Text Book Italic"/>
            </a:endParaRPr>
          </a:p>
          <a:p>
            <a:pPr lvl="2">
              <a:lnSpc>
                <a:spcPct val="100000"/>
              </a:lnSpc>
              <a:spcBef>
                <a:spcPts val="1200"/>
              </a:spcBef>
            </a:pPr>
            <a:endParaRPr lang="en-US" sz="1400" dirty="0" smtClean="0">
              <a:solidFill>
                <a:srgbClr val="000000"/>
              </a:solidFill>
              <a:latin typeface="Neutraface 2 Text Book Italic"/>
            </a:endParaRPr>
          </a:p>
          <a:p>
            <a:pPr lvl="2">
              <a:lnSpc>
                <a:spcPct val="100000"/>
              </a:lnSpc>
              <a:spcBef>
                <a:spcPts val="1200"/>
              </a:spcBef>
            </a:pPr>
            <a:endParaRPr lang="en-US" sz="1400" dirty="0" smtClean="0">
              <a:solidFill>
                <a:srgbClr val="000000"/>
              </a:solidFill>
              <a:latin typeface="Neutraface 2 Text Book Italic"/>
            </a:endParaRPr>
          </a:p>
          <a:p>
            <a:pPr lvl="4">
              <a:lnSpc>
                <a:spcPct val="100000"/>
              </a:lnSpc>
              <a:spcBef>
                <a:spcPts val="1200"/>
              </a:spcBef>
            </a:pPr>
            <a:endParaRPr lang="en-US" sz="1100" dirty="0" smtClean="0">
              <a:latin typeface="Neutraface 2 Text Book Italic"/>
            </a:endParaRPr>
          </a:p>
        </p:txBody>
      </p:sp>
      <p:sp>
        <p:nvSpPr>
          <p:cNvPr id="2" name="Title 1"/>
          <p:cNvSpPr>
            <a:spLocks noGrp="1"/>
          </p:cNvSpPr>
          <p:nvPr>
            <p:ph type="title"/>
          </p:nvPr>
        </p:nvSpPr>
        <p:spPr/>
        <p:txBody>
          <a:bodyPr/>
          <a:lstStyle/>
          <a:p>
            <a:r>
              <a:rPr lang="en-US" dirty="0" smtClean="0"/>
              <a:t>Revenue </a:t>
            </a:r>
            <a:r>
              <a:rPr lang="en-US" dirty="0" smtClean="0"/>
              <a:t>Recognition</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15</a:t>
            </a:fld>
            <a:endParaRPr lang="en-US">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447800"/>
            <a:ext cx="7467600" cy="4572000"/>
          </a:xfrm>
        </p:spPr>
        <p:txBody>
          <a:bodyPr>
            <a:noAutofit/>
          </a:bodyPr>
          <a:lstStyle/>
          <a:p>
            <a:pPr marL="457200" indent="-366713">
              <a:lnSpc>
                <a:spcPct val="100000"/>
              </a:lnSpc>
              <a:spcBef>
                <a:spcPts val="1200"/>
              </a:spcBef>
            </a:pPr>
            <a:r>
              <a:rPr lang="en-US" sz="1800" cap="none" dirty="0" smtClean="0">
                <a:latin typeface="Neutraface 2 Text Book Italic"/>
              </a:rPr>
              <a:t>Exchange Transaction Receivables</a:t>
            </a:r>
          </a:p>
          <a:p>
            <a:pPr marL="692150" lvl="1" indent="-234950">
              <a:lnSpc>
                <a:spcPct val="100000"/>
              </a:lnSpc>
              <a:spcBef>
                <a:spcPts val="600"/>
              </a:spcBef>
            </a:pPr>
            <a:r>
              <a:rPr lang="en-US" sz="1600" dirty="0" smtClean="0">
                <a:solidFill>
                  <a:srgbClr val="000000"/>
                </a:solidFill>
                <a:latin typeface="Neutraface 2 Text Book Italic"/>
              </a:rPr>
              <a:t>Receivables arising from exchange transactions should be reported at net realizable value if due within one year. Receivables that are long-term should be considered for their </a:t>
            </a:r>
            <a:r>
              <a:rPr lang="en-US" sz="1600" dirty="0" err="1" smtClean="0">
                <a:solidFill>
                  <a:srgbClr val="000000"/>
                </a:solidFill>
                <a:latin typeface="Neutraface 2 Text Book Italic"/>
              </a:rPr>
              <a:t>realizability</a:t>
            </a:r>
            <a:r>
              <a:rPr lang="en-US" sz="1600" dirty="0" smtClean="0">
                <a:solidFill>
                  <a:srgbClr val="000000"/>
                </a:solidFill>
                <a:latin typeface="Neutraface 2 Text Book Italic"/>
              </a:rPr>
              <a:t> and reported as such (i.e. consideration of impairment of receivables).</a:t>
            </a:r>
          </a:p>
          <a:p>
            <a:pPr marL="1019175" lvl="3" indent="-327025">
              <a:lnSpc>
                <a:spcPct val="100000"/>
              </a:lnSpc>
              <a:spcBef>
                <a:spcPts val="600"/>
              </a:spcBef>
            </a:pPr>
            <a:r>
              <a:rPr lang="en-US" sz="1500" dirty="0" smtClean="0">
                <a:solidFill>
                  <a:srgbClr val="000000"/>
                </a:solidFill>
                <a:latin typeface="Neutraface 2 Text Book Italic"/>
              </a:rPr>
              <a:t>An allowance for uncollectible receivables should be deducted from the receivables it relates to and the amount and determination factors disclosed in the footnotes to the financial statements.</a:t>
            </a:r>
          </a:p>
          <a:p>
            <a:pPr marL="692150" lvl="1" indent="-234950">
              <a:lnSpc>
                <a:spcPct val="100000"/>
              </a:lnSpc>
              <a:spcBef>
                <a:spcPts val="600"/>
              </a:spcBef>
              <a:tabLst>
                <a:tab pos="692150" algn="l"/>
              </a:tabLst>
            </a:pPr>
            <a:r>
              <a:rPr lang="en-US" sz="1600" dirty="0" smtClean="0">
                <a:solidFill>
                  <a:srgbClr val="000000"/>
                </a:solidFill>
                <a:latin typeface="Neutraface 2 Text Book Italic"/>
              </a:rPr>
              <a:t>NFPs are required to disclose their significant accounting policies for receivables, the credit quality of its financing receivables, and the allowance for credit losses. </a:t>
            </a:r>
            <a:r>
              <a:rPr lang="en-US" sz="1600" dirty="0" smtClean="0">
                <a:solidFill>
                  <a:srgbClr val="000000"/>
                </a:solidFill>
                <a:latin typeface="Neutraface 2 Text Book Italic"/>
              </a:rPr>
              <a:t>Examples </a:t>
            </a:r>
            <a:r>
              <a:rPr lang="en-US" sz="1600" dirty="0" smtClean="0">
                <a:solidFill>
                  <a:srgbClr val="000000"/>
                </a:solidFill>
                <a:latin typeface="Neutraface 2 Text Book Italic"/>
              </a:rPr>
              <a:t>of financing receivables include student loans issued by colleges and universities, church mortgages held by church development funds, certain program related investments held by foundations and officer and employee notes receivable.  </a:t>
            </a:r>
          </a:p>
          <a:p>
            <a:pPr marL="1025525" lvl="2" indent="-333375">
              <a:lnSpc>
                <a:spcPct val="100000"/>
              </a:lnSpc>
              <a:spcBef>
                <a:spcPts val="600"/>
              </a:spcBef>
            </a:pPr>
            <a:r>
              <a:rPr lang="en-US" sz="1500" dirty="0" smtClean="0">
                <a:solidFill>
                  <a:srgbClr val="000000"/>
                </a:solidFill>
                <a:latin typeface="Neutraface 2 Text Book Italic"/>
              </a:rPr>
              <a:t>The relative importance of the financing receivable to the purpose of the NFP determines the depth of disclosure in the financial statements.</a:t>
            </a:r>
          </a:p>
          <a:p>
            <a:pPr lvl="2">
              <a:spcBef>
                <a:spcPts val="1200"/>
              </a:spcBef>
              <a:buNone/>
            </a:pPr>
            <a:endParaRPr lang="en-US" dirty="0" smtClean="0">
              <a:solidFill>
                <a:srgbClr val="000000"/>
              </a:solidFill>
              <a:latin typeface="Neutraface 2 Text Book Italic"/>
            </a:endParaRPr>
          </a:p>
          <a:p>
            <a:pPr lvl="2">
              <a:spcBef>
                <a:spcPts val="1200"/>
              </a:spcBef>
            </a:pPr>
            <a:endParaRPr lang="en-US" dirty="0" smtClean="0">
              <a:solidFill>
                <a:srgbClr val="000000"/>
              </a:solidFill>
              <a:latin typeface="Neutraface 2 Text Book Italic"/>
            </a:endParaRPr>
          </a:p>
          <a:p>
            <a:pPr lvl="2">
              <a:spcBef>
                <a:spcPts val="1200"/>
              </a:spcBef>
            </a:pPr>
            <a:endParaRPr lang="en-US" dirty="0" smtClean="0">
              <a:solidFill>
                <a:srgbClr val="000000"/>
              </a:solidFill>
              <a:latin typeface="Neutraface 2 Text Book Italic"/>
            </a:endParaRPr>
          </a:p>
          <a:p>
            <a:pPr lvl="2">
              <a:spcBef>
                <a:spcPts val="1200"/>
              </a:spcBef>
            </a:pPr>
            <a:endParaRPr lang="en-US" dirty="0" smtClean="0">
              <a:solidFill>
                <a:srgbClr val="000000"/>
              </a:solidFill>
              <a:latin typeface="Neutraface 2 Text Book Italic"/>
            </a:endParaRPr>
          </a:p>
          <a:p>
            <a:pPr lvl="4">
              <a:spcBef>
                <a:spcPts val="1200"/>
              </a:spcBef>
            </a:pPr>
            <a:endParaRPr lang="en-US" dirty="0" smtClean="0">
              <a:latin typeface="Neutraface 2 Text Book Italic"/>
            </a:endParaRPr>
          </a:p>
        </p:txBody>
      </p:sp>
      <p:sp>
        <p:nvSpPr>
          <p:cNvPr id="2" name="Title 1"/>
          <p:cNvSpPr>
            <a:spLocks noGrp="1"/>
          </p:cNvSpPr>
          <p:nvPr>
            <p:ph type="title"/>
          </p:nvPr>
        </p:nvSpPr>
        <p:spPr/>
        <p:txBody>
          <a:bodyPr/>
          <a:lstStyle/>
          <a:p>
            <a:r>
              <a:rPr lang="en-US" dirty="0" smtClean="0"/>
              <a:t>Revenue </a:t>
            </a:r>
            <a:r>
              <a:rPr lang="en-US" dirty="0" smtClean="0"/>
              <a:t>Recognition</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16</a:t>
            </a:fld>
            <a:endParaRPr lang="en-US">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3800" y="1447800"/>
            <a:ext cx="7493000" cy="4495800"/>
          </a:xfrm>
        </p:spPr>
        <p:txBody>
          <a:bodyPr>
            <a:normAutofit/>
          </a:bodyPr>
          <a:lstStyle/>
          <a:p>
            <a:pPr marL="457200" indent="-366713">
              <a:lnSpc>
                <a:spcPct val="100000"/>
              </a:lnSpc>
              <a:spcBef>
                <a:spcPts val="600"/>
              </a:spcBef>
            </a:pPr>
            <a:r>
              <a:rPr lang="en-US" sz="1800" cap="none" dirty="0" smtClean="0">
                <a:latin typeface="Neutraface 2 Text Book Italic"/>
              </a:rPr>
              <a:t>Contributions and Agency Transactions</a:t>
            </a:r>
          </a:p>
          <a:p>
            <a:pPr marL="741363" lvl="1" indent="-284163">
              <a:lnSpc>
                <a:spcPct val="100000"/>
              </a:lnSpc>
              <a:spcBef>
                <a:spcPts val="600"/>
              </a:spcBef>
            </a:pPr>
            <a:r>
              <a:rPr lang="en-US" sz="1600" dirty="0" smtClean="0">
                <a:solidFill>
                  <a:srgbClr val="000000"/>
                </a:solidFill>
                <a:latin typeface="Neutraface 2 Text Book Italic"/>
              </a:rPr>
              <a:t>Examples of contributions and agency transactions for a not-for-profit entity include receiving contributions of cash, other assets, and services from individuals, for-profit entities, other not-for-profit entities and governments.  Other assets can include investments, land, property and equipment, use of facilities, materials and supplies, intangible assets and unconditional promises to give in the future</a:t>
            </a:r>
            <a:r>
              <a:rPr lang="en-US" sz="1600" dirty="0" smtClean="0">
                <a:solidFill>
                  <a:srgbClr val="000000"/>
                </a:solidFill>
                <a:latin typeface="Neutraface 2 Text Book Italic"/>
              </a:rPr>
              <a:t>.</a:t>
            </a:r>
          </a:p>
          <a:p>
            <a:pPr marL="741363" lvl="1" indent="-284163">
              <a:lnSpc>
                <a:spcPct val="100000"/>
              </a:lnSpc>
              <a:spcBef>
                <a:spcPts val="600"/>
              </a:spcBef>
              <a:buNone/>
            </a:pPr>
            <a:endParaRPr lang="en-US" sz="700" dirty="0" smtClean="0">
              <a:solidFill>
                <a:srgbClr val="000000"/>
              </a:solidFill>
              <a:latin typeface="Neutraface 2 Text Book Italic"/>
            </a:endParaRPr>
          </a:p>
          <a:p>
            <a:pPr marL="741363" lvl="1" indent="-284163">
              <a:lnSpc>
                <a:spcPct val="100000"/>
              </a:lnSpc>
              <a:spcBef>
                <a:spcPts val="600"/>
              </a:spcBef>
              <a:spcAft>
                <a:spcPts val="0"/>
              </a:spcAft>
            </a:pPr>
            <a:r>
              <a:rPr lang="en-US" sz="1600" dirty="0" smtClean="0">
                <a:solidFill>
                  <a:srgbClr val="000000"/>
                </a:solidFill>
                <a:latin typeface="Neutraface 2 Text Book Italic"/>
              </a:rPr>
              <a:t>Contributions by definition should be voluntary transfers whereas agency transactions are defined as “a type of exchange transaction in which the reporting organization acts as an agent, trustee, or intermediary for another party that may be a donor or </a:t>
            </a:r>
            <a:r>
              <a:rPr lang="en-US" sz="1600" dirty="0" err="1" smtClean="0">
                <a:solidFill>
                  <a:srgbClr val="000000"/>
                </a:solidFill>
                <a:latin typeface="Neutraface 2 Text Book Italic"/>
              </a:rPr>
              <a:t>donee</a:t>
            </a:r>
            <a:r>
              <a:rPr lang="en-US" sz="1600" dirty="0" smtClean="0">
                <a:solidFill>
                  <a:srgbClr val="000000"/>
                </a:solidFill>
                <a:latin typeface="Neutraface 2 Text Book Italic"/>
              </a:rPr>
              <a:t>.”</a:t>
            </a:r>
          </a:p>
          <a:p>
            <a:pPr marL="1143000" lvl="3" indent="-290513">
              <a:lnSpc>
                <a:spcPct val="100000"/>
              </a:lnSpc>
              <a:spcBef>
                <a:spcPts val="600"/>
              </a:spcBef>
              <a:spcAft>
                <a:spcPts val="0"/>
              </a:spcAft>
            </a:pPr>
            <a:r>
              <a:rPr lang="en-US" sz="1500" dirty="0" smtClean="0">
                <a:solidFill>
                  <a:srgbClr val="000000"/>
                </a:solidFill>
                <a:latin typeface="Neutraface 2 Text Book Italic"/>
              </a:rPr>
              <a:t>When NFPs act as agents, trustees or intermediaries in helping donors make contributions to another NFP, they do not record the transfer of assets as a contribution when received and an contribution expense when transferred to the receiving NFP</a:t>
            </a:r>
            <a:r>
              <a:rPr lang="en-US" sz="1500" dirty="0" smtClean="0">
                <a:solidFill>
                  <a:srgbClr val="000000"/>
                </a:solidFill>
                <a:latin typeface="Neutraface 2 Text Book Italic"/>
              </a:rPr>
              <a:t>.</a:t>
            </a:r>
            <a:endParaRPr lang="en-US" sz="1500" dirty="0" smtClean="0">
              <a:solidFill>
                <a:srgbClr val="000000"/>
              </a:solidFill>
              <a:latin typeface="Neutraface 2 Text Book Italic"/>
            </a:endParaRPr>
          </a:p>
        </p:txBody>
      </p:sp>
      <p:sp>
        <p:nvSpPr>
          <p:cNvPr id="2" name="Title 1"/>
          <p:cNvSpPr>
            <a:spLocks noGrp="1"/>
          </p:cNvSpPr>
          <p:nvPr>
            <p:ph type="title"/>
          </p:nvPr>
        </p:nvSpPr>
        <p:spPr/>
        <p:txBody>
          <a:bodyPr/>
          <a:lstStyle/>
          <a:p>
            <a:r>
              <a:rPr lang="en-US" dirty="0" smtClean="0"/>
              <a:t>Revenue </a:t>
            </a:r>
            <a:r>
              <a:rPr lang="en-US" dirty="0" smtClean="0"/>
              <a:t>Recognition</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17</a:t>
            </a:fld>
            <a:endParaRPr lang="en-US">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3800" y="1447800"/>
            <a:ext cx="7340600" cy="4800600"/>
          </a:xfrm>
        </p:spPr>
        <p:txBody>
          <a:bodyPr>
            <a:noAutofit/>
          </a:bodyPr>
          <a:lstStyle/>
          <a:p>
            <a:pPr marL="457200" indent="-366713">
              <a:lnSpc>
                <a:spcPct val="100000"/>
              </a:lnSpc>
              <a:spcBef>
                <a:spcPts val="600"/>
              </a:spcBef>
            </a:pPr>
            <a:r>
              <a:rPr lang="en-US" sz="1800" cap="none" dirty="0" smtClean="0">
                <a:latin typeface="Neutraface 2 Text Book Italic"/>
              </a:rPr>
              <a:t>Agency Transactions</a:t>
            </a:r>
          </a:p>
          <a:p>
            <a:pPr marL="914400" lvl="1" indent="-395288">
              <a:lnSpc>
                <a:spcPct val="100000"/>
              </a:lnSpc>
              <a:spcBef>
                <a:spcPts val="600"/>
              </a:spcBef>
            </a:pPr>
            <a:r>
              <a:rPr lang="en-US" sz="1600" dirty="0" smtClean="0">
                <a:solidFill>
                  <a:srgbClr val="000000"/>
                </a:solidFill>
                <a:latin typeface="Neutraface 2 Text Book Italic"/>
              </a:rPr>
              <a:t>The representations made to the donor during the request for gift determine whether the transaction is an agency transaction.  If the NFP sets a reasonable donor expectation that the contribution will be transferred to a beneficiary specified by the donor, the NFP is an agent; if the NFP has power to decide on how the gift is donated or is financially related to the specified beneficiary, then a contribution should be recognized by the NFP and is not treated as an agency transaction.</a:t>
            </a:r>
          </a:p>
          <a:p>
            <a:pPr marL="914400" lvl="1" indent="-395288">
              <a:lnSpc>
                <a:spcPct val="100000"/>
              </a:lnSpc>
              <a:spcBef>
                <a:spcPts val="1200"/>
              </a:spcBef>
            </a:pPr>
            <a:r>
              <a:rPr lang="en-US" sz="1600" dirty="0" smtClean="0">
                <a:solidFill>
                  <a:srgbClr val="000000"/>
                </a:solidFill>
                <a:latin typeface="Neutraface 2 Text Book Italic"/>
              </a:rPr>
              <a:t>An agent should recognize a liability to the specified beneficiary at the same time that it recognizes cash or other assets from the donor.  Both the asset received and the liability incurred should be reported at the fair value of the assets received.</a:t>
            </a:r>
          </a:p>
          <a:p>
            <a:pPr marL="1149350" lvl="4" indent="-280988">
              <a:lnSpc>
                <a:spcPct val="100000"/>
              </a:lnSpc>
              <a:spcBef>
                <a:spcPts val="1200"/>
              </a:spcBef>
            </a:pPr>
            <a:r>
              <a:rPr lang="en-US" sz="1500" dirty="0" smtClean="0">
                <a:solidFill>
                  <a:srgbClr val="000000"/>
                </a:solidFill>
                <a:latin typeface="Neutraface 2 Text Book Italic"/>
              </a:rPr>
              <a:t>If the agent charges a fee for raising contributions, the revenues and expenses should be reported gross on the beneficiary’s statement of activities.</a:t>
            </a:r>
          </a:p>
          <a:p>
            <a:pPr lvl="4">
              <a:lnSpc>
                <a:spcPct val="100000"/>
              </a:lnSpc>
              <a:spcBef>
                <a:spcPts val="1200"/>
              </a:spcBef>
            </a:pPr>
            <a:endParaRPr lang="en-US" sz="1050" dirty="0" smtClean="0">
              <a:latin typeface="Neutraface 2 Text Book Italic"/>
            </a:endParaRPr>
          </a:p>
        </p:txBody>
      </p:sp>
      <p:sp>
        <p:nvSpPr>
          <p:cNvPr id="2" name="Title 1"/>
          <p:cNvSpPr>
            <a:spLocks noGrp="1"/>
          </p:cNvSpPr>
          <p:nvPr>
            <p:ph type="title"/>
          </p:nvPr>
        </p:nvSpPr>
        <p:spPr/>
        <p:txBody>
          <a:bodyPr/>
          <a:lstStyle/>
          <a:p>
            <a:r>
              <a:rPr lang="en-US" dirty="0" smtClean="0"/>
              <a:t>Revenue </a:t>
            </a:r>
            <a:r>
              <a:rPr lang="en-US" dirty="0" smtClean="0"/>
              <a:t>Recognition</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18</a:t>
            </a:fld>
            <a:endParaRPr lang="en-US">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3800" y="1447800"/>
            <a:ext cx="7416800" cy="3976914"/>
          </a:xfrm>
        </p:spPr>
        <p:txBody>
          <a:bodyPr>
            <a:noAutofit/>
          </a:bodyPr>
          <a:lstStyle/>
          <a:p>
            <a:pPr marL="457200" indent="-366713">
              <a:lnSpc>
                <a:spcPct val="100000"/>
              </a:lnSpc>
              <a:spcBef>
                <a:spcPts val="1200"/>
              </a:spcBef>
            </a:pPr>
            <a:r>
              <a:rPr lang="en-US" sz="1800" cap="none" dirty="0" smtClean="0">
                <a:latin typeface="Neutraface 2 Text Book Italic"/>
              </a:rPr>
              <a:t>Transactions that are part contributions, part exchange transactions</a:t>
            </a:r>
          </a:p>
          <a:p>
            <a:pPr marL="803275" lvl="1" indent="-346075">
              <a:lnSpc>
                <a:spcPct val="100000"/>
              </a:lnSpc>
              <a:spcBef>
                <a:spcPts val="1200"/>
              </a:spcBef>
            </a:pPr>
            <a:r>
              <a:rPr lang="en-US" sz="1600" dirty="0" smtClean="0">
                <a:solidFill>
                  <a:srgbClr val="000000"/>
                </a:solidFill>
                <a:latin typeface="Neutraface 2 Text Book Italic"/>
              </a:rPr>
              <a:t>Transactions that are part contribution and part exchange transaction include an inherent contribution.</a:t>
            </a:r>
          </a:p>
          <a:p>
            <a:pPr marL="1149350" lvl="3" indent="-296863">
              <a:lnSpc>
                <a:spcPct val="100000"/>
              </a:lnSpc>
              <a:spcBef>
                <a:spcPts val="1200"/>
              </a:spcBef>
            </a:pPr>
            <a:r>
              <a:rPr lang="en-US" sz="1600" dirty="0" smtClean="0">
                <a:solidFill>
                  <a:srgbClr val="000000"/>
                </a:solidFill>
                <a:latin typeface="Neutraface 2 Text Book Italic"/>
              </a:rPr>
              <a:t>An inherent contribution is defined as “a contribution that results if an entity voluntarily transfers assets (or net assets) or performs services for another entity in exchange for either no assets, or for assets of substantially lower value, and unstated rights or privileges of a commensurate value are note involved”.</a:t>
            </a:r>
          </a:p>
          <a:p>
            <a:pPr marL="1149350" lvl="3" indent="-296863">
              <a:lnSpc>
                <a:spcPct val="100000"/>
              </a:lnSpc>
              <a:spcBef>
                <a:spcPts val="1200"/>
              </a:spcBef>
            </a:pPr>
            <a:r>
              <a:rPr lang="en-US" sz="1600" dirty="0" smtClean="0">
                <a:solidFill>
                  <a:srgbClr val="000000"/>
                </a:solidFill>
                <a:latin typeface="Neutraface 2 Text Book Italic"/>
              </a:rPr>
              <a:t>The Financial Reporting Executive Committee (</a:t>
            </a:r>
            <a:r>
              <a:rPr lang="en-US" sz="1600" dirty="0" err="1" smtClean="0">
                <a:solidFill>
                  <a:srgbClr val="000000"/>
                </a:solidFill>
                <a:latin typeface="Neutraface 2 Text Book Italic"/>
              </a:rPr>
              <a:t>FinREC</a:t>
            </a:r>
            <a:r>
              <a:rPr lang="en-US" sz="1600" dirty="0" smtClean="0">
                <a:solidFill>
                  <a:srgbClr val="000000"/>
                </a:solidFill>
                <a:latin typeface="Neutraface 2 Text Book Italic"/>
              </a:rPr>
              <a:t>) notes that in cases where the transaction is part contribution and part exchange transaction, NFPs should first determine the fair value of the exchange transaction with the residual reported as a contribution.</a:t>
            </a:r>
          </a:p>
          <a:p>
            <a:pPr marL="1544638" lvl="4" indent="-346075">
              <a:lnSpc>
                <a:spcPct val="100000"/>
              </a:lnSpc>
              <a:spcBef>
                <a:spcPts val="600"/>
              </a:spcBef>
              <a:spcAft>
                <a:spcPts val="0"/>
              </a:spcAft>
            </a:pPr>
            <a:r>
              <a:rPr lang="en-US" sz="1500" dirty="0" smtClean="0">
                <a:solidFill>
                  <a:srgbClr val="000000"/>
                </a:solidFill>
                <a:latin typeface="Neutraface 2 Text Book Italic"/>
              </a:rPr>
              <a:t>Example – land valued at $30,000 is sold to a NFP for $10,000 – an inherent contribution of $20,000 is reported.</a:t>
            </a:r>
          </a:p>
          <a:p>
            <a:pPr lvl="2">
              <a:lnSpc>
                <a:spcPct val="100000"/>
              </a:lnSpc>
              <a:spcBef>
                <a:spcPts val="1200"/>
              </a:spcBef>
            </a:pPr>
            <a:endParaRPr lang="en-US" sz="1400" dirty="0" smtClean="0">
              <a:solidFill>
                <a:srgbClr val="000000"/>
              </a:solidFill>
              <a:latin typeface="Neutraface 2 Text Book Italic"/>
            </a:endParaRPr>
          </a:p>
          <a:p>
            <a:pPr lvl="4">
              <a:lnSpc>
                <a:spcPct val="100000"/>
              </a:lnSpc>
              <a:spcBef>
                <a:spcPts val="1200"/>
              </a:spcBef>
            </a:pPr>
            <a:endParaRPr lang="en-US" sz="1050" dirty="0" smtClean="0">
              <a:latin typeface="Neutraface 2 Text Book Italic"/>
            </a:endParaRPr>
          </a:p>
        </p:txBody>
      </p:sp>
      <p:sp>
        <p:nvSpPr>
          <p:cNvPr id="2" name="Title 1"/>
          <p:cNvSpPr>
            <a:spLocks noGrp="1"/>
          </p:cNvSpPr>
          <p:nvPr>
            <p:ph type="title"/>
          </p:nvPr>
        </p:nvSpPr>
        <p:spPr/>
        <p:txBody>
          <a:bodyPr/>
          <a:lstStyle/>
          <a:p>
            <a:r>
              <a:rPr lang="en-US" dirty="0" smtClean="0"/>
              <a:t>Revenue </a:t>
            </a:r>
            <a:r>
              <a:rPr lang="en-US" dirty="0" smtClean="0"/>
              <a:t>Recognition</a:t>
            </a:r>
            <a:endParaRPr lang="en-US" dirty="0"/>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962400"/>
            <a:ext cx="7772400" cy="1362075"/>
          </a:xfrm>
        </p:spPr>
        <p:txBody>
          <a:bodyPr/>
          <a:lstStyle/>
          <a:p>
            <a:r>
              <a:rPr lang="en-US" sz="2800" cap="none" dirty="0" smtClean="0">
                <a:latin typeface="+mn-lt"/>
                <a:cs typeface="Times New Roman"/>
              </a:rPr>
              <a:t>Accounting and Audit Update</a:t>
            </a:r>
            <a:endParaRPr lang="en-US" sz="2800" cap="none" dirty="0">
              <a:latin typeface="+mn-lt"/>
              <a:cs typeface="Times New Roman"/>
            </a:endParaRPr>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2</a:t>
            </a:fld>
            <a:endParaRPr lang="en-US">
              <a:solidFill>
                <a:prstClr val="white"/>
              </a:solidFill>
            </a:endParaRPr>
          </a:p>
        </p:txBody>
      </p:sp>
    </p:spTree>
    <p:extLst>
      <p:ext uri="{BB962C8B-B14F-4D97-AF65-F5344CB8AC3E}">
        <p14:creationId xmlns:p14="http://schemas.microsoft.com/office/powerpoint/2010/main" xmlns="" val="89231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2429" y="1447800"/>
            <a:ext cx="7467599" cy="3976914"/>
          </a:xfrm>
        </p:spPr>
        <p:txBody>
          <a:bodyPr>
            <a:noAutofit/>
          </a:bodyPr>
          <a:lstStyle/>
          <a:p>
            <a:pPr marL="457200" indent="-366713">
              <a:lnSpc>
                <a:spcPct val="100000"/>
              </a:lnSpc>
              <a:spcBef>
                <a:spcPts val="1200"/>
              </a:spcBef>
            </a:pPr>
            <a:r>
              <a:rPr lang="en-US" sz="2000" cap="none" dirty="0" smtClean="0">
                <a:latin typeface="Neutraface 2 Text Book Italic"/>
              </a:rPr>
              <a:t>Indicators that are useful in determining type of transaction</a:t>
            </a:r>
          </a:p>
          <a:p>
            <a:pPr marL="692150" lvl="1" indent="-234950">
              <a:lnSpc>
                <a:spcPct val="100000"/>
              </a:lnSpc>
              <a:spcBef>
                <a:spcPts val="1200"/>
              </a:spcBef>
            </a:pPr>
            <a:r>
              <a:rPr lang="en-US" sz="1800" dirty="0" smtClean="0">
                <a:solidFill>
                  <a:schemeClr val="tx1"/>
                </a:solidFill>
                <a:latin typeface="Neutraface 2 Text Book Italic"/>
              </a:rPr>
              <a:t>Indicator – Recipient NFP’s intent in soliciting the asset</a:t>
            </a:r>
          </a:p>
          <a:p>
            <a:pPr marL="1154113" lvl="4" indent="-239713">
              <a:lnSpc>
                <a:spcPct val="100000"/>
              </a:lnSpc>
              <a:spcBef>
                <a:spcPts val="1200"/>
              </a:spcBef>
            </a:pPr>
            <a:r>
              <a:rPr lang="en-US" sz="1600" cap="none" dirty="0" smtClean="0">
                <a:solidFill>
                  <a:schemeClr val="tx1"/>
                </a:solidFill>
                <a:latin typeface="Neutraface 2 Text Book Italic"/>
              </a:rPr>
              <a:t>Contribution: Recipient NFP asserts that it is soliciting the asset as a contribution</a:t>
            </a:r>
          </a:p>
          <a:p>
            <a:pPr marL="1154113" lvl="4" indent="-239713">
              <a:lnSpc>
                <a:spcPct val="100000"/>
              </a:lnSpc>
              <a:spcBef>
                <a:spcPts val="1200"/>
              </a:spcBef>
            </a:pPr>
            <a:r>
              <a:rPr lang="en-US" sz="1600" dirty="0" smtClean="0">
                <a:solidFill>
                  <a:schemeClr val="tx1"/>
                </a:solidFill>
                <a:latin typeface="Neutraface 2 Text Book Italic"/>
              </a:rPr>
              <a:t>Exchange Transaction: Recipient NFP asserts that it is seeking resources in exchange for benefits.</a:t>
            </a:r>
          </a:p>
          <a:p>
            <a:pPr marL="692150" lvl="1" indent="-234950">
              <a:lnSpc>
                <a:spcPct val="100000"/>
              </a:lnSpc>
              <a:spcBef>
                <a:spcPts val="1200"/>
              </a:spcBef>
            </a:pPr>
            <a:r>
              <a:rPr lang="en-US" sz="1800" cap="none" dirty="0" smtClean="0">
                <a:solidFill>
                  <a:schemeClr val="tx1"/>
                </a:solidFill>
                <a:latin typeface="Neutraface 2 Text Book Italic"/>
              </a:rPr>
              <a:t>Indicator – Resource provider’s expressed intent about the purpose of the asset to be provided by recipient NFP</a:t>
            </a:r>
          </a:p>
          <a:p>
            <a:pPr marL="1149350" lvl="4" indent="-234950">
              <a:lnSpc>
                <a:spcPct val="100000"/>
              </a:lnSpc>
              <a:spcBef>
                <a:spcPts val="1200"/>
              </a:spcBef>
            </a:pPr>
            <a:r>
              <a:rPr lang="en-US" sz="1600" dirty="0" smtClean="0">
                <a:solidFill>
                  <a:schemeClr val="tx1"/>
                </a:solidFill>
                <a:latin typeface="Neutraface 2 Text Book Italic"/>
              </a:rPr>
              <a:t>Contribution: Resource provider asserts that it is making a donation to support the NFP’s programs.</a:t>
            </a:r>
          </a:p>
          <a:p>
            <a:pPr marL="1149350" lvl="4" indent="-234950">
              <a:lnSpc>
                <a:spcPct val="100000"/>
              </a:lnSpc>
              <a:spcBef>
                <a:spcPts val="1200"/>
              </a:spcBef>
            </a:pPr>
            <a:r>
              <a:rPr lang="en-US" sz="1600" cap="none" dirty="0" smtClean="0">
                <a:solidFill>
                  <a:schemeClr val="tx1"/>
                </a:solidFill>
                <a:latin typeface="Neutraface 2 Text Book Italic"/>
              </a:rPr>
              <a:t>Exchange Transaction: Resource provider asserts that it is transferring resources in exchange for specified benefits.</a:t>
            </a:r>
          </a:p>
          <a:p>
            <a:pPr>
              <a:lnSpc>
                <a:spcPct val="100000"/>
              </a:lnSpc>
              <a:spcBef>
                <a:spcPts val="1200"/>
              </a:spcBef>
            </a:pPr>
            <a:endParaRPr lang="en-US" sz="2000" dirty="0" smtClean="0">
              <a:latin typeface="Neutraface 2 Text Book Italic"/>
            </a:endParaRPr>
          </a:p>
          <a:p>
            <a:pPr lvl="4">
              <a:lnSpc>
                <a:spcPct val="100000"/>
              </a:lnSpc>
              <a:spcBef>
                <a:spcPts val="1200"/>
              </a:spcBef>
            </a:pPr>
            <a:endParaRPr lang="en-US" sz="1100" dirty="0" smtClean="0">
              <a:solidFill>
                <a:schemeClr val="tx1"/>
              </a:solidFill>
              <a:latin typeface="Neutraface 2 Text Book Italic"/>
            </a:endParaRPr>
          </a:p>
        </p:txBody>
      </p:sp>
      <p:sp>
        <p:nvSpPr>
          <p:cNvPr id="2" name="Title 1"/>
          <p:cNvSpPr>
            <a:spLocks noGrp="1"/>
          </p:cNvSpPr>
          <p:nvPr>
            <p:ph type="title"/>
          </p:nvPr>
        </p:nvSpPr>
        <p:spPr/>
        <p:txBody>
          <a:bodyPr/>
          <a:lstStyle/>
          <a:p>
            <a:r>
              <a:rPr lang="en-US" dirty="0" smtClean="0"/>
              <a:t>Revenue </a:t>
            </a:r>
            <a:r>
              <a:rPr lang="en-US" dirty="0" smtClean="0"/>
              <a:t>Recognition</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20</a:t>
            </a:fld>
            <a:endParaRPr lang="en-US">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3800" y="1447800"/>
            <a:ext cx="7416800" cy="4495800"/>
          </a:xfrm>
        </p:spPr>
        <p:txBody>
          <a:bodyPr>
            <a:noAutofit/>
          </a:bodyPr>
          <a:lstStyle/>
          <a:p>
            <a:pPr marL="457200" indent="-366713">
              <a:lnSpc>
                <a:spcPct val="100000"/>
              </a:lnSpc>
              <a:spcBef>
                <a:spcPts val="1200"/>
              </a:spcBef>
            </a:pPr>
            <a:r>
              <a:rPr lang="en-US" sz="2000" cap="none" dirty="0" smtClean="0">
                <a:latin typeface="Neutraface 2 Text Book Italic"/>
              </a:rPr>
              <a:t>Indicators that are useful in determining type of transaction</a:t>
            </a:r>
          </a:p>
          <a:p>
            <a:pPr marL="741363" lvl="1" indent="-284163">
              <a:lnSpc>
                <a:spcPct val="100000"/>
              </a:lnSpc>
              <a:spcBef>
                <a:spcPts val="600"/>
              </a:spcBef>
              <a:spcAft>
                <a:spcPts val="0"/>
              </a:spcAft>
            </a:pPr>
            <a:r>
              <a:rPr lang="en-US" sz="1800" dirty="0" smtClean="0">
                <a:solidFill>
                  <a:schemeClr val="tx1"/>
                </a:solidFill>
                <a:latin typeface="Neutraface 2 Text Book Italic"/>
              </a:rPr>
              <a:t>Indicator – Method of Delivery</a:t>
            </a:r>
          </a:p>
          <a:p>
            <a:pPr marL="1025525" lvl="2" indent="-222250">
              <a:lnSpc>
                <a:spcPct val="100000"/>
              </a:lnSpc>
              <a:spcBef>
                <a:spcPts val="600"/>
              </a:spcBef>
              <a:spcAft>
                <a:spcPts val="0"/>
              </a:spcAft>
            </a:pPr>
            <a:r>
              <a:rPr lang="en-US" sz="1600" cap="none" dirty="0" smtClean="0">
                <a:solidFill>
                  <a:schemeClr val="tx1"/>
                </a:solidFill>
                <a:latin typeface="Neutraface 2 Text Book Italic"/>
              </a:rPr>
              <a:t>Contribution: The time or place of delivery of the asset to be provided by the recipient NFP to third-party recipients is at the discretion of the NFP.</a:t>
            </a:r>
          </a:p>
          <a:p>
            <a:pPr marL="1025525" lvl="2" indent="-222250">
              <a:lnSpc>
                <a:spcPct val="100000"/>
              </a:lnSpc>
              <a:spcBef>
                <a:spcPts val="600"/>
              </a:spcBef>
              <a:spcAft>
                <a:spcPts val="0"/>
              </a:spcAft>
            </a:pPr>
            <a:r>
              <a:rPr lang="en-US" sz="1600" dirty="0" smtClean="0">
                <a:solidFill>
                  <a:schemeClr val="tx1"/>
                </a:solidFill>
                <a:latin typeface="Neutraface 2 Text Book Italic"/>
              </a:rPr>
              <a:t>Exchange Transaction: The method of delivery of the asset to be provided by the recipient NFP to third-party recipients is specified by the resources provider</a:t>
            </a:r>
            <a:r>
              <a:rPr lang="en-US" sz="1600" dirty="0" smtClean="0">
                <a:solidFill>
                  <a:schemeClr val="tx1"/>
                </a:solidFill>
                <a:latin typeface="Neutraface 2 Text Book Italic"/>
              </a:rPr>
              <a:t>.</a:t>
            </a:r>
          </a:p>
          <a:p>
            <a:pPr marL="1025525" lvl="2" indent="-222250">
              <a:lnSpc>
                <a:spcPct val="100000"/>
              </a:lnSpc>
              <a:spcBef>
                <a:spcPts val="600"/>
              </a:spcBef>
              <a:spcAft>
                <a:spcPts val="0"/>
              </a:spcAft>
              <a:buNone/>
            </a:pPr>
            <a:endParaRPr lang="en-US" sz="500" dirty="0" smtClean="0">
              <a:solidFill>
                <a:schemeClr val="tx1"/>
              </a:solidFill>
              <a:latin typeface="Neutraface 2 Text Book Italic"/>
            </a:endParaRPr>
          </a:p>
          <a:p>
            <a:pPr marL="741363" lvl="1" indent="-284163">
              <a:lnSpc>
                <a:spcPct val="100000"/>
              </a:lnSpc>
              <a:spcBef>
                <a:spcPts val="600"/>
              </a:spcBef>
            </a:pPr>
            <a:r>
              <a:rPr lang="en-US" sz="1800" dirty="0" smtClean="0">
                <a:solidFill>
                  <a:schemeClr val="tx1"/>
                </a:solidFill>
                <a:latin typeface="Neutraface 2 Text Book Italic"/>
              </a:rPr>
              <a:t>Indicator – Method of determining amount of payment</a:t>
            </a:r>
          </a:p>
          <a:p>
            <a:pPr marL="1025525" lvl="2" indent="-222250">
              <a:lnSpc>
                <a:spcPct val="100000"/>
              </a:lnSpc>
              <a:spcBef>
                <a:spcPts val="600"/>
              </a:spcBef>
            </a:pPr>
            <a:r>
              <a:rPr lang="en-US" sz="1600" cap="none" dirty="0" smtClean="0">
                <a:solidFill>
                  <a:schemeClr val="tx1"/>
                </a:solidFill>
                <a:latin typeface="Neutraface 2 Text Book Italic"/>
              </a:rPr>
              <a:t>Contribution: The resource provider determines the amount of the payment.</a:t>
            </a:r>
          </a:p>
          <a:p>
            <a:pPr marL="1025525" lvl="2" indent="-222250">
              <a:lnSpc>
                <a:spcPct val="100000"/>
              </a:lnSpc>
              <a:spcBef>
                <a:spcPts val="600"/>
              </a:spcBef>
            </a:pPr>
            <a:r>
              <a:rPr lang="en-US" sz="1600" dirty="0" smtClean="0">
                <a:solidFill>
                  <a:schemeClr val="tx1"/>
                </a:solidFill>
                <a:latin typeface="Neutraface 2 Text Book Italic"/>
              </a:rPr>
              <a:t>Exchange Transaction: Payment by the resource provider equals the value of the assets to be provided by the recipient NFP, or the assets’ cost plus markup; the total payment is based on the quantity of assets to be provided.</a:t>
            </a:r>
            <a:endParaRPr lang="en-US" sz="1600" cap="none" dirty="0" smtClean="0">
              <a:solidFill>
                <a:schemeClr val="tx1"/>
              </a:solidFill>
              <a:latin typeface="Neutraface 2 Text Book Italic"/>
            </a:endParaRPr>
          </a:p>
          <a:p>
            <a:pPr>
              <a:lnSpc>
                <a:spcPct val="100000"/>
              </a:lnSpc>
              <a:spcBef>
                <a:spcPts val="1200"/>
              </a:spcBef>
            </a:pPr>
            <a:endParaRPr lang="en-US" sz="2000" dirty="0" smtClean="0">
              <a:latin typeface="Neutraface 2 Text Book Italic"/>
            </a:endParaRPr>
          </a:p>
          <a:p>
            <a:pPr lvl="4">
              <a:lnSpc>
                <a:spcPct val="100000"/>
              </a:lnSpc>
              <a:spcBef>
                <a:spcPts val="1200"/>
              </a:spcBef>
            </a:pPr>
            <a:endParaRPr lang="en-US" sz="1100" dirty="0" smtClean="0">
              <a:solidFill>
                <a:schemeClr val="tx1"/>
              </a:solidFill>
              <a:latin typeface="Neutraface 2 Text Book Italic"/>
            </a:endParaRPr>
          </a:p>
        </p:txBody>
      </p:sp>
      <p:sp>
        <p:nvSpPr>
          <p:cNvPr id="2" name="Title 1"/>
          <p:cNvSpPr>
            <a:spLocks noGrp="1"/>
          </p:cNvSpPr>
          <p:nvPr>
            <p:ph type="title"/>
          </p:nvPr>
        </p:nvSpPr>
        <p:spPr/>
        <p:txBody>
          <a:bodyPr/>
          <a:lstStyle/>
          <a:p>
            <a:r>
              <a:rPr lang="en-US" dirty="0" smtClean="0"/>
              <a:t>Revenue </a:t>
            </a:r>
            <a:r>
              <a:rPr lang="en-US" dirty="0" smtClean="0"/>
              <a:t>Recognition</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21</a:t>
            </a:fld>
            <a:endParaRPr lang="en-US">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3800" y="1447800"/>
            <a:ext cx="7340600" cy="3976914"/>
          </a:xfrm>
        </p:spPr>
        <p:txBody>
          <a:bodyPr>
            <a:noAutofit/>
          </a:bodyPr>
          <a:lstStyle/>
          <a:p>
            <a:pPr marL="457200" indent="-366713">
              <a:lnSpc>
                <a:spcPct val="100000"/>
              </a:lnSpc>
              <a:spcBef>
                <a:spcPts val="1200"/>
              </a:spcBef>
            </a:pPr>
            <a:r>
              <a:rPr lang="en-US" sz="2000" cap="none" dirty="0" smtClean="0">
                <a:latin typeface="Neutraface 2 Text Book Italic"/>
              </a:rPr>
              <a:t>Indicators that are useful in determining type of transaction</a:t>
            </a:r>
          </a:p>
          <a:p>
            <a:pPr marL="692150" lvl="1" indent="-234950">
              <a:lnSpc>
                <a:spcPct val="100000"/>
              </a:lnSpc>
              <a:spcBef>
                <a:spcPts val="600"/>
              </a:spcBef>
            </a:pPr>
            <a:r>
              <a:rPr lang="en-US" sz="1800" dirty="0" smtClean="0">
                <a:solidFill>
                  <a:schemeClr val="tx1"/>
                </a:solidFill>
                <a:latin typeface="Neutraface 2 Text Book Italic"/>
              </a:rPr>
              <a:t>Indicator – Penalties assessed if NFP fails to make timely delivery of assets</a:t>
            </a:r>
          </a:p>
          <a:p>
            <a:pPr marL="973138" lvl="2" indent="-280988">
              <a:lnSpc>
                <a:spcPct val="100000"/>
              </a:lnSpc>
              <a:spcBef>
                <a:spcPts val="600"/>
              </a:spcBef>
            </a:pPr>
            <a:r>
              <a:rPr lang="en-US" sz="1600" cap="none" dirty="0" smtClean="0">
                <a:solidFill>
                  <a:schemeClr val="tx1"/>
                </a:solidFill>
                <a:latin typeface="Neutraface 2 Text Book Italic"/>
              </a:rPr>
              <a:t>Contribution:  Penalties are limited to the delivery of assets already produced and the return of the unspent amount. (the NFP is not penalized for nonperformance)</a:t>
            </a:r>
          </a:p>
          <a:p>
            <a:pPr marL="973138" lvl="2" indent="-280988">
              <a:lnSpc>
                <a:spcPct val="100000"/>
              </a:lnSpc>
              <a:spcBef>
                <a:spcPts val="600"/>
              </a:spcBef>
            </a:pPr>
            <a:r>
              <a:rPr lang="en-US" sz="1600" dirty="0" smtClean="0">
                <a:solidFill>
                  <a:schemeClr val="tx1"/>
                </a:solidFill>
                <a:latin typeface="Neutraface 2 Text Book Italic"/>
              </a:rPr>
              <a:t>Exchange Transaction: Provisions of economic penalties exist beyond the amount of payment.  (the NFP is penalized for nonperformance).</a:t>
            </a:r>
          </a:p>
          <a:p>
            <a:pPr marL="692150" lvl="1" indent="-234950">
              <a:lnSpc>
                <a:spcPct val="100000"/>
              </a:lnSpc>
              <a:spcBef>
                <a:spcPts val="1200"/>
              </a:spcBef>
            </a:pPr>
            <a:r>
              <a:rPr lang="en-US" sz="1800" dirty="0" smtClean="0">
                <a:solidFill>
                  <a:schemeClr val="tx1"/>
                </a:solidFill>
                <a:latin typeface="Neutraface 2 Text Book Italic"/>
              </a:rPr>
              <a:t>Indicator – Delivery of assets to be provided by the recipient NFP</a:t>
            </a:r>
          </a:p>
          <a:p>
            <a:pPr marL="976313" lvl="2" indent="-284163">
              <a:lnSpc>
                <a:spcPct val="100000"/>
              </a:lnSpc>
              <a:spcBef>
                <a:spcPts val="600"/>
              </a:spcBef>
            </a:pPr>
            <a:r>
              <a:rPr lang="en-US" sz="1600" cap="none" dirty="0" smtClean="0">
                <a:solidFill>
                  <a:schemeClr val="tx1"/>
                </a:solidFill>
                <a:latin typeface="Neutraface 2 Text Book Italic"/>
              </a:rPr>
              <a:t>Contribution: Assets are to be delivered to individuals or organizations other than the resource provider.</a:t>
            </a:r>
          </a:p>
          <a:p>
            <a:pPr marL="976313" lvl="2" indent="-284163">
              <a:lnSpc>
                <a:spcPct val="100000"/>
              </a:lnSpc>
              <a:spcBef>
                <a:spcPts val="600"/>
              </a:spcBef>
            </a:pPr>
            <a:r>
              <a:rPr lang="en-US" sz="1600" dirty="0" smtClean="0">
                <a:solidFill>
                  <a:schemeClr val="tx1"/>
                </a:solidFill>
                <a:latin typeface="Neutraface 2 Text Book Italic"/>
              </a:rPr>
              <a:t>Exchange Transaction: Assets are to be delivered to the resource provider or to individuals or organizations closely connected to the resource provider.</a:t>
            </a:r>
            <a:endParaRPr lang="en-US" sz="1600" cap="none" dirty="0" smtClean="0">
              <a:solidFill>
                <a:schemeClr val="tx1"/>
              </a:solidFill>
              <a:latin typeface="Neutraface 2 Text Book Italic"/>
            </a:endParaRPr>
          </a:p>
          <a:p>
            <a:pPr>
              <a:lnSpc>
                <a:spcPct val="100000"/>
              </a:lnSpc>
              <a:spcBef>
                <a:spcPts val="1200"/>
              </a:spcBef>
            </a:pPr>
            <a:endParaRPr lang="en-US" sz="2000" dirty="0" smtClean="0">
              <a:latin typeface="Neutraface 2 Text Book Italic"/>
            </a:endParaRPr>
          </a:p>
          <a:p>
            <a:pPr lvl="4">
              <a:lnSpc>
                <a:spcPct val="100000"/>
              </a:lnSpc>
              <a:spcBef>
                <a:spcPts val="1200"/>
              </a:spcBef>
            </a:pPr>
            <a:endParaRPr lang="en-US" sz="1100" dirty="0" smtClean="0">
              <a:solidFill>
                <a:schemeClr val="tx1"/>
              </a:solidFill>
              <a:latin typeface="Neutraface 2 Text Book Italic"/>
            </a:endParaRPr>
          </a:p>
        </p:txBody>
      </p:sp>
      <p:sp>
        <p:nvSpPr>
          <p:cNvPr id="2" name="Title 1"/>
          <p:cNvSpPr>
            <a:spLocks noGrp="1"/>
          </p:cNvSpPr>
          <p:nvPr>
            <p:ph type="title"/>
          </p:nvPr>
        </p:nvSpPr>
        <p:spPr/>
        <p:txBody>
          <a:bodyPr/>
          <a:lstStyle/>
          <a:p>
            <a:r>
              <a:rPr lang="en-US" dirty="0" smtClean="0"/>
              <a:t>Revenue </a:t>
            </a:r>
            <a:r>
              <a:rPr lang="en-US" dirty="0" smtClean="0"/>
              <a:t>Recognition</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22</a:t>
            </a:fld>
            <a:endParaRPr lang="en-US">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8329" y="1486929"/>
            <a:ext cx="7315200" cy="3976914"/>
          </a:xfrm>
        </p:spPr>
        <p:txBody>
          <a:bodyPr>
            <a:normAutofit/>
          </a:bodyPr>
          <a:lstStyle/>
          <a:p>
            <a:pPr marL="458788" indent="-396875">
              <a:lnSpc>
                <a:spcPct val="100000"/>
              </a:lnSpc>
              <a:spcBef>
                <a:spcPts val="1200"/>
              </a:spcBef>
            </a:pPr>
            <a:r>
              <a:rPr lang="en-US" sz="2000" cap="none" dirty="0" smtClean="0">
                <a:latin typeface="Neutraface 2 Text Book Italic"/>
              </a:rPr>
              <a:t>Voluntary asset transfers</a:t>
            </a:r>
          </a:p>
          <a:p>
            <a:pPr marL="692150" lvl="1" indent="-234950">
              <a:lnSpc>
                <a:spcPct val="100000"/>
              </a:lnSpc>
              <a:spcBef>
                <a:spcPts val="1200"/>
              </a:spcBef>
            </a:pPr>
            <a:r>
              <a:rPr lang="en-US" sz="1600" dirty="0" smtClean="0">
                <a:solidFill>
                  <a:schemeClr val="tx1"/>
                </a:solidFill>
                <a:latin typeface="Neutraface 2 Text Book Italic"/>
              </a:rPr>
              <a:t>The </a:t>
            </a:r>
            <a:r>
              <a:rPr lang="en-US" sz="1600" dirty="0" smtClean="0">
                <a:solidFill>
                  <a:schemeClr val="tx1"/>
                </a:solidFill>
                <a:latin typeface="Neutraface 2 Text Book Italic"/>
              </a:rPr>
              <a:t>following types of transactions should be reviewed closely as they are more difficult to classify as they may be a contribution, an exchange transaction or a combination:	</a:t>
            </a:r>
          </a:p>
          <a:p>
            <a:pPr marL="1084263" lvl="2" indent="-280988">
              <a:lnSpc>
                <a:spcPct val="100000"/>
              </a:lnSpc>
              <a:spcBef>
                <a:spcPts val="600"/>
              </a:spcBef>
            </a:pPr>
            <a:r>
              <a:rPr lang="en-US" sz="1600" dirty="0" smtClean="0">
                <a:solidFill>
                  <a:schemeClr val="tx1"/>
                </a:solidFill>
                <a:latin typeface="Neutraface 2 Text Book Italic"/>
              </a:rPr>
              <a:t>Membership dues</a:t>
            </a:r>
          </a:p>
          <a:p>
            <a:pPr marL="1084263" lvl="2" indent="-280988">
              <a:lnSpc>
                <a:spcPct val="100000"/>
              </a:lnSpc>
              <a:spcBef>
                <a:spcPts val="600"/>
              </a:spcBef>
            </a:pPr>
            <a:r>
              <a:rPr lang="en-US" sz="1600" dirty="0" smtClean="0">
                <a:solidFill>
                  <a:schemeClr val="tx1"/>
                </a:solidFill>
                <a:latin typeface="Neutraface 2 Text Book Italic"/>
              </a:rPr>
              <a:t>Grants, awards, and sponsorships</a:t>
            </a:r>
          </a:p>
          <a:p>
            <a:pPr marL="1084263" lvl="2" indent="-280988">
              <a:lnSpc>
                <a:spcPct val="100000"/>
              </a:lnSpc>
              <a:spcBef>
                <a:spcPts val="600"/>
              </a:spcBef>
            </a:pPr>
            <a:r>
              <a:rPr lang="en-US" sz="1600" dirty="0" smtClean="0">
                <a:solidFill>
                  <a:schemeClr val="tx1"/>
                </a:solidFill>
                <a:latin typeface="Neutraface 2 Text Book Italic"/>
              </a:rPr>
              <a:t>Naming opportunities</a:t>
            </a:r>
          </a:p>
          <a:p>
            <a:pPr marL="1084263" lvl="2" indent="-280988">
              <a:lnSpc>
                <a:spcPct val="100000"/>
              </a:lnSpc>
              <a:spcBef>
                <a:spcPts val="600"/>
              </a:spcBef>
            </a:pPr>
            <a:r>
              <a:rPr lang="en-US" sz="1600" dirty="0" smtClean="0">
                <a:solidFill>
                  <a:schemeClr val="tx1"/>
                </a:solidFill>
                <a:latin typeface="Neutraface 2 Text Book Italic"/>
              </a:rPr>
              <a:t>Gifts in </a:t>
            </a:r>
            <a:r>
              <a:rPr lang="en-US" sz="1600" dirty="0" smtClean="0">
                <a:solidFill>
                  <a:schemeClr val="tx1"/>
                </a:solidFill>
                <a:latin typeface="Neutraface 2 Text Book Italic"/>
              </a:rPr>
              <a:t>kind</a:t>
            </a:r>
            <a:endParaRPr lang="en-US" sz="1600" dirty="0" smtClean="0">
              <a:solidFill>
                <a:schemeClr val="tx1"/>
              </a:solidFill>
              <a:latin typeface="Neutraface 2 Text Book Italic"/>
            </a:endParaRPr>
          </a:p>
        </p:txBody>
      </p:sp>
      <p:sp>
        <p:nvSpPr>
          <p:cNvPr id="2" name="Title 1"/>
          <p:cNvSpPr>
            <a:spLocks noGrp="1"/>
          </p:cNvSpPr>
          <p:nvPr>
            <p:ph type="title"/>
          </p:nvPr>
        </p:nvSpPr>
        <p:spPr/>
        <p:txBody>
          <a:bodyPr/>
          <a:lstStyle/>
          <a:p>
            <a:r>
              <a:rPr lang="en-US" dirty="0" smtClean="0"/>
              <a:t>Revenue </a:t>
            </a:r>
            <a:r>
              <a:rPr lang="en-US" dirty="0" smtClean="0"/>
              <a:t>Recognition</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23</a:t>
            </a:fld>
            <a:endParaRPr lang="en-US">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0572" y="1460157"/>
            <a:ext cx="7340600" cy="3976914"/>
          </a:xfrm>
        </p:spPr>
        <p:txBody>
          <a:bodyPr>
            <a:normAutofit/>
          </a:bodyPr>
          <a:lstStyle/>
          <a:p>
            <a:pPr marL="457200" indent="-366713">
              <a:lnSpc>
                <a:spcPct val="100000"/>
              </a:lnSpc>
              <a:spcBef>
                <a:spcPts val="1200"/>
              </a:spcBef>
            </a:pPr>
            <a:r>
              <a:rPr lang="en-US" sz="2000" cap="none" dirty="0" smtClean="0">
                <a:latin typeface="Neutraface 2 Text Book Italic"/>
              </a:rPr>
              <a:t>Conditional Promises to Give</a:t>
            </a:r>
          </a:p>
          <a:p>
            <a:pPr marL="741363" lvl="1" indent="-284163">
              <a:lnSpc>
                <a:spcPct val="100000"/>
              </a:lnSpc>
              <a:spcBef>
                <a:spcPts val="1200"/>
              </a:spcBef>
            </a:pPr>
            <a:r>
              <a:rPr lang="en-US" sz="1800" dirty="0" smtClean="0">
                <a:solidFill>
                  <a:schemeClr val="tx1"/>
                </a:solidFill>
                <a:latin typeface="Neutraface 2 Text Book Italic"/>
              </a:rPr>
              <a:t>When a donor has made the donation conditional based on certain requirements being met, the donation is not recorded until the conditions are met, whether it be all at once or in increments.</a:t>
            </a:r>
          </a:p>
          <a:p>
            <a:pPr marL="1087438" lvl="2" indent="-346075">
              <a:lnSpc>
                <a:spcPct val="100000"/>
              </a:lnSpc>
              <a:spcBef>
                <a:spcPts val="1200"/>
              </a:spcBef>
            </a:pPr>
            <a:r>
              <a:rPr lang="en-US" sz="1600" dirty="0" smtClean="0">
                <a:solidFill>
                  <a:schemeClr val="tx1"/>
                </a:solidFill>
                <a:latin typeface="Neutraface 2 Text Book Italic"/>
              </a:rPr>
              <a:t>Example – a donor has promised to give $1 for $1, up to $500,000, for contributions received by an NFP during a 2 year period.  As contributions are received that meet the donor’s requirement, the conditional promise becomes unconditional and a pledge receivable is recorded for the amount.</a:t>
            </a:r>
          </a:p>
          <a:p>
            <a:pPr lvl="2">
              <a:lnSpc>
                <a:spcPct val="100000"/>
              </a:lnSpc>
              <a:spcBef>
                <a:spcPts val="1200"/>
              </a:spcBef>
            </a:pPr>
            <a:endParaRPr lang="en-US" sz="1600" dirty="0" smtClean="0">
              <a:solidFill>
                <a:schemeClr val="tx1"/>
              </a:solidFill>
              <a:latin typeface="Neutraface 2 Text Book Italic"/>
            </a:endParaRPr>
          </a:p>
          <a:p>
            <a:pPr lvl="4">
              <a:lnSpc>
                <a:spcPct val="100000"/>
              </a:lnSpc>
              <a:spcBef>
                <a:spcPts val="1200"/>
              </a:spcBef>
            </a:pPr>
            <a:endParaRPr lang="en-US" sz="1100" dirty="0" smtClean="0">
              <a:solidFill>
                <a:schemeClr val="tx1"/>
              </a:solidFill>
              <a:latin typeface="Neutraface 2 Text Book Italic"/>
            </a:endParaRPr>
          </a:p>
        </p:txBody>
      </p:sp>
      <p:sp>
        <p:nvSpPr>
          <p:cNvPr id="2" name="Title 1"/>
          <p:cNvSpPr>
            <a:spLocks noGrp="1"/>
          </p:cNvSpPr>
          <p:nvPr>
            <p:ph type="title"/>
          </p:nvPr>
        </p:nvSpPr>
        <p:spPr/>
        <p:txBody>
          <a:bodyPr/>
          <a:lstStyle/>
          <a:p>
            <a:r>
              <a:rPr lang="en-US" dirty="0" smtClean="0"/>
              <a:t>Revenue </a:t>
            </a:r>
            <a:r>
              <a:rPr lang="en-US" dirty="0" smtClean="0"/>
              <a:t>Recognition</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24</a:t>
            </a:fld>
            <a:endParaRPr lang="en-US">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3800" y="1524000"/>
            <a:ext cx="7493000" cy="3976914"/>
          </a:xfrm>
        </p:spPr>
        <p:txBody>
          <a:bodyPr>
            <a:noAutofit/>
          </a:bodyPr>
          <a:lstStyle/>
          <a:p>
            <a:pPr marL="457200" indent="-366713">
              <a:lnSpc>
                <a:spcPct val="100000"/>
              </a:lnSpc>
              <a:spcBef>
                <a:spcPts val="1200"/>
              </a:spcBef>
            </a:pPr>
            <a:r>
              <a:rPr lang="en-US" sz="1800" cap="none" dirty="0" smtClean="0">
                <a:latin typeface="Neutraface 2 Text Book Italic"/>
              </a:rPr>
              <a:t>Unconditional Promises to Give</a:t>
            </a:r>
          </a:p>
          <a:p>
            <a:pPr marL="741363" lvl="1" indent="-284163">
              <a:lnSpc>
                <a:spcPct val="100000"/>
              </a:lnSpc>
              <a:spcBef>
                <a:spcPts val="1200"/>
              </a:spcBef>
            </a:pPr>
            <a:r>
              <a:rPr lang="en-US" sz="1700" dirty="0" smtClean="0">
                <a:solidFill>
                  <a:srgbClr val="000000"/>
                </a:solidFill>
                <a:latin typeface="Neutraface 2 Text Book Italic"/>
              </a:rPr>
              <a:t>When a donor has made an unconditional promise to give, they may impose donor restrictions on the gift, either a time or purpose restriction.  At the time of the pledge, the NFP will record a pledge receivable for the entire amount and if the pledge is over a period of time, it will be discounted back to present value at the time of the gift and that will be the amount of revenue recorded by the NFP.</a:t>
            </a:r>
          </a:p>
          <a:p>
            <a:pPr marL="1149350" lvl="2" indent="-407988">
              <a:lnSpc>
                <a:spcPct val="100000"/>
              </a:lnSpc>
              <a:spcBef>
                <a:spcPts val="1200"/>
              </a:spcBef>
            </a:pPr>
            <a:r>
              <a:rPr lang="en-US" sz="1500" dirty="0" smtClean="0">
                <a:solidFill>
                  <a:srgbClr val="000000"/>
                </a:solidFill>
                <a:latin typeface="Neutraface 2 Text Book Italic"/>
              </a:rPr>
              <a:t>Example:  a donor promises to give $500,000 over 5 years.  The NFP will record a pledge receivable for $500,000, will calculate the PV of the gift using the treasury rate at the time of the gift (5% for the example)</a:t>
            </a:r>
          </a:p>
          <a:p>
            <a:pPr marL="61913" indent="-61913">
              <a:lnSpc>
                <a:spcPct val="100000"/>
              </a:lnSpc>
              <a:spcBef>
                <a:spcPts val="1200"/>
              </a:spcBef>
              <a:buNone/>
            </a:pPr>
            <a:r>
              <a:rPr lang="en-US" sz="1800" dirty="0" smtClean="0">
                <a:solidFill>
                  <a:srgbClr val="000000"/>
                </a:solidFill>
                <a:latin typeface="Neutraface 2 Text Book Italic"/>
              </a:rPr>
              <a:t>	</a:t>
            </a:r>
            <a:r>
              <a:rPr lang="en-US" sz="1400" dirty="0" smtClean="0">
                <a:solidFill>
                  <a:srgbClr val="000000"/>
                </a:solidFill>
                <a:latin typeface="Neutraface 2 Text Book Italic"/>
              </a:rPr>
              <a:t>Present value of the $500,000 is $432,950 – this will be recorded as temporarily restricted revenue (as it was restricted based on time). </a:t>
            </a:r>
            <a:r>
              <a:rPr lang="en-US" sz="1400" dirty="0" smtClean="0">
                <a:solidFill>
                  <a:srgbClr val="000000"/>
                </a:solidFill>
                <a:latin typeface="Neutraface 2 Text Book Italic"/>
              </a:rPr>
              <a:t>The </a:t>
            </a:r>
            <a:r>
              <a:rPr lang="en-US" sz="1400" dirty="0" smtClean="0">
                <a:solidFill>
                  <a:srgbClr val="000000"/>
                </a:solidFill>
                <a:latin typeface="Neutraface 2 Text Book Italic"/>
              </a:rPr>
              <a:t>difference is recorded as </a:t>
            </a:r>
            <a:r>
              <a:rPr lang="en-US" sz="1400" dirty="0" smtClean="0">
                <a:solidFill>
                  <a:srgbClr val="000000"/>
                </a:solidFill>
                <a:latin typeface="Neutraface 2 Text Book Italic"/>
              </a:rPr>
              <a:t>a </a:t>
            </a:r>
            <a:r>
              <a:rPr lang="en-US" sz="1400" dirty="0" smtClean="0">
                <a:solidFill>
                  <a:srgbClr val="000000"/>
                </a:solidFill>
                <a:latin typeface="Neutraface 2 Text Book Italic"/>
              </a:rPr>
              <a:t>discount on contribution and is netted against the receivable.  As the restrictions are met (in this example time), a portion of the discount as well as a portion of the temporarily restricted revenue will be recognized as unrestricted revenue.  The hope is at the end of the 5 years, all the money has been received and recognized.</a:t>
            </a:r>
          </a:p>
          <a:p>
            <a:pPr lvl="2">
              <a:lnSpc>
                <a:spcPct val="100000"/>
              </a:lnSpc>
              <a:spcBef>
                <a:spcPts val="1200"/>
              </a:spcBef>
            </a:pPr>
            <a:endParaRPr lang="en-US" sz="1500" dirty="0" smtClean="0">
              <a:solidFill>
                <a:srgbClr val="000000"/>
              </a:solidFill>
              <a:latin typeface="Neutraface 2 Text Book Italic"/>
            </a:endParaRPr>
          </a:p>
          <a:p>
            <a:pPr lvl="4">
              <a:lnSpc>
                <a:spcPct val="100000"/>
              </a:lnSpc>
              <a:spcBef>
                <a:spcPts val="1200"/>
              </a:spcBef>
            </a:pPr>
            <a:endParaRPr lang="en-US" sz="1050" dirty="0" smtClean="0">
              <a:latin typeface="Neutraface 2 Text Book Italic"/>
            </a:endParaRPr>
          </a:p>
        </p:txBody>
      </p:sp>
      <p:sp>
        <p:nvSpPr>
          <p:cNvPr id="2" name="Title 1"/>
          <p:cNvSpPr>
            <a:spLocks noGrp="1"/>
          </p:cNvSpPr>
          <p:nvPr>
            <p:ph type="title"/>
          </p:nvPr>
        </p:nvSpPr>
        <p:spPr/>
        <p:txBody>
          <a:bodyPr/>
          <a:lstStyle/>
          <a:p>
            <a:r>
              <a:rPr lang="en-US" dirty="0" smtClean="0"/>
              <a:t>Revenue </a:t>
            </a:r>
            <a:r>
              <a:rPr lang="en-US" dirty="0" smtClean="0"/>
              <a:t>Recognition</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25</a:t>
            </a:fld>
            <a:endParaRPr lang="en-US">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nSpc>
                <a:spcPct val="100000"/>
              </a:lnSpc>
              <a:spcBef>
                <a:spcPts val="1200"/>
              </a:spcBef>
              <a:buNone/>
            </a:pPr>
            <a:r>
              <a:rPr lang="en-US" sz="2000" cap="none" dirty="0" smtClean="0">
                <a:latin typeface="Neutraface 2 Text Book Italic"/>
              </a:rPr>
              <a:t>Resourceful websites containing recently issued guidance, technical Q&amp;A’s, practice bulletins, webinars, podcasts, and CPE courses:</a:t>
            </a:r>
          </a:p>
          <a:p>
            <a:pPr marL="519113" lvl="1" indent="-407988">
              <a:lnSpc>
                <a:spcPct val="100000"/>
              </a:lnSpc>
              <a:spcBef>
                <a:spcPts val="1200"/>
              </a:spcBef>
              <a:buClr>
                <a:srgbClr val="336699"/>
              </a:buClr>
              <a:buFont typeface="Arial" pitchFamily="34" charset="0"/>
              <a:buChar char="•"/>
            </a:pPr>
            <a:r>
              <a:rPr lang="en-US" sz="2000" dirty="0" smtClean="0">
                <a:solidFill>
                  <a:schemeClr val="tx1"/>
                </a:solidFill>
                <a:latin typeface="Neutraface 2 Text Book Italic"/>
              </a:rPr>
              <a:t>www.fasb.org</a:t>
            </a:r>
          </a:p>
          <a:p>
            <a:pPr marL="519113" lvl="1" indent="-407988">
              <a:lnSpc>
                <a:spcPct val="100000"/>
              </a:lnSpc>
              <a:spcBef>
                <a:spcPts val="1200"/>
              </a:spcBef>
              <a:buClr>
                <a:srgbClr val="336699"/>
              </a:buClr>
              <a:buFont typeface="Arial" pitchFamily="34" charset="0"/>
              <a:buChar char="•"/>
            </a:pPr>
            <a:r>
              <a:rPr lang="en-US" sz="2000" dirty="0" smtClean="0">
                <a:solidFill>
                  <a:schemeClr val="tx1"/>
                </a:solidFill>
                <a:latin typeface="Neutraface 2 Text Book Italic"/>
              </a:rPr>
              <a:t>www.aicpa.org</a:t>
            </a:r>
          </a:p>
          <a:p>
            <a:pPr marL="519113" lvl="1" indent="-407988">
              <a:lnSpc>
                <a:spcPct val="100000"/>
              </a:lnSpc>
              <a:spcBef>
                <a:spcPts val="1200"/>
              </a:spcBef>
              <a:buClr>
                <a:srgbClr val="336699"/>
              </a:buClr>
              <a:buFont typeface="Arial" pitchFamily="34" charset="0"/>
              <a:buChar char="•"/>
            </a:pPr>
            <a:r>
              <a:rPr lang="en-US" sz="2000" dirty="0" smtClean="0">
                <a:solidFill>
                  <a:schemeClr val="tx1"/>
                </a:solidFill>
                <a:latin typeface="Neutraface 2 Text Book Italic"/>
              </a:rPr>
              <a:t>www.ifrs.com</a:t>
            </a:r>
          </a:p>
          <a:p>
            <a:pPr marL="519113" lvl="1" indent="-407988">
              <a:lnSpc>
                <a:spcPct val="100000"/>
              </a:lnSpc>
              <a:spcBef>
                <a:spcPts val="1200"/>
              </a:spcBef>
              <a:buClr>
                <a:srgbClr val="336699"/>
              </a:buClr>
              <a:buFont typeface="Arial" pitchFamily="34" charset="0"/>
              <a:buChar char="•"/>
            </a:pPr>
            <a:r>
              <a:rPr lang="en-US" sz="2000" dirty="0" smtClean="0">
                <a:solidFill>
                  <a:schemeClr val="tx1"/>
                </a:solidFill>
                <a:latin typeface="Neutraface 2 Text Book Italic"/>
              </a:rPr>
              <a:t>www.gasb.com</a:t>
            </a:r>
          </a:p>
          <a:p>
            <a:pPr marL="519113" lvl="1" indent="-407988">
              <a:lnSpc>
                <a:spcPct val="100000"/>
              </a:lnSpc>
              <a:spcBef>
                <a:spcPts val="1200"/>
              </a:spcBef>
              <a:buClr>
                <a:srgbClr val="336699"/>
              </a:buClr>
              <a:buFont typeface="Arial" pitchFamily="34" charset="0"/>
              <a:buChar char="•"/>
            </a:pPr>
            <a:r>
              <a:rPr lang="en-US" sz="2000" dirty="0" smtClean="0">
                <a:solidFill>
                  <a:schemeClr val="tx1"/>
                </a:solidFill>
                <a:latin typeface="Neutraface 2 Text Book Italic"/>
              </a:rPr>
              <a:t>www.guidestar.org</a:t>
            </a:r>
          </a:p>
          <a:p>
            <a:pPr marL="519113" lvl="1" indent="-407988">
              <a:lnSpc>
                <a:spcPct val="100000"/>
              </a:lnSpc>
              <a:spcBef>
                <a:spcPts val="1200"/>
              </a:spcBef>
              <a:buClr>
                <a:srgbClr val="336699"/>
              </a:buClr>
              <a:buFont typeface="Arial" pitchFamily="34" charset="0"/>
              <a:buChar char="•"/>
            </a:pPr>
            <a:r>
              <a:rPr lang="en-US" sz="2000" dirty="0" smtClean="0">
                <a:solidFill>
                  <a:schemeClr val="tx1"/>
                </a:solidFill>
                <a:latin typeface="Neutraface 2 Text Book Italic"/>
              </a:rPr>
              <a:t>www.irs.gov</a:t>
            </a:r>
          </a:p>
          <a:p>
            <a:pPr lvl="4">
              <a:spcBef>
                <a:spcPts val="1200"/>
              </a:spcBef>
            </a:pPr>
            <a:endParaRPr lang="en-US" sz="1050" dirty="0" smtClean="0">
              <a:latin typeface="Neutraface 2 Text Book Italic"/>
            </a:endParaRPr>
          </a:p>
        </p:txBody>
      </p:sp>
      <p:sp>
        <p:nvSpPr>
          <p:cNvPr id="2" name="Title 1"/>
          <p:cNvSpPr>
            <a:spLocks noGrp="1"/>
          </p:cNvSpPr>
          <p:nvPr>
            <p:ph type="title"/>
          </p:nvPr>
        </p:nvSpPr>
        <p:spPr/>
        <p:txBody>
          <a:bodyPr/>
          <a:lstStyle/>
          <a:p>
            <a:r>
              <a:rPr lang="en-US" dirty="0" smtClean="0"/>
              <a:t>Other </a:t>
            </a:r>
            <a:r>
              <a:rPr lang="en-US" dirty="0" smtClean="0"/>
              <a:t>NFP Resources </a:t>
            </a:r>
            <a:r>
              <a:rPr lang="en-US" dirty="0" smtClean="0"/>
              <a:t>and </a:t>
            </a:r>
            <a:r>
              <a:rPr lang="en-US" dirty="0" smtClean="0"/>
              <a:t>Guidance</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26</a:t>
            </a:fld>
            <a:endParaRPr lang="en-US">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191002" y="1600200"/>
            <a:ext cx="4648198" cy="4572685"/>
          </a:xfrm>
          <a:prstGeom prst="rect">
            <a:avLst/>
          </a:prstGeom>
        </p:spPr>
      </p:pic>
      <p:sp>
        <p:nvSpPr>
          <p:cNvPr id="2" name="Title 1"/>
          <p:cNvSpPr>
            <a:spLocks noGrp="1"/>
          </p:cNvSpPr>
          <p:nvPr>
            <p:ph type="title"/>
          </p:nvPr>
        </p:nvSpPr>
        <p:spPr/>
        <p:txBody>
          <a:bodyPr/>
          <a:lstStyle/>
          <a:p>
            <a:r>
              <a:rPr lang="en-US" dirty="0" smtClean="0"/>
              <a:t>Contact Information </a:t>
            </a:r>
            <a:endParaRPr lang="en-US" dirty="0"/>
          </a:p>
        </p:txBody>
      </p:sp>
      <p:sp>
        <p:nvSpPr>
          <p:cNvPr id="10" name="Content Placeholder 9"/>
          <p:cNvSpPr>
            <a:spLocks noGrp="1"/>
          </p:cNvSpPr>
          <p:nvPr>
            <p:ph idx="1"/>
          </p:nvPr>
        </p:nvSpPr>
        <p:spPr>
          <a:xfrm>
            <a:off x="2362201" y="2667000"/>
            <a:ext cx="3505199" cy="1430744"/>
          </a:xfrm>
        </p:spPr>
        <p:txBody>
          <a:bodyPr>
            <a:normAutofit/>
          </a:bodyPr>
          <a:lstStyle/>
          <a:p>
            <a:pPr>
              <a:lnSpc>
                <a:spcPct val="110000"/>
              </a:lnSpc>
              <a:spcBef>
                <a:spcPts val="0"/>
              </a:spcBef>
              <a:spcAft>
                <a:spcPts val="0"/>
              </a:spcAft>
              <a:buClr>
                <a:srgbClr val="1F497D"/>
              </a:buClr>
              <a:buNone/>
            </a:pPr>
            <a:r>
              <a:rPr lang="en-US" sz="2000" dirty="0" smtClean="0">
                <a:solidFill>
                  <a:schemeClr val="bg2">
                    <a:lumMod val="25000"/>
                  </a:schemeClr>
                </a:solidFill>
                <a:latin typeface="+mj-lt"/>
              </a:rPr>
              <a:t>Mike Lynch </a:t>
            </a:r>
          </a:p>
          <a:p>
            <a:pPr>
              <a:lnSpc>
                <a:spcPct val="110000"/>
              </a:lnSpc>
              <a:spcBef>
                <a:spcPts val="0"/>
              </a:spcBef>
              <a:spcAft>
                <a:spcPts val="0"/>
              </a:spcAft>
              <a:buClr>
                <a:srgbClr val="1F497D"/>
              </a:buClr>
              <a:buNone/>
            </a:pPr>
            <a:r>
              <a:rPr lang="en-US" sz="2000" dirty="0" smtClean="0">
                <a:solidFill>
                  <a:schemeClr val="bg2">
                    <a:lumMod val="25000"/>
                  </a:schemeClr>
                </a:solidFill>
                <a:latin typeface="+mj-lt"/>
              </a:rPr>
              <a:t>410-785-8034</a:t>
            </a:r>
            <a:endParaRPr lang="en-US" sz="2000" dirty="0" smtClean="0">
              <a:solidFill>
                <a:schemeClr val="bg2">
                  <a:lumMod val="25000"/>
                </a:schemeClr>
              </a:solidFill>
              <a:latin typeface="+mj-lt"/>
            </a:endParaRPr>
          </a:p>
          <a:p>
            <a:pPr>
              <a:lnSpc>
                <a:spcPct val="110000"/>
              </a:lnSpc>
              <a:spcBef>
                <a:spcPts val="0"/>
              </a:spcBef>
              <a:spcAft>
                <a:spcPts val="0"/>
              </a:spcAft>
              <a:buClr>
                <a:srgbClr val="1F497D"/>
              </a:buClr>
              <a:buNone/>
            </a:pPr>
            <a:r>
              <a:rPr lang="en-US" sz="1800" dirty="0" smtClean="0">
                <a:solidFill>
                  <a:schemeClr val="bg2">
                    <a:lumMod val="25000"/>
                  </a:schemeClr>
                </a:solidFill>
                <a:latin typeface="+mj-lt"/>
              </a:rPr>
              <a:t>mlynch@scandh.com </a:t>
            </a:r>
          </a:p>
          <a:p>
            <a:pPr marL="91440" indent="0">
              <a:lnSpc>
                <a:spcPts val="1200"/>
              </a:lnSpc>
              <a:buNone/>
            </a:pPr>
            <a:endParaRPr lang="en-US" sz="1800" dirty="0" smtClean="0"/>
          </a:p>
          <a:p>
            <a:pPr marL="91440" indent="0">
              <a:lnSpc>
                <a:spcPts val="1200"/>
              </a:lnSpc>
              <a:buNone/>
            </a:pPr>
            <a:endParaRPr lang="en-US" sz="1800" dirty="0">
              <a:solidFill>
                <a:srgbClr val="006699"/>
              </a:solidFill>
            </a:endParaRPr>
          </a:p>
        </p:txBody>
      </p:sp>
      <p:sp>
        <p:nvSpPr>
          <p:cNvPr id="8" name="Rectangle 1"/>
          <p:cNvSpPr>
            <a:spLocks noChangeArrowheads="1"/>
          </p:cNvSpPr>
          <p:nvPr/>
        </p:nvSpPr>
        <p:spPr bwMode="auto">
          <a:xfrm>
            <a:off x="4267200" y="5446916"/>
            <a:ext cx="2504210" cy="7540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ts val="600"/>
              </a:spcBef>
              <a:spcAft>
                <a:spcPct val="0"/>
              </a:spcAft>
            </a:pPr>
            <a:r>
              <a:rPr lang="en-US" sz="1100" dirty="0" smtClean="0">
                <a:solidFill>
                  <a:schemeClr val="bg2">
                    <a:lumMod val="50000"/>
                  </a:schemeClr>
                </a:solidFill>
                <a:latin typeface="Neutraface 2 Text Book Italic"/>
                <a:cs typeface="Times New Roman" pitchFamily="18" charset="0"/>
              </a:rPr>
              <a:t>Visit: </a:t>
            </a:r>
            <a:r>
              <a:rPr lang="en-US" sz="1100" dirty="0" smtClean="0">
                <a:solidFill>
                  <a:srgbClr val="006699"/>
                </a:solidFill>
                <a:latin typeface="Neutraface 2 Text Book Italic"/>
                <a:cs typeface="Times New Roman" pitchFamily="18" charset="0"/>
                <a:hlinkClick r:id="rId3"/>
              </a:rPr>
              <a:t>www.scandh.com</a:t>
            </a:r>
            <a:endParaRPr lang="en-US" sz="1100" dirty="0">
              <a:solidFill>
                <a:srgbClr val="006699"/>
              </a:solidFill>
              <a:latin typeface="Neutraface 2 Text Book Italic"/>
              <a:cs typeface="Times New Roman" pitchFamily="18" charset="0"/>
            </a:endParaRPr>
          </a:p>
          <a:p>
            <a:pPr eaLnBrk="0" fontAlgn="base" hangingPunct="0">
              <a:spcBef>
                <a:spcPts val="600"/>
              </a:spcBef>
              <a:spcAft>
                <a:spcPct val="0"/>
              </a:spcAft>
            </a:pPr>
            <a:r>
              <a:rPr lang="en-US" sz="1100" dirty="0" smtClean="0">
                <a:solidFill>
                  <a:schemeClr val="bg2">
                    <a:lumMod val="50000"/>
                  </a:schemeClr>
                </a:solidFill>
                <a:latin typeface="Neutraface 2 Text Book Italic"/>
                <a:cs typeface="Times New Roman" pitchFamily="18" charset="0"/>
              </a:rPr>
              <a:t>Phone: </a:t>
            </a:r>
            <a:r>
              <a:rPr lang="en-US" sz="1100" dirty="0" smtClean="0">
                <a:solidFill>
                  <a:srgbClr val="006699"/>
                </a:solidFill>
                <a:latin typeface="Neutraface 2 Text Book Italic"/>
                <a:cs typeface="Times New Roman" pitchFamily="18" charset="0"/>
              </a:rPr>
              <a:t>(800</a:t>
            </a:r>
            <a:r>
              <a:rPr lang="en-US" sz="1100" dirty="0">
                <a:solidFill>
                  <a:srgbClr val="006699"/>
                </a:solidFill>
                <a:latin typeface="Neutraface 2 Text Book Italic"/>
                <a:cs typeface="Times New Roman" pitchFamily="18" charset="0"/>
              </a:rPr>
              <a:t>) </a:t>
            </a:r>
            <a:r>
              <a:rPr lang="en-US" sz="1100" dirty="0" smtClean="0">
                <a:solidFill>
                  <a:srgbClr val="006699"/>
                </a:solidFill>
                <a:latin typeface="Neutraface 2 Text Book Italic"/>
                <a:cs typeface="Times New Roman" pitchFamily="18" charset="0"/>
              </a:rPr>
              <a:t>921-8490</a:t>
            </a:r>
          </a:p>
          <a:p>
            <a:pPr eaLnBrk="0" fontAlgn="base" hangingPunct="0">
              <a:spcBef>
                <a:spcPts val="600"/>
              </a:spcBef>
              <a:spcAft>
                <a:spcPct val="0"/>
              </a:spcAft>
            </a:pPr>
            <a:r>
              <a:rPr lang="en-US" sz="1100" dirty="0" smtClean="0">
                <a:solidFill>
                  <a:schemeClr val="bg2">
                    <a:lumMod val="50000"/>
                  </a:schemeClr>
                </a:solidFill>
                <a:latin typeface="Neutraface 2 Text Book Italic"/>
                <a:cs typeface="Times New Roman" pitchFamily="18" charset="0"/>
              </a:rPr>
              <a:t>Email: </a:t>
            </a:r>
            <a:r>
              <a:rPr lang="en-US" sz="1100" dirty="0" smtClean="0">
                <a:solidFill>
                  <a:srgbClr val="006699"/>
                </a:solidFill>
                <a:latin typeface="Neutraface 2 Text Book Italic"/>
                <a:cs typeface="Times New Roman" pitchFamily="18" charset="0"/>
              </a:rPr>
              <a:t>sch_group@scandh.com</a:t>
            </a:r>
            <a:endParaRPr lang="en-US" sz="1100" dirty="0">
              <a:solidFill>
                <a:srgbClr val="006699"/>
              </a:solidFill>
              <a:latin typeface="Neutraface 2 Text Book Italic"/>
              <a:cs typeface="Times New Roman" pitchFamily="18" charset="0"/>
            </a:endParaRPr>
          </a:p>
        </p:txBody>
      </p:sp>
      <p:pic>
        <p:nvPicPr>
          <p:cNvPr id="9" name="Picture 8" descr="MikeLynch.jpg"/>
          <p:cNvPicPr>
            <a:picLocks noChangeAspect="1"/>
          </p:cNvPicPr>
          <p:nvPr/>
        </p:nvPicPr>
        <p:blipFill>
          <a:blip r:embed="rId4" cstate="print"/>
          <a:srcRect t="14815"/>
          <a:stretch>
            <a:fillRect/>
          </a:stretch>
        </p:blipFill>
        <p:spPr>
          <a:xfrm>
            <a:off x="599661" y="2170671"/>
            <a:ext cx="1610139" cy="20574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447800"/>
            <a:ext cx="7238999" cy="4648200"/>
          </a:xfrm>
        </p:spPr>
        <p:txBody>
          <a:bodyPr>
            <a:normAutofit/>
          </a:bodyPr>
          <a:lstStyle/>
          <a:p>
            <a:pPr marL="457200" indent="-366713">
              <a:lnSpc>
                <a:spcPct val="100000"/>
              </a:lnSpc>
              <a:spcBef>
                <a:spcPts val="1800"/>
              </a:spcBef>
            </a:pPr>
            <a:r>
              <a:rPr lang="en-US" sz="2400" cap="none" dirty="0" smtClean="0">
                <a:latin typeface="Neutraface 2 Text Book Italic"/>
              </a:rPr>
              <a:t>Update on Financial Statements of Not-for-Profit Entities Project</a:t>
            </a:r>
          </a:p>
          <a:p>
            <a:pPr marL="457200" indent="-366713">
              <a:lnSpc>
                <a:spcPct val="100000"/>
              </a:lnSpc>
              <a:spcBef>
                <a:spcPts val="1800"/>
              </a:spcBef>
            </a:pPr>
            <a:r>
              <a:rPr lang="en-US" sz="2400" cap="none" dirty="0" smtClean="0">
                <a:latin typeface="Neutraface 2 Text Book Italic"/>
              </a:rPr>
              <a:t>Proposed lease standard</a:t>
            </a:r>
          </a:p>
          <a:p>
            <a:pPr marL="457200" indent="-366713">
              <a:lnSpc>
                <a:spcPct val="100000"/>
              </a:lnSpc>
              <a:spcBef>
                <a:spcPts val="1800"/>
              </a:spcBef>
            </a:pPr>
            <a:r>
              <a:rPr lang="en-US" sz="2400" cap="none" dirty="0" smtClean="0">
                <a:latin typeface="Neutraface 2 Text Book Italic"/>
              </a:rPr>
              <a:t>Revenue recognition</a:t>
            </a:r>
          </a:p>
          <a:p>
            <a:pPr marL="457200" indent="-366713">
              <a:lnSpc>
                <a:spcPct val="100000"/>
              </a:lnSpc>
              <a:spcBef>
                <a:spcPts val="1800"/>
              </a:spcBef>
            </a:pPr>
            <a:r>
              <a:rPr lang="en-US" sz="2400" cap="none" dirty="0" smtClean="0">
                <a:latin typeface="Neutraface 2 Text Book Italic"/>
              </a:rPr>
              <a:t>Other NFP resources and guidance</a:t>
            </a:r>
          </a:p>
          <a:p>
            <a:pPr marL="457200" indent="-366713">
              <a:lnSpc>
                <a:spcPct val="100000"/>
              </a:lnSpc>
              <a:spcBef>
                <a:spcPts val="1800"/>
              </a:spcBef>
            </a:pPr>
            <a:r>
              <a:rPr lang="en-US" sz="2400" cap="none" dirty="0" smtClean="0">
                <a:latin typeface="Neutraface 2 Text Book Italic"/>
              </a:rPr>
              <a:t>Questions</a:t>
            </a:r>
          </a:p>
          <a:p>
            <a:pPr lvl="4">
              <a:spcBef>
                <a:spcPts val="1800"/>
              </a:spcBef>
            </a:pPr>
            <a:endParaRPr lang="en-US" sz="1050" dirty="0" smtClean="0">
              <a:latin typeface="Neutraface 2 Text Book Italic"/>
            </a:endParaRPr>
          </a:p>
        </p:txBody>
      </p:sp>
      <p:sp>
        <p:nvSpPr>
          <p:cNvPr id="2" name="Title 1"/>
          <p:cNvSpPr>
            <a:spLocks noGrp="1"/>
          </p:cNvSpPr>
          <p:nvPr>
            <p:ph type="title"/>
          </p:nvPr>
        </p:nvSpPr>
        <p:spPr/>
        <p:txBody>
          <a:bodyPr/>
          <a:lstStyle/>
          <a:p>
            <a:r>
              <a:rPr lang="en-US" sz="2800" dirty="0" smtClean="0"/>
              <a:t>Agenda</a:t>
            </a:r>
            <a:endParaRPr lang="en-US" sz="2800"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3</a:t>
            </a:fld>
            <a:endParaRPr lang="en-US">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5357" y="1447800"/>
            <a:ext cx="7315199" cy="4303485"/>
          </a:xfrm>
        </p:spPr>
        <p:txBody>
          <a:bodyPr>
            <a:normAutofit/>
          </a:bodyPr>
          <a:lstStyle/>
          <a:p>
            <a:pPr marL="458788" indent="-347663">
              <a:lnSpc>
                <a:spcPct val="100000"/>
              </a:lnSpc>
              <a:spcBef>
                <a:spcPts val="1800"/>
              </a:spcBef>
            </a:pPr>
            <a:r>
              <a:rPr lang="en-US" sz="2000" cap="none" dirty="0" smtClean="0">
                <a:latin typeface="Neutraface 2 Text Book Italic"/>
              </a:rPr>
              <a:t>The purpose of this project is to re-examine the current standards for financial statement presentation for not-for-profit entities with a focus on improving the presentation of net asset classes and providing better information with respect to liquidity, performance and cash flows.</a:t>
            </a:r>
          </a:p>
          <a:p>
            <a:pPr marL="458788" indent="-347663">
              <a:lnSpc>
                <a:spcPct val="100000"/>
              </a:lnSpc>
              <a:spcBef>
                <a:spcPts val="1800"/>
              </a:spcBef>
            </a:pPr>
            <a:r>
              <a:rPr lang="en-US" sz="2000" cap="none" dirty="0" smtClean="0">
                <a:latin typeface="Neutraface 2 Text Book Italic"/>
              </a:rPr>
              <a:t>Decisions reached to date (mid-March 2014) on the project relate to: presentation and disclosure of liquidity; operating measure; net assets; statements of cash flows; reporting of expenses; and presentation of revenues, expenses, and other changes in net assets.</a:t>
            </a:r>
          </a:p>
          <a:p>
            <a:pPr lvl="4">
              <a:lnSpc>
                <a:spcPct val="100000"/>
              </a:lnSpc>
              <a:spcBef>
                <a:spcPts val="1800"/>
              </a:spcBef>
            </a:pPr>
            <a:endParaRPr lang="en-US" sz="2000" dirty="0" smtClean="0">
              <a:latin typeface="Neutraface 2 Text Book Italic"/>
            </a:endParaRPr>
          </a:p>
        </p:txBody>
      </p:sp>
      <p:sp>
        <p:nvSpPr>
          <p:cNvPr id="2" name="Title 1"/>
          <p:cNvSpPr>
            <a:spLocks noGrp="1"/>
          </p:cNvSpPr>
          <p:nvPr>
            <p:ph type="title"/>
          </p:nvPr>
        </p:nvSpPr>
        <p:spPr/>
        <p:txBody>
          <a:bodyPr/>
          <a:lstStyle/>
          <a:p>
            <a:r>
              <a:rPr lang="en-US" dirty="0" smtClean="0"/>
              <a:t>Financial </a:t>
            </a:r>
            <a:r>
              <a:rPr lang="en-US" dirty="0" smtClean="0"/>
              <a:t>Statements Project Update</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4</a:t>
            </a:fld>
            <a:endParaRPr lang="en-US">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295400"/>
            <a:ext cx="7391400" cy="4303485"/>
          </a:xfrm>
        </p:spPr>
        <p:txBody>
          <a:bodyPr>
            <a:noAutofit/>
          </a:bodyPr>
          <a:lstStyle/>
          <a:p>
            <a:pPr>
              <a:lnSpc>
                <a:spcPct val="100000"/>
              </a:lnSpc>
              <a:spcBef>
                <a:spcPts val="600"/>
              </a:spcBef>
            </a:pPr>
            <a:r>
              <a:rPr lang="en-US" cap="none" dirty="0" smtClean="0">
                <a:latin typeface="Neutraface 2 Text Book Italic"/>
              </a:rPr>
              <a:t>Presentation and Disclosure of Liquidity</a:t>
            </a:r>
          </a:p>
          <a:p>
            <a:pPr lvl="1">
              <a:lnSpc>
                <a:spcPct val="100000"/>
              </a:lnSpc>
              <a:spcBef>
                <a:spcPts val="600"/>
              </a:spcBef>
            </a:pPr>
            <a:r>
              <a:rPr lang="en-US" sz="1500" cap="none" dirty="0" smtClean="0">
                <a:solidFill>
                  <a:schemeClr val="tx1"/>
                </a:solidFill>
                <a:latin typeface="Neutraface 2 Text Book Italic"/>
              </a:rPr>
              <a:t>The Board agreed that better information needs to be available to donors, creditors and other users of the financial statements in order to determine the liquidity of not-for-profit entities.  This includes information related to the effects of restrictions placed on not-for-profits’ assets and the extent existing obligations impose demands on cash flows.</a:t>
            </a:r>
          </a:p>
          <a:p>
            <a:pPr>
              <a:lnSpc>
                <a:spcPct val="100000"/>
              </a:lnSpc>
              <a:spcBef>
                <a:spcPts val="600"/>
              </a:spcBef>
            </a:pPr>
            <a:r>
              <a:rPr lang="en-US" cap="none" dirty="0" smtClean="0">
                <a:latin typeface="Neutraface 2 Text Book Italic"/>
              </a:rPr>
              <a:t>Suggested ways to improve information regarding liquidity are:</a:t>
            </a:r>
          </a:p>
          <a:p>
            <a:pPr lvl="1">
              <a:lnSpc>
                <a:spcPct val="100000"/>
              </a:lnSpc>
              <a:spcBef>
                <a:spcPts val="600"/>
              </a:spcBef>
            </a:pPr>
            <a:r>
              <a:rPr lang="en-US" sz="1500" dirty="0" smtClean="0">
                <a:solidFill>
                  <a:schemeClr val="tx1"/>
                </a:solidFill>
                <a:latin typeface="Neutraface 2 Text Book Italic"/>
              </a:rPr>
              <a:t>Providing a classified statement of financial position (i.e. showing current vs. long term)</a:t>
            </a:r>
          </a:p>
          <a:p>
            <a:pPr lvl="1">
              <a:lnSpc>
                <a:spcPct val="100000"/>
              </a:lnSpc>
              <a:spcBef>
                <a:spcPts val="600"/>
              </a:spcBef>
            </a:pPr>
            <a:r>
              <a:rPr lang="en-US" sz="1500" cap="none" dirty="0" smtClean="0">
                <a:solidFill>
                  <a:schemeClr val="tx1"/>
                </a:solidFill>
                <a:latin typeface="Neutraface 2 Text Book Italic"/>
              </a:rPr>
              <a:t>Highlighting assets that are limited to their use from other assets either on the face of the financial statements or in the footnotes (i.e. restricted cash)</a:t>
            </a:r>
          </a:p>
          <a:p>
            <a:pPr lvl="1">
              <a:lnSpc>
                <a:spcPct val="100000"/>
              </a:lnSpc>
              <a:spcBef>
                <a:spcPts val="600"/>
              </a:spcBef>
            </a:pPr>
            <a:r>
              <a:rPr lang="en-US" sz="1500" dirty="0" smtClean="0">
                <a:solidFill>
                  <a:schemeClr val="tx1"/>
                </a:solidFill>
                <a:latin typeface="Neutraface 2 Text Book Italic"/>
              </a:rPr>
              <a:t>Disclosing in the notes to the financial statements the nature, timing, amount and effects on liquidity due to external restrictions from donors, creditors, contracts as well as any limits placed by the entity’s board.</a:t>
            </a:r>
          </a:p>
          <a:p>
            <a:pPr lvl="1">
              <a:lnSpc>
                <a:spcPct val="100000"/>
              </a:lnSpc>
              <a:spcBef>
                <a:spcPts val="600"/>
              </a:spcBef>
            </a:pPr>
            <a:r>
              <a:rPr lang="en-US" sz="1500" cap="none" dirty="0" smtClean="0">
                <a:solidFill>
                  <a:schemeClr val="tx1"/>
                </a:solidFill>
                <a:latin typeface="Neutraface 2 Text Book Italic"/>
              </a:rPr>
              <a:t>Disclosing in the notes specific information related to liquidity such as assets that can be liquidated in the short term to meet demands, polices on the use of liquidity reserves in managing liquidity risks, past liquidity issues and remaining risks and existing conditions and circumstances that are known and are reasonably possible to affect cash flow trends and liquidity. </a:t>
            </a:r>
            <a:r>
              <a:rPr lang="en-US" cap="none" dirty="0" smtClean="0">
                <a:solidFill>
                  <a:schemeClr val="tx1"/>
                </a:solidFill>
                <a:latin typeface="Neutraface 2 Text Book Italic"/>
              </a:rPr>
              <a:t>		</a:t>
            </a:r>
          </a:p>
          <a:p>
            <a:pPr lvl="4">
              <a:lnSpc>
                <a:spcPct val="100000"/>
              </a:lnSpc>
              <a:spcBef>
                <a:spcPts val="1200"/>
              </a:spcBef>
            </a:pPr>
            <a:endParaRPr lang="en-US" dirty="0" smtClean="0">
              <a:solidFill>
                <a:schemeClr val="tx1"/>
              </a:solidFill>
              <a:latin typeface="Neutraface 2 Text Book Italic"/>
            </a:endParaRPr>
          </a:p>
        </p:txBody>
      </p:sp>
      <p:sp>
        <p:nvSpPr>
          <p:cNvPr id="2" name="Title 1"/>
          <p:cNvSpPr>
            <a:spLocks noGrp="1"/>
          </p:cNvSpPr>
          <p:nvPr>
            <p:ph type="title"/>
          </p:nvPr>
        </p:nvSpPr>
        <p:spPr/>
        <p:txBody>
          <a:bodyPr/>
          <a:lstStyle/>
          <a:p>
            <a:r>
              <a:rPr lang="en-US" dirty="0" smtClean="0"/>
              <a:t>Financial </a:t>
            </a:r>
            <a:r>
              <a:rPr lang="en-US" dirty="0" smtClean="0"/>
              <a:t>Statements </a:t>
            </a:r>
            <a:r>
              <a:rPr lang="en-US" dirty="0" smtClean="0"/>
              <a:t>P</a:t>
            </a:r>
            <a:r>
              <a:rPr lang="en-US" dirty="0" smtClean="0"/>
              <a:t>roject Update</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5</a:t>
            </a:fld>
            <a:endParaRPr lang="en-US">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371600"/>
            <a:ext cx="7467600" cy="5181600"/>
          </a:xfrm>
        </p:spPr>
        <p:txBody>
          <a:bodyPr>
            <a:noAutofit/>
          </a:bodyPr>
          <a:lstStyle/>
          <a:p>
            <a:pPr>
              <a:lnSpc>
                <a:spcPct val="100000"/>
              </a:lnSpc>
              <a:spcBef>
                <a:spcPts val="600"/>
              </a:spcBef>
            </a:pPr>
            <a:r>
              <a:rPr lang="en-US" cap="none" dirty="0" smtClean="0">
                <a:latin typeface="Neutraface 2 Text Book Italic"/>
              </a:rPr>
              <a:t>Operating Measure</a:t>
            </a:r>
          </a:p>
          <a:p>
            <a:pPr lvl="1">
              <a:lnSpc>
                <a:spcPct val="100000"/>
              </a:lnSpc>
              <a:spcBef>
                <a:spcPts val="600"/>
              </a:spcBef>
            </a:pPr>
            <a:r>
              <a:rPr lang="en-US" sz="1500" cap="none" dirty="0" smtClean="0">
                <a:solidFill>
                  <a:schemeClr val="tx1"/>
                </a:solidFill>
                <a:latin typeface="Neutraface 2 Text Book Italic"/>
              </a:rPr>
              <a:t>The Board has tentatively decided to define an intermediate operating measure on the basis of:</a:t>
            </a:r>
          </a:p>
          <a:p>
            <a:pPr lvl="2">
              <a:lnSpc>
                <a:spcPct val="100000"/>
              </a:lnSpc>
              <a:spcBef>
                <a:spcPts val="600"/>
              </a:spcBef>
            </a:pPr>
            <a:r>
              <a:rPr lang="en-US" sz="1400" dirty="0" smtClean="0">
                <a:solidFill>
                  <a:schemeClr val="tx1"/>
                </a:solidFill>
                <a:latin typeface="Neutraface 2 Text Book Italic"/>
              </a:rPr>
              <a:t>Mission - Whether resources are from or directed at carrying out the not-for-profit’s purpose for existence.</a:t>
            </a:r>
          </a:p>
          <a:p>
            <a:pPr lvl="2">
              <a:lnSpc>
                <a:spcPct val="100000"/>
              </a:lnSpc>
              <a:spcBef>
                <a:spcPts val="600"/>
              </a:spcBef>
            </a:pPr>
            <a:r>
              <a:rPr lang="en-US" sz="1400" dirty="0" smtClean="0">
                <a:solidFill>
                  <a:schemeClr val="tx1"/>
                </a:solidFill>
                <a:latin typeface="Neutraface 2 Text Book Italic"/>
              </a:rPr>
              <a:t>Availability – Whether resources are available for current period activities and reflecting both internal and external restrictions on usage.</a:t>
            </a:r>
          </a:p>
          <a:p>
            <a:pPr lvl="2">
              <a:lnSpc>
                <a:spcPct val="100000"/>
              </a:lnSpc>
              <a:spcBef>
                <a:spcPts val="600"/>
              </a:spcBef>
            </a:pPr>
            <a:r>
              <a:rPr lang="en-US" sz="1400" dirty="0" smtClean="0">
                <a:solidFill>
                  <a:schemeClr val="tx1"/>
                </a:solidFill>
                <a:latin typeface="Neutraface 2 Text Book Italic"/>
              </a:rPr>
              <a:t>Previously this had been defined as a performance indicator akin to income from continuing operations on a for-profit income statement.</a:t>
            </a:r>
          </a:p>
          <a:p>
            <a:pPr lvl="1">
              <a:lnSpc>
                <a:spcPct val="100000"/>
              </a:lnSpc>
              <a:spcBef>
                <a:spcPts val="600"/>
              </a:spcBef>
            </a:pPr>
            <a:r>
              <a:rPr lang="en-US" sz="1500" dirty="0" smtClean="0">
                <a:solidFill>
                  <a:schemeClr val="tx1"/>
                </a:solidFill>
                <a:latin typeface="Neutraface 2 Text Book Italic"/>
              </a:rPr>
              <a:t>The Board is supporting the presentation in which all legally available mission related revenues will be presented before reductions for amounts designated by the governing board for use in future periods, rather than net of these amounts. </a:t>
            </a:r>
            <a:r>
              <a:rPr lang="en-US" sz="1500" dirty="0" smtClean="0">
                <a:solidFill>
                  <a:schemeClr val="tx1"/>
                </a:solidFill>
                <a:latin typeface="Neutraface 2 Text Book Italic"/>
              </a:rPr>
              <a:t>This </a:t>
            </a:r>
            <a:r>
              <a:rPr lang="en-US" sz="1500" dirty="0" smtClean="0">
                <a:solidFill>
                  <a:schemeClr val="tx1"/>
                </a:solidFill>
                <a:latin typeface="Neutraface 2 Text Book Italic"/>
              </a:rPr>
              <a:t>presentation will also include resources that had been previously unavailable but were now available in the current period.  The presentation will be required for all not-for-profit entities except for business oriented healthcare providers that currently are required to provide a comparable performance indicator.</a:t>
            </a:r>
          </a:p>
          <a:p>
            <a:pPr lvl="1">
              <a:lnSpc>
                <a:spcPct val="100000"/>
              </a:lnSpc>
              <a:spcBef>
                <a:spcPts val="1200"/>
              </a:spcBef>
            </a:pPr>
            <a:r>
              <a:rPr lang="en-US" sz="1500" cap="none" dirty="0" smtClean="0">
                <a:solidFill>
                  <a:schemeClr val="tx1"/>
                </a:solidFill>
                <a:latin typeface="Neutraface 2 Text Book Italic"/>
              </a:rPr>
              <a:t>The Board has tentatively decided that not-for-profits that are reporting the intermediate measure will not be required to report that measure in a statement that also reports the change in unrestricted net assets for the period.</a:t>
            </a:r>
          </a:p>
          <a:p>
            <a:pPr>
              <a:lnSpc>
                <a:spcPct val="100000"/>
              </a:lnSpc>
              <a:spcBef>
                <a:spcPts val="1200"/>
              </a:spcBef>
            </a:pPr>
            <a:endParaRPr lang="en-US" dirty="0" smtClean="0">
              <a:latin typeface="Neutraface 2 Text Book Italic"/>
            </a:endParaRPr>
          </a:p>
          <a:p>
            <a:pPr>
              <a:lnSpc>
                <a:spcPct val="100000"/>
              </a:lnSpc>
              <a:spcBef>
                <a:spcPts val="1200"/>
              </a:spcBef>
            </a:pPr>
            <a:endParaRPr lang="en-US" dirty="0" smtClean="0">
              <a:latin typeface="Neutraface 2 Text Book Italic"/>
            </a:endParaRPr>
          </a:p>
          <a:p>
            <a:pPr lvl="4">
              <a:lnSpc>
                <a:spcPct val="100000"/>
              </a:lnSpc>
              <a:spcBef>
                <a:spcPts val="1200"/>
              </a:spcBef>
            </a:pPr>
            <a:endParaRPr lang="en-US" sz="1600" dirty="0" smtClean="0">
              <a:solidFill>
                <a:schemeClr val="tx1"/>
              </a:solidFill>
              <a:latin typeface="Neutraface 2 Text Book Italic"/>
            </a:endParaRPr>
          </a:p>
        </p:txBody>
      </p:sp>
      <p:sp>
        <p:nvSpPr>
          <p:cNvPr id="2" name="Title 1"/>
          <p:cNvSpPr>
            <a:spLocks noGrp="1"/>
          </p:cNvSpPr>
          <p:nvPr>
            <p:ph type="title"/>
          </p:nvPr>
        </p:nvSpPr>
        <p:spPr/>
        <p:txBody>
          <a:bodyPr/>
          <a:lstStyle/>
          <a:p>
            <a:r>
              <a:rPr lang="en-US" dirty="0" smtClean="0"/>
              <a:t>Financial </a:t>
            </a:r>
            <a:r>
              <a:rPr lang="en-US" dirty="0" smtClean="0"/>
              <a:t>Statements Project Update</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6</a:t>
            </a:fld>
            <a:endParaRPr lang="en-US">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487715"/>
            <a:ext cx="7391400" cy="4303485"/>
          </a:xfrm>
        </p:spPr>
        <p:txBody>
          <a:bodyPr>
            <a:noAutofit/>
          </a:bodyPr>
          <a:lstStyle/>
          <a:p>
            <a:pPr marL="346075" indent="-255588">
              <a:spcBef>
                <a:spcPts val="1800"/>
              </a:spcBef>
            </a:pPr>
            <a:r>
              <a:rPr lang="en-US" sz="1800" cap="none" dirty="0" smtClean="0">
                <a:latin typeface="Neutraface 2 Text Book Italic"/>
              </a:rPr>
              <a:t>Net Assets (Tentative Board Decisions)</a:t>
            </a:r>
          </a:p>
          <a:p>
            <a:pPr marL="568325" lvl="1" indent="-247650">
              <a:lnSpc>
                <a:spcPct val="100000"/>
              </a:lnSpc>
              <a:spcBef>
                <a:spcPts val="1800"/>
              </a:spcBef>
            </a:pPr>
            <a:r>
              <a:rPr lang="en-US" sz="1600" cap="none" dirty="0" smtClean="0">
                <a:solidFill>
                  <a:schemeClr val="tx1"/>
                </a:solidFill>
                <a:latin typeface="Neutraface 2 Text Book Italic"/>
              </a:rPr>
              <a:t>Replace the requirement of presenting totals for the three classes of net assets on the statement of financial position and the changes in those classes on the statement of activities to a requirement that the totals and changes in only two classes of net assets be presented: </a:t>
            </a:r>
            <a:r>
              <a:rPr lang="en-US" sz="1600" i="1" cap="none" dirty="0" smtClean="0">
                <a:solidFill>
                  <a:schemeClr val="tx1"/>
                </a:solidFill>
                <a:latin typeface="Neutraface 2 Text Book Italic"/>
              </a:rPr>
              <a:t>donor-imposed restrictions </a:t>
            </a:r>
            <a:r>
              <a:rPr lang="en-US" sz="1600" cap="none" dirty="0" smtClean="0">
                <a:solidFill>
                  <a:schemeClr val="tx1"/>
                </a:solidFill>
                <a:latin typeface="Neutraface 2 Text Book Italic"/>
              </a:rPr>
              <a:t>and </a:t>
            </a:r>
            <a:r>
              <a:rPr lang="en-US" sz="1600" i="1" cap="none" dirty="0" smtClean="0">
                <a:solidFill>
                  <a:schemeClr val="tx1"/>
                </a:solidFill>
                <a:latin typeface="Neutraface 2 Text Book Italic"/>
              </a:rPr>
              <a:t>without donor-imposed restrictions.</a:t>
            </a:r>
          </a:p>
          <a:p>
            <a:pPr marL="568325" lvl="1" indent="-247650">
              <a:lnSpc>
                <a:spcPct val="100000"/>
              </a:lnSpc>
              <a:spcBef>
                <a:spcPts val="1800"/>
              </a:spcBef>
            </a:pPr>
            <a:r>
              <a:rPr lang="en-US" sz="1600" cap="none" dirty="0" smtClean="0">
                <a:solidFill>
                  <a:schemeClr val="tx1"/>
                </a:solidFill>
                <a:latin typeface="Neutraface 2 Text Book Italic"/>
              </a:rPr>
              <a:t>Retain the current stipulation that information about the nature and amounts of different types of donor-imposed restrictions be provided, but modified the requirement to remove the distinction between temporarily restricted net assets and permanently restricted net assets.  Rather, the focus will be on describing the differences based on when and how the resources can be used (i.e. next year vs. never)</a:t>
            </a:r>
          </a:p>
          <a:p>
            <a:pPr marL="568325" lvl="1" indent="-247650">
              <a:lnSpc>
                <a:spcPct val="100000"/>
              </a:lnSpc>
              <a:spcBef>
                <a:spcPts val="1800"/>
              </a:spcBef>
            </a:pPr>
            <a:r>
              <a:rPr lang="en-US" sz="1600" cap="none" dirty="0" smtClean="0">
                <a:solidFill>
                  <a:schemeClr val="tx1"/>
                </a:solidFill>
                <a:latin typeface="Neutraface 2 Text Book Italic"/>
              </a:rPr>
              <a:t>Board designated funds will be disclosed as to amount and purpose of the designation within net assets without donor-imposed restrictions</a:t>
            </a:r>
            <a:r>
              <a:rPr lang="en-US" sz="1600" cap="none" dirty="0" smtClean="0">
                <a:solidFill>
                  <a:schemeClr val="tx1"/>
                </a:solidFill>
                <a:latin typeface="Neutraface 2 Text Book Italic"/>
              </a:rPr>
              <a:t>.</a:t>
            </a:r>
            <a:endParaRPr lang="en-US" dirty="0" smtClean="0">
              <a:latin typeface="Neutraface 2 Text Book Italic"/>
            </a:endParaRPr>
          </a:p>
          <a:p>
            <a:pPr>
              <a:spcBef>
                <a:spcPts val="1200"/>
              </a:spcBef>
            </a:pPr>
            <a:endParaRPr lang="en-US" dirty="0" smtClean="0">
              <a:latin typeface="Neutraface 2 Text Book Italic"/>
            </a:endParaRPr>
          </a:p>
          <a:p>
            <a:pPr lvl="4">
              <a:spcBef>
                <a:spcPts val="1200"/>
              </a:spcBef>
            </a:pPr>
            <a:endParaRPr lang="en-US" dirty="0" smtClean="0">
              <a:solidFill>
                <a:schemeClr val="tx1"/>
              </a:solidFill>
              <a:latin typeface="Neutraface 2 Text Book Italic"/>
            </a:endParaRPr>
          </a:p>
        </p:txBody>
      </p:sp>
      <p:sp>
        <p:nvSpPr>
          <p:cNvPr id="2" name="Title 1"/>
          <p:cNvSpPr>
            <a:spLocks noGrp="1"/>
          </p:cNvSpPr>
          <p:nvPr>
            <p:ph type="title"/>
          </p:nvPr>
        </p:nvSpPr>
        <p:spPr/>
        <p:txBody>
          <a:bodyPr/>
          <a:lstStyle/>
          <a:p>
            <a:r>
              <a:rPr lang="en-US" dirty="0" smtClean="0"/>
              <a:t>Financial </a:t>
            </a:r>
            <a:r>
              <a:rPr lang="en-US" dirty="0" smtClean="0"/>
              <a:t>Statements Project Update</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7</a:t>
            </a:fld>
            <a:endParaRPr lang="en-US">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447800"/>
            <a:ext cx="7391400" cy="4303485"/>
          </a:xfrm>
        </p:spPr>
        <p:txBody>
          <a:bodyPr>
            <a:noAutofit/>
          </a:bodyPr>
          <a:lstStyle/>
          <a:p>
            <a:pPr>
              <a:lnSpc>
                <a:spcPct val="100000"/>
              </a:lnSpc>
              <a:spcBef>
                <a:spcPts val="600"/>
              </a:spcBef>
            </a:pPr>
            <a:r>
              <a:rPr lang="en-US" sz="1800" cap="none" dirty="0" smtClean="0">
                <a:latin typeface="Neutraface 2 Text Book Italic"/>
              </a:rPr>
              <a:t>Statement of Cash Flows</a:t>
            </a:r>
          </a:p>
          <a:p>
            <a:pPr marL="519113" lvl="1" indent="-234950">
              <a:lnSpc>
                <a:spcPct val="100000"/>
              </a:lnSpc>
              <a:spcBef>
                <a:spcPts val="600"/>
              </a:spcBef>
            </a:pPr>
            <a:r>
              <a:rPr lang="en-US" sz="1600" cap="none" dirty="0" smtClean="0">
                <a:solidFill>
                  <a:schemeClr val="tx1"/>
                </a:solidFill>
                <a:latin typeface="Neutraface 2 Text Book Italic"/>
              </a:rPr>
              <a:t>The Board tentatively decided to improve the use of the statement of cash flows by requiring the direct method format for reporting cash used/provided by operating activities and removing the requirement to reconcile the change in net assets to net cash flows from operating activities</a:t>
            </a:r>
            <a:r>
              <a:rPr lang="en-US" sz="1600" cap="none" dirty="0" smtClean="0">
                <a:solidFill>
                  <a:schemeClr val="tx1"/>
                </a:solidFill>
                <a:latin typeface="Neutraface 2 Text Book Italic"/>
              </a:rPr>
              <a:t>.</a:t>
            </a:r>
          </a:p>
          <a:p>
            <a:pPr lvl="1">
              <a:lnSpc>
                <a:spcPct val="100000"/>
              </a:lnSpc>
              <a:spcBef>
                <a:spcPts val="600"/>
              </a:spcBef>
              <a:buNone/>
            </a:pPr>
            <a:endParaRPr lang="en-US" sz="300" i="1" cap="none" dirty="0" smtClean="0">
              <a:solidFill>
                <a:schemeClr val="tx1"/>
              </a:solidFill>
              <a:latin typeface="Neutraface 2 Text Book Italic"/>
            </a:endParaRPr>
          </a:p>
          <a:p>
            <a:pPr>
              <a:lnSpc>
                <a:spcPct val="100000"/>
              </a:lnSpc>
              <a:spcBef>
                <a:spcPts val="600"/>
              </a:spcBef>
            </a:pPr>
            <a:r>
              <a:rPr lang="en-US" sz="1800" cap="none" dirty="0" smtClean="0">
                <a:latin typeface="Neutraface 2 Text Book Italic"/>
              </a:rPr>
              <a:t>Reporting of Expenses</a:t>
            </a:r>
            <a:endParaRPr lang="en-US" sz="1800" cap="none" dirty="0">
              <a:latin typeface="Neutraface 2 Text Book Italic"/>
            </a:endParaRPr>
          </a:p>
          <a:p>
            <a:pPr marL="568325" lvl="1" indent="-284163">
              <a:lnSpc>
                <a:spcPct val="100000"/>
              </a:lnSpc>
              <a:spcBef>
                <a:spcPts val="600"/>
              </a:spcBef>
            </a:pPr>
            <a:r>
              <a:rPr lang="en-US" sz="1600" cap="none" dirty="0" smtClean="0">
                <a:solidFill>
                  <a:schemeClr val="tx1"/>
                </a:solidFill>
                <a:latin typeface="Neutraface 2 Text Book Italic"/>
              </a:rPr>
              <a:t>The Board tentatively decided to require NFPs to report expenses by their nature and retain the requirement to report expenses by their function.  All NFPs will be required to provide an analysis of all expenses by function and nature in one location – the statement of activities, separate statement of expenses or a schedule in the footnotes.  This analysis is to include all expenses, both operating and non-operating.</a:t>
            </a:r>
          </a:p>
          <a:p>
            <a:pPr marL="568325" lvl="1" indent="-284163">
              <a:lnSpc>
                <a:spcPct val="100000"/>
              </a:lnSpc>
              <a:spcBef>
                <a:spcPts val="1200"/>
              </a:spcBef>
            </a:pPr>
            <a:r>
              <a:rPr lang="en-US" sz="1600" dirty="0" smtClean="0">
                <a:solidFill>
                  <a:schemeClr val="tx1"/>
                </a:solidFill>
                <a:latin typeface="Neutraface 2 Text Book Italic"/>
              </a:rPr>
              <a:t>The Board tentatively decided to require NFPs to include a net presentation of investment expenses against investment returns on the statement of activities, with the types and amounts of investment expenses disclosed in the notes.</a:t>
            </a:r>
            <a:endParaRPr lang="en-US" sz="1600" cap="none" dirty="0" smtClean="0">
              <a:solidFill>
                <a:schemeClr val="tx1"/>
              </a:solidFill>
              <a:latin typeface="Neutraface 2 Text Book Italic"/>
            </a:endParaRPr>
          </a:p>
          <a:p>
            <a:pPr>
              <a:lnSpc>
                <a:spcPct val="100000"/>
              </a:lnSpc>
              <a:spcBef>
                <a:spcPts val="1200"/>
              </a:spcBef>
            </a:pPr>
            <a:endParaRPr lang="en-US" sz="1800" dirty="0" smtClean="0">
              <a:latin typeface="Neutraface 2 Text Book Italic"/>
            </a:endParaRPr>
          </a:p>
          <a:p>
            <a:pPr>
              <a:lnSpc>
                <a:spcPct val="100000"/>
              </a:lnSpc>
              <a:spcBef>
                <a:spcPts val="1200"/>
              </a:spcBef>
            </a:pPr>
            <a:endParaRPr lang="en-US" sz="1800" dirty="0" smtClean="0">
              <a:latin typeface="Neutraface 2 Text Book Italic"/>
            </a:endParaRPr>
          </a:p>
          <a:p>
            <a:pPr lvl="4">
              <a:lnSpc>
                <a:spcPct val="100000"/>
              </a:lnSpc>
              <a:spcBef>
                <a:spcPts val="1200"/>
              </a:spcBef>
            </a:pPr>
            <a:endParaRPr lang="en-US" sz="1100" dirty="0" smtClean="0">
              <a:solidFill>
                <a:schemeClr val="tx1"/>
              </a:solidFill>
              <a:latin typeface="Neutraface 2 Text Book Italic"/>
            </a:endParaRPr>
          </a:p>
        </p:txBody>
      </p:sp>
      <p:sp>
        <p:nvSpPr>
          <p:cNvPr id="2" name="Title 1"/>
          <p:cNvSpPr>
            <a:spLocks noGrp="1"/>
          </p:cNvSpPr>
          <p:nvPr>
            <p:ph type="title"/>
          </p:nvPr>
        </p:nvSpPr>
        <p:spPr/>
        <p:txBody>
          <a:bodyPr/>
          <a:lstStyle/>
          <a:p>
            <a:r>
              <a:rPr lang="en-US" dirty="0" smtClean="0"/>
              <a:t>Financial </a:t>
            </a:r>
            <a:r>
              <a:rPr lang="en-US" dirty="0" smtClean="0"/>
              <a:t>Statements Project </a:t>
            </a:r>
            <a:r>
              <a:rPr lang="en-US" dirty="0" smtClean="0"/>
              <a:t>U</a:t>
            </a:r>
            <a:r>
              <a:rPr lang="en-US" dirty="0" smtClean="0"/>
              <a:t>pdate</a:t>
            </a:r>
            <a:endParaRPr lang="en-US" dirty="0"/>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8</a:t>
            </a:fld>
            <a:endParaRPr lang="en-US">
              <a:solidFill>
                <a:prstClr val="white"/>
              </a:solidFill>
            </a:endParaRPr>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524000"/>
            <a:ext cx="7264400" cy="3976914"/>
          </a:xfrm>
        </p:spPr>
        <p:txBody>
          <a:bodyPr>
            <a:normAutofit/>
          </a:bodyPr>
          <a:lstStyle/>
          <a:p>
            <a:pPr marL="457200" indent="-366713">
              <a:lnSpc>
                <a:spcPct val="100000"/>
              </a:lnSpc>
              <a:spcBef>
                <a:spcPts val="1200"/>
              </a:spcBef>
            </a:pPr>
            <a:r>
              <a:rPr lang="en-US" sz="1800" cap="none" dirty="0" smtClean="0">
                <a:latin typeface="Neutraface 2 Text Book Italic"/>
              </a:rPr>
              <a:t>As noted previously, the Board has only reached tentative decisions. </a:t>
            </a:r>
            <a:r>
              <a:rPr lang="en-US" sz="1800" cap="none" dirty="0" smtClean="0">
                <a:latin typeface="Neutraface 2 Text Book Italic"/>
              </a:rPr>
              <a:t>The </a:t>
            </a:r>
            <a:r>
              <a:rPr lang="en-US" sz="1800" cap="none" dirty="0" smtClean="0">
                <a:latin typeface="Neutraface 2 Text Book Italic"/>
              </a:rPr>
              <a:t>project is continuing to receive feedback regarding the Board’s tentative decisions and is seeking input related to the following upcoming topics:</a:t>
            </a:r>
          </a:p>
          <a:p>
            <a:pPr marL="741363" lvl="2" indent="-238125">
              <a:lnSpc>
                <a:spcPct val="100000"/>
              </a:lnSpc>
              <a:spcBef>
                <a:spcPts val="600"/>
              </a:spcBef>
            </a:pPr>
            <a:r>
              <a:rPr lang="en-US" sz="1600" dirty="0" smtClean="0">
                <a:solidFill>
                  <a:schemeClr val="tx1">
                    <a:lumMod val="75000"/>
                  </a:schemeClr>
                </a:solidFill>
                <a:latin typeface="Neutraface 2 Text Book Italic"/>
              </a:rPr>
              <a:t>Continuing its research on ways to improve information about liquidity.</a:t>
            </a:r>
          </a:p>
          <a:p>
            <a:pPr marL="741363" lvl="2" indent="-238125">
              <a:lnSpc>
                <a:spcPct val="100000"/>
              </a:lnSpc>
              <a:spcBef>
                <a:spcPts val="600"/>
              </a:spcBef>
            </a:pPr>
            <a:r>
              <a:rPr lang="en-US" sz="1600" cap="none" dirty="0" smtClean="0">
                <a:solidFill>
                  <a:schemeClr val="tx1">
                    <a:lumMod val="75000"/>
                  </a:schemeClr>
                </a:solidFill>
                <a:latin typeface="Neutraface 2 Text Book Italic"/>
              </a:rPr>
              <a:t>Improving not-for-profit specific disclosures.</a:t>
            </a:r>
          </a:p>
          <a:p>
            <a:pPr marL="457200" indent="-366713">
              <a:lnSpc>
                <a:spcPct val="100000"/>
              </a:lnSpc>
              <a:spcBef>
                <a:spcPts val="1200"/>
              </a:spcBef>
            </a:pPr>
            <a:r>
              <a:rPr lang="en-US" sz="1800" cap="none" dirty="0" smtClean="0">
                <a:latin typeface="Neutraface 2 Text Book Italic"/>
              </a:rPr>
              <a:t>An expected Exposure Draft is to be issued during the second half of 2014.</a:t>
            </a:r>
          </a:p>
          <a:p>
            <a:pPr lvl="4">
              <a:lnSpc>
                <a:spcPct val="100000"/>
              </a:lnSpc>
              <a:spcBef>
                <a:spcPts val="1200"/>
              </a:spcBef>
            </a:pPr>
            <a:endParaRPr lang="en-US" sz="1050" dirty="0" smtClean="0">
              <a:solidFill>
                <a:schemeClr val="tx1"/>
              </a:solidFill>
              <a:latin typeface="Neutraface 2 Text Book Italic"/>
            </a:endParaRPr>
          </a:p>
        </p:txBody>
      </p:sp>
      <p:sp>
        <p:nvSpPr>
          <p:cNvPr id="4" name="Slide Number Placeholder 3"/>
          <p:cNvSpPr>
            <a:spLocks noGrp="1"/>
          </p:cNvSpPr>
          <p:nvPr>
            <p:ph type="sldNum" sz="quarter" idx="4294967295"/>
          </p:nvPr>
        </p:nvSpPr>
        <p:spPr>
          <a:xfrm>
            <a:off x="8672513" y="6356350"/>
            <a:ext cx="471487" cy="196850"/>
          </a:xfrm>
          <a:prstGeom prst="rect">
            <a:avLst/>
          </a:prstGeom>
        </p:spPr>
        <p:txBody>
          <a:bodyPr/>
          <a:lstStyle/>
          <a:p>
            <a:fld id="{6A504C3B-FE0C-C44C-A2FE-0756609FB69C}" type="slidenum">
              <a:rPr lang="en-US" smtClean="0">
                <a:solidFill>
                  <a:prstClr val="white"/>
                </a:solidFill>
              </a:rPr>
              <a:pPr/>
              <a:t>9</a:t>
            </a:fld>
            <a:endParaRPr lang="en-US">
              <a:solidFill>
                <a:prstClr val="white"/>
              </a:solidFill>
            </a:endParaRPr>
          </a:p>
        </p:txBody>
      </p:sp>
      <p:sp>
        <p:nvSpPr>
          <p:cNvPr id="6" name="Title 1"/>
          <p:cNvSpPr>
            <a:spLocks noGrp="1"/>
          </p:cNvSpPr>
          <p:nvPr>
            <p:ph type="title"/>
          </p:nvPr>
        </p:nvSpPr>
        <p:spPr>
          <a:xfrm>
            <a:off x="1295399" y="331604"/>
            <a:ext cx="7238999" cy="830952"/>
          </a:xfrm>
        </p:spPr>
        <p:txBody>
          <a:bodyPr/>
          <a:lstStyle/>
          <a:p>
            <a:r>
              <a:rPr lang="en-US" dirty="0" smtClean="0"/>
              <a:t>Financial </a:t>
            </a:r>
            <a:r>
              <a:rPr lang="en-US" dirty="0" smtClean="0"/>
              <a:t>Statements Project </a:t>
            </a:r>
            <a:r>
              <a:rPr lang="en-US" dirty="0" smtClean="0"/>
              <a:t>U</a:t>
            </a:r>
            <a:r>
              <a:rPr lang="en-US" dirty="0" smtClean="0"/>
              <a:t>pdate</a:t>
            </a:r>
            <a:endParaRPr lang="en-US" dirty="0"/>
          </a:p>
        </p:txBody>
      </p:sp>
    </p:spTree>
    <p:extLst>
      <p:ext uri="{BB962C8B-B14F-4D97-AF65-F5344CB8AC3E}">
        <p14:creationId xmlns:p14="http://schemas.microsoft.com/office/powerpoint/2010/main" xmlns="" val="2847773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SC &amp; H">
      <a:dk1>
        <a:srgbClr val="333333"/>
      </a:dk1>
      <a:lt1>
        <a:srgbClr val="666666"/>
      </a:lt1>
      <a:dk2>
        <a:srgbClr val="000000"/>
      </a:dk2>
      <a:lt2>
        <a:srgbClr val="D2D2D2"/>
      </a:lt2>
      <a:accent1>
        <a:srgbClr val="C35326"/>
      </a:accent1>
      <a:accent2>
        <a:srgbClr val="532C6C"/>
      </a:accent2>
      <a:accent3>
        <a:srgbClr val="007298"/>
      </a:accent3>
      <a:accent4>
        <a:srgbClr val="7A242E"/>
      </a:accent4>
      <a:accent5>
        <a:srgbClr val="006647"/>
      </a:accent5>
      <a:accent6>
        <a:srgbClr val="17719A"/>
      </a:accent6>
      <a:hlink>
        <a:srgbClr val="17719A"/>
      </a:hlink>
      <a:folHlink>
        <a:srgbClr val="17719A"/>
      </a:folHlink>
    </a:clrScheme>
    <a:fontScheme name="SCand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15894</TotalTime>
  <Words>3014</Words>
  <Application>Microsoft Office PowerPoint</Application>
  <PresentationFormat>On-screen Show (4:3)</PresentationFormat>
  <Paragraphs>201</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Theme1</vt:lpstr>
      <vt:lpstr>Accounting &amp; Audit Update</vt:lpstr>
      <vt:lpstr>Accounting and Audit Update</vt:lpstr>
      <vt:lpstr>Agenda</vt:lpstr>
      <vt:lpstr>Financial Statements Project Update</vt:lpstr>
      <vt:lpstr>Financial Statements Project Update</vt:lpstr>
      <vt:lpstr>Financial Statements Project Update</vt:lpstr>
      <vt:lpstr>Financial Statements Project Update</vt:lpstr>
      <vt:lpstr>Financial Statements Project Update</vt:lpstr>
      <vt:lpstr>Financial Statements Project Update</vt:lpstr>
      <vt:lpstr>Update on Leases</vt:lpstr>
      <vt:lpstr>Update on Leases</vt:lpstr>
      <vt:lpstr>Update on Leases</vt:lpstr>
      <vt:lpstr>Revenue Recognition</vt:lpstr>
      <vt:lpstr>Revenue Recognition</vt:lpstr>
      <vt:lpstr>Revenue Recognition</vt:lpstr>
      <vt:lpstr>Revenue Recognition</vt:lpstr>
      <vt:lpstr>Revenue Recognition</vt:lpstr>
      <vt:lpstr>Revenue Recognition</vt:lpstr>
      <vt:lpstr>Revenue Recognition</vt:lpstr>
      <vt:lpstr>Revenue Recognition</vt:lpstr>
      <vt:lpstr>Revenue Recognition</vt:lpstr>
      <vt:lpstr>Revenue Recognition</vt:lpstr>
      <vt:lpstr>Revenue Recognition</vt:lpstr>
      <vt:lpstr>Revenue Recognition</vt:lpstr>
      <vt:lpstr>Revenue Recognition</vt:lpstr>
      <vt:lpstr>Other NFP Resources and Guidance</vt:lpstr>
      <vt:lpstr>Contact Information </vt:lpstr>
    </vt:vector>
  </TitlesOfParts>
  <Company>SC&amp;H Group,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SC&amp;H Group</dc:title>
  <dc:creator>JPresswood</dc:creator>
  <cp:lastModifiedBy>rcreamer</cp:lastModifiedBy>
  <cp:revision>573</cp:revision>
  <dcterms:created xsi:type="dcterms:W3CDTF">2013-05-03T18:07:58Z</dcterms:created>
  <dcterms:modified xsi:type="dcterms:W3CDTF">2014-04-29T21:24:55Z</dcterms:modified>
</cp:coreProperties>
</file>